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4" r:id="rId1"/>
  </p:sldMasterIdLst>
  <p:notesMasterIdLst>
    <p:notesMasterId r:id="rId158"/>
  </p:notesMasterIdLst>
  <p:handoutMasterIdLst>
    <p:handoutMasterId r:id="rId159"/>
  </p:handoutMasterIdLst>
  <p:sldIdLst>
    <p:sldId id="389" r:id="rId2"/>
    <p:sldId id="291" r:id="rId3"/>
    <p:sldId id="258" r:id="rId4"/>
    <p:sldId id="259" r:id="rId5"/>
    <p:sldId id="260" r:id="rId6"/>
    <p:sldId id="474" r:id="rId7"/>
    <p:sldId id="542" r:id="rId8"/>
    <p:sldId id="541" r:id="rId9"/>
    <p:sldId id="543" r:id="rId10"/>
    <p:sldId id="270" r:id="rId11"/>
    <p:sldId id="463" r:id="rId12"/>
    <p:sldId id="544" r:id="rId13"/>
    <p:sldId id="545" r:id="rId14"/>
    <p:sldId id="531" r:id="rId15"/>
    <p:sldId id="532" r:id="rId16"/>
    <p:sldId id="533" r:id="rId17"/>
    <p:sldId id="534" r:id="rId18"/>
    <p:sldId id="535" r:id="rId19"/>
    <p:sldId id="536" r:id="rId20"/>
    <p:sldId id="530" r:id="rId21"/>
    <p:sldId id="521" r:id="rId22"/>
    <p:sldId id="546" r:id="rId23"/>
    <p:sldId id="538" r:id="rId24"/>
    <p:sldId id="464" r:id="rId25"/>
    <p:sldId id="547" r:id="rId26"/>
    <p:sldId id="355" r:id="rId27"/>
    <p:sldId id="322" r:id="rId28"/>
    <p:sldId id="323" r:id="rId29"/>
    <p:sldId id="324" r:id="rId30"/>
    <p:sldId id="325" r:id="rId31"/>
    <p:sldId id="327" r:id="rId32"/>
    <p:sldId id="363" r:id="rId33"/>
    <p:sldId id="364" r:id="rId34"/>
    <p:sldId id="365" r:id="rId35"/>
    <p:sldId id="366" r:id="rId36"/>
    <p:sldId id="388" r:id="rId37"/>
    <p:sldId id="333" r:id="rId38"/>
    <p:sldId id="334" r:id="rId39"/>
    <p:sldId id="335" r:id="rId40"/>
    <p:sldId id="336" r:id="rId41"/>
    <p:sldId id="337" r:id="rId42"/>
    <p:sldId id="338" r:id="rId43"/>
    <p:sldId id="548" r:id="rId44"/>
    <p:sldId id="525" r:id="rId45"/>
    <p:sldId id="475" r:id="rId46"/>
    <p:sldId id="476" r:id="rId47"/>
    <p:sldId id="477" r:id="rId48"/>
    <p:sldId id="550" r:id="rId49"/>
    <p:sldId id="551" r:id="rId50"/>
    <p:sldId id="539" r:id="rId51"/>
    <p:sldId id="552" r:id="rId52"/>
    <p:sldId id="553" r:id="rId53"/>
    <p:sldId id="478" r:id="rId54"/>
    <p:sldId id="480" r:id="rId55"/>
    <p:sldId id="540" r:id="rId56"/>
    <p:sldId id="481" r:id="rId57"/>
    <p:sldId id="483" r:id="rId58"/>
    <p:sldId id="482" r:id="rId59"/>
    <p:sldId id="484" r:id="rId60"/>
    <p:sldId id="485" r:id="rId61"/>
    <p:sldId id="486" r:id="rId62"/>
    <p:sldId id="487" r:id="rId63"/>
    <p:sldId id="489" r:id="rId64"/>
    <p:sldId id="490" r:id="rId65"/>
    <p:sldId id="506" r:id="rId66"/>
    <p:sldId id="507" r:id="rId67"/>
    <p:sldId id="508" r:id="rId68"/>
    <p:sldId id="509" r:id="rId69"/>
    <p:sldId id="491" r:id="rId70"/>
    <p:sldId id="510" r:id="rId71"/>
    <p:sldId id="555" r:id="rId72"/>
    <p:sldId id="513" r:id="rId73"/>
    <p:sldId id="554" r:id="rId74"/>
    <p:sldId id="494" r:id="rId75"/>
    <p:sldId id="495" r:id="rId76"/>
    <p:sldId id="496" r:id="rId77"/>
    <p:sldId id="497" r:id="rId78"/>
    <p:sldId id="498" r:id="rId79"/>
    <p:sldId id="500" r:id="rId80"/>
    <p:sldId id="515" r:id="rId81"/>
    <p:sldId id="503" r:id="rId82"/>
    <p:sldId id="516" r:id="rId83"/>
    <p:sldId id="517" r:id="rId84"/>
    <p:sldId id="518" r:id="rId85"/>
    <p:sldId id="549" r:id="rId86"/>
    <p:sldId id="438" r:id="rId87"/>
    <p:sldId id="376" r:id="rId88"/>
    <p:sldId id="417" r:id="rId89"/>
    <p:sldId id="261" r:id="rId90"/>
    <p:sldId id="262" r:id="rId91"/>
    <p:sldId id="264" r:id="rId92"/>
    <p:sldId id="267" r:id="rId93"/>
    <p:sldId id="265" r:id="rId94"/>
    <p:sldId id="266" r:id="rId95"/>
    <p:sldId id="471" r:id="rId96"/>
    <p:sldId id="439" r:id="rId97"/>
    <p:sldId id="440" r:id="rId98"/>
    <p:sldId id="441" r:id="rId99"/>
    <p:sldId id="442" r:id="rId100"/>
    <p:sldId id="443" r:id="rId101"/>
    <p:sldId id="444" r:id="rId102"/>
    <p:sldId id="445" r:id="rId103"/>
    <p:sldId id="446" r:id="rId104"/>
    <p:sldId id="447" r:id="rId105"/>
    <p:sldId id="448" r:id="rId106"/>
    <p:sldId id="449" r:id="rId107"/>
    <p:sldId id="450" r:id="rId108"/>
    <p:sldId id="331" r:id="rId109"/>
    <p:sldId id="433" r:id="rId110"/>
    <p:sldId id="434" r:id="rId111"/>
    <p:sldId id="425" r:id="rId112"/>
    <p:sldId id="426" r:id="rId113"/>
    <p:sldId id="427" r:id="rId114"/>
    <p:sldId id="428" r:id="rId115"/>
    <p:sldId id="429" r:id="rId116"/>
    <p:sldId id="430" r:id="rId117"/>
    <p:sldId id="431" r:id="rId118"/>
    <p:sldId id="432" r:id="rId119"/>
    <p:sldId id="328" r:id="rId120"/>
    <p:sldId id="385" r:id="rId121"/>
    <p:sldId id="386" r:id="rId122"/>
    <p:sldId id="387" r:id="rId123"/>
    <p:sldId id="378" r:id="rId124"/>
    <p:sldId id="379" r:id="rId125"/>
    <p:sldId id="380" r:id="rId126"/>
    <p:sldId id="381" r:id="rId127"/>
    <p:sldId id="384" r:id="rId128"/>
    <p:sldId id="332" r:id="rId129"/>
    <p:sldId id="405" r:id="rId130"/>
    <p:sldId id="406" r:id="rId131"/>
    <p:sldId id="407" r:id="rId132"/>
    <p:sldId id="408" r:id="rId133"/>
    <p:sldId id="415" r:id="rId134"/>
    <p:sldId id="416" r:id="rId135"/>
    <p:sldId id="452" r:id="rId136"/>
    <p:sldId id="453" r:id="rId137"/>
    <p:sldId id="454" r:id="rId138"/>
    <p:sldId id="455" r:id="rId139"/>
    <p:sldId id="456" r:id="rId140"/>
    <p:sldId id="457" r:id="rId141"/>
    <p:sldId id="458" r:id="rId142"/>
    <p:sldId id="459" r:id="rId143"/>
    <p:sldId id="460" r:id="rId144"/>
    <p:sldId id="424" r:id="rId145"/>
    <p:sldId id="339" r:id="rId146"/>
    <p:sldId id="511" r:id="rId147"/>
    <p:sldId id="514" r:id="rId148"/>
    <p:sldId id="512" r:id="rId149"/>
    <p:sldId id="499" r:id="rId150"/>
    <p:sldId id="435" r:id="rId151"/>
    <p:sldId id="436" r:id="rId152"/>
    <p:sldId id="367" r:id="rId153"/>
    <p:sldId id="368" r:id="rId154"/>
    <p:sldId id="369" r:id="rId155"/>
    <p:sldId id="370" r:id="rId156"/>
    <p:sldId id="371" r:id="rId1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0BB3CF5-C168-4A5F-A989-FA638B94E954}">
          <p14:sldIdLst>
            <p14:sldId id="389"/>
            <p14:sldId id="291"/>
            <p14:sldId id="258"/>
            <p14:sldId id="259"/>
            <p14:sldId id="260"/>
            <p14:sldId id="474"/>
            <p14:sldId id="542"/>
            <p14:sldId id="541"/>
            <p14:sldId id="543"/>
            <p14:sldId id="270"/>
            <p14:sldId id="463"/>
            <p14:sldId id="544"/>
            <p14:sldId id="545"/>
            <p14:sldId id="531"/>
            <p14:sldId id="532"/>
            <p14:sldId id="533"/>
            <p14:sldId id="534"/>
            <p14:sldId id="535"/>
            <p14:sldId id="536"/>
            <p14:sldId id="530"/>
            <p14:sldId id="521"/>
            <p14:sldId id="546"/>
            <p14:sldId id="538"/>
            <p14:sldId id="464"/>
          </p14:sldIdLst>
        </p14:section>
        <p14:section name="Cloud RTR" id="{81FDB9D6-C5B7-4DCF-8D40-71BB9E424F8E}">
          <p14:sldIdLst>
            <p14:sldId id="547"/>
            <p14:sldId id="355"/>
            <p14:sldId id="322"/>
            <p14:sldId id="323"/>
            <p14:sldId id="324"/>
            <p14:sldId id="325"/>
            <p14:sldId id="327"/>
            <p14:sldId id="363"/>
            <p14:sldId id="364"/>
            <p14:sldId id="365"/>
            <p14:sldId id="366"/>
            <p14:sldId id="388"/>
            <p14:sldId id="333"/>
            <p14:sldId id="334"/>
            <p14:sldId id="335"/>
            <p14:sldId id="336"/>
            <p14:sldId id="337"/>
            <p14:sldId id="338"/>
          </p14:sldIdLst>
        </p14:section>
        <p14:section name="SDSHW" id="{CC0D9EC6-E71A-4344-9190-FBE8E6D2DD35}">
          <p14:sldIdLst>
            <p14:sldId id="548"/>
            <p14:sldId id="525"/>
            <p14:sldId id="475"/>
            <p14:sldId id="476"/>
            <p14:sldId id="477"/>
            <p14:sldId id="550"/>
            <p14:sldId id="551"/>
            <p14:sldId id="539"/>
            <p14:sldId id="552"/>
            <p14:sldId id="553"/>
            <p14:sldId id="478"/>
            <p14:sldId id="480"/>
            <p14:sldId id="540"/>
            <p14:sldId id="481"/>
            <p14:sldId id="483"/>
            <p14:sldId id="482"/>
            <p14:sldId id="484"/>
            <p14:sldId id="485"/>
            <p14:sldId id="486"/>
            <p14:sldId id="487"/>
            <p14:sldId id="489"/>
            <p14:sldId id="490"/>
            <p14:sldId id="506"/>
            <p14:sldId id="507"/>
            <p14:sldId id="508"/>
            <p14:sldId id="509"/>
            <p14:sldId id="491"/>
            <p14:sldId id="510"/>
            <p14:sldId id="555"/>
            <p14:sldId id="513"/>
          </p14:sldIdLst>
        </p14:section>
        <p14:section name="User Space Secure Hardware" id="{61A0074F-551E-4310-8588-97C03FC3CE93}">
          <p14:sldIdLst>
            <p14:sldId id="554"/>
            <p14:sldId id="494"/>
            <p14:sldId id="495"/>
            <p14:sldId id="496"/>
            <p14:sldId id="497"/>
            <p14:sldId id="498"/>
            <p14:sldId id="500"/>
            <p14:sldId id="515"/>
            <p14:sldId id="503"/>
            <p14:sldId id="516"/>
            <p14:sldId id="517"/>
            <p14:sldId id="518"/>
          </p14:sldIdLst>
        </p14:section>
        <p14:section name="Conclusion" id="{78F55A20-08D8-47D1-9D37-02CAC80AFE96}">
          <p14:sldIdLst>
            <p14:sldId id="549"/>
            <p14:sldId id="438"/>
            <p14:sldId id="376"/>
          </p14:sldIdLst>
        </p14:section>
        <p14:section name="Backup" id="{13A3F48B-770A-42A2-B071-0C6A5B4BBAE8}">
          <p14:sldIdLst>
            <p14:sldId id="417"/>
          </p14:sldIdLst>
        </p14:section>
        <p14:section name="Intro Backup" id="{4434F098-30BB-4869-9A9C-5DBF984A0A68}">
          <p14:sldIdLst>
            <p14:sldId id="261"/>
            <p14:sldId id="262"/>
            <p14:sldId id="264"/>
            <p14:sldId id="267"/>
            <p14:sldId id="265"/>
            <p14:sldId id="266"/>
            <p14:sldId id="471"/>
            <p14:sldId id="439"/>
            <p14:sldId id="440"/>
            <p14:sldId id="441"/>
            <p14:sldId id="442"/>
            <p14:sldId id="443"/>
            <p14:sldId id="444"/>
            <p14:sldId id="445"/>
            <p14:sldId id="446"/>
            <p14:sldId id="447"/>
            <p14:sldId id="448"/>
            <p14:sldId id="449"/>
            <p14:sldId id="450"/>
          </p14:sldIdLst>
        </p14:section>
        <p14:section name="Cloud RTR Backup" id="{A6499580-EAFB-40C2-A0BD-2FF0CB76AEB0}">
          <p14:sldIdLst>
            <p14:sldId id="331"/>
            <p14:sldId id="433"/>
            <p14:sldId id="434"/>
            <p14:sldId id="425"/>
            <p14:sldId id="426"/>
            <p14:sldId id="427"/>
            <p14:sldId id="428"/>
            <p14:sldId id="429"/>
            <p14:sldId id="430"/>
            <p14:sldId id="431"/>
            <p14:sldId id="432"/>
            <p14:sldId id="328"/>
            <p14:sldId id="385"/>
            <p14:sldId id="386"/>
            <p14:sldId id="387"/>
            <p14:sldId id="378"/>
            <p14:sldId id="379"/>
            <p14:sldId id="380"/>
            <p14:sldId id="381"/>
            <p14:sldId id="384"/>
            <p14:sldId id="332"/>
            <p14:sldId id="405"/>
            <p14:sldId id="406"/>
            <p14:sldId id="407"/>
            <p14:sldId id="408"/>
            <p14:sldId id="415"/>
            <p14:sldId id="416"/>
          </p14:sldIdLst>
        </p14:section>
        <p14:section name="SDSHW Backup" id="{74BB6AF2-FC0B-4941-B384-4A961F6EF38C}">
          <p14:sldIdLst>
            <p14:sldId id="452"/>
            <p14:sldId id="453"/>
            <p14:sldId id="454"/>
            <p14:sldId id="455"/>
            <p14:sldId id="456"/>
            <p14:sldId id="457"/>
            <p14:sldId id="458"/>
            <p14:sldId id="459"/>
            <p14:sldId id="460"/>
            <p14:sldId id="424"/>
            <p14:sldId id="339"/>
            <p14:sldId id="511"/>
            <p14:sldId id="514"/>
            <p14:sldId id="512"/>
          </p14:sldIdLst>
        </p14:section>
        <p14:section name="Slots Backup" id="{5CC106F6-A48F-4D20-9D21-343404D5164E}">
          <p14:sldIdLst>
            <p14:sldId id="499"/>
            <p14:sldId id="435"/>
            <p14:sldId id="436"/>
            <p14:sldId id="367"/>
            <p14:sldId id="368"/>
            <p14:sldId id="369"/>
            <p14:sldId id="370"/>
            <p14:sldId id="3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DEE8"/>
    <a:srgbClr val="FFCCFF"/>
    <a:srgbClr val="E7E7E7"/>
    <a:srgbClr val="F7F7F7"/>
    <a:srgbClr val="FFFF99"/>
    <a:srgbClr val="B9CDE5"/>
    <a:srgbClr val="00FF00"/>
    <a:srgbClr val="000000"/>
    <a:srgbClr val="4F81BD"/>
    <a:srgbClr val="4A45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16" autoAdjust="0"/>
    <p:restoredTop sz="67836" autoAdjust="0"/>
  </p:normalViewPr>
  <p:slideViewPr>
    <p:cSldViewPr>
      <p:cViewPr>
        <p:scale>
          <a:sx n="70" d="100"/>
          <a:sy n="70" d="100"/>
        </p:scale>
        <p:origin x="1224" y="234"/>
      </p:cViewPr>
      <p:guideLst>
        <p:guide orient="horz" pos="2160"/>
        <p:guide pos="3840"/>
      </p:guideLst>
    </p:cSldViewPr>
  </p:slideViewPr>
  <p:outlineViewPr>
    <p:cViewPr>
      <p:scale>
        <a:sx n="33" d="100"/>
        <a:sy n="33" d="100"/>
      </p:scale>
      <p:origin x="0" y="-4269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6" d="100"/>
          <a:sy n="76" d="100"/>
        </p:scale>
        <p:origin x="3432"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BEB2201-2A22-497A-8EB2-FE531561325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4CD2F55-D4FB-4C97-8F0D-2E43DFF368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E1B9BF-EDC7-4E74-A257-39DC7F7FA339}" type="datetimeFigureOut">
              <a:rPr lang="en-US" smtClean="0"/>
              <a:t>4/9/2018</a:t>
            </a:fld>
            <a:endParaRPr lang="en-US"/>
          </a:p>
        </p:txBody>
      </p:sp>
      <p:sp>
        <p:nvSpPr>
          <p:cNvPr id="4" name="Footer Placeholder 3">
            <a:extLst>
              <a:ext uri="{FF2B5EF4-FFF2-40B4-BE49-F238E27FC236}">
                <a16:creationId xmlns:a16="http://schemas.microsoft.com/office/drawing/2014/main" id="{E4515DFB-FE18-47BA-8FB0-B02EB534C4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C87800D-73B8-49F9-A817-AD4FB202AB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9BAB71-B43A-4302-B06C-E5EED747D076}" type="slidenum">
              <a:rPr lang="en-US" smtClean="0"/>
              <a:t>‹#›</a:t>
            </a:fld>
            <a:endParaRPr lang="en-US"/>
          </a:p>
        </p:txBody>
      </p:sp>
    </p:spTree>
    <p:extLst>
      <p:ext uri="{BB962C8B-B14F-4D97-AF65-F5344CB8AC3E}">
        <p14:creationId xmlns:p14="http://schemas.microsoft.com/office/powerpoint/2010/main" val="5165668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F5A00F-AB05-4A5D-8478-355EBE2482CD}" type="datetimeFigureOut">
              <a:rPr lang="en-US" smtClean="0"/>
              <a:pPr/>
              <a:t>4/9/2018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31E4CD-2A8D-451C-B055-3FC9639B70BB}" type="slidenum">
              <a:rPr lang="en-US" smtClean="0"/>
              <a:pPr/>
              <a:t>‹#›</a:t>
            </a:fld>
            <a:endParaRPr lang="en-US"/>
          </a:p>
        </p:txBody>
      </p:sp>
    </p:spTree>
    <p:extLst>
      <p:ext uri="{BB962C8B-B14F-4D97-AF65-F5344CB8AC3E}">
        <p14:creationId xmlns:p14="http://schemas.microsoft.com/office/powerpoint/2010/main" val="4094450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www.nallatech.com/40gbit-aes-encryption-using-opencl-and-fpgas/"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sz="1200" b="0" i="0" u="none" strike="noStrike" kern="1200" dirty="0">
                <a:solidFill>
                  <a:schemeClr val="tx1"/>
                </a:solidFill>
                <a:effectLst/>
                <a:latin typeface="+mn-lt"/>
                <a:ea typeface="+mn-ea"/>
                <a:cs typeface="+mn-cs"/>
              </a:rPr>
              <a:t>Hello and thank you for coming. My name is Michael Coughlin and I will be presenting my dissertation, entitled enabling user space secure hardware.</a:t>
            </a:r>
            <a:endParaRPr dirty="0"/>
          </a:p>
        </p:txBody>
      </p:sp>
    </p:spTree>
    <p:extLst>
      <p:ext uri="{BB962C8B-B14F-4D97-AF65-F5344CB8AC3E}">
        <p14:creationId xmlns:p14="http://schemas.microsoft.com/office/powerpoint/2010/main" val="3902091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i="0" u="none" strike="noStrike" kern="1200" dirty="0">
                <a:solidFill>
                  <a:schemeClr val="tx1"/>
                </a:solidFill>
                <a:effectLst/>
                <a:latin typeface="+mn-lt"/>
                <a:ea typeface="+mn-ea"/>
                <a:cs typeface="+mn-cs"/>
              </a:rPr>
              <a:t>We note that FPGAs are starting to pop up everywhere in computing systems, especially in data centers and embedded systems. </a:t>
            </a:r>
          </a:p>
          <a:p>
            <a:pPr marL="0" indent="0">
              <a:buFontTx/>
              <a:buNone/>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The takeaway from this is that FPGAs are starting to become ubiquitous.</a:t>
            </a:r>
          </a:p>
          <a:p>
            <a:pPr marL="0" indent="0">
              <a:buFontTx/>
              <a:buNone/>
            </a:pPr>
            <a:endParaRPr lang="en-US" sz="1200" b="0" i="0" u="none" strike="noStrike" kern="1200" dirty="0">
              <a:solidFill>
                <a:schemeClr val="tx1"/>
              </a:solidFill>
              <a:effectLst/>
              <a:latin typeface="+mn-lt"/>
              <a:ea typeface="+mn-ea"/>
              <a:cs typeface="+mn-cs"/>
            </a:endParaRPr>
          </a:p>
          <a:p>
            <a:pPr marL="171450" indent="-171450">
              <a:buFontTx/>
              <a:buChar char="-"/>
            </a:pPr>
            <a:r>
              <a:rPr lang="en-US" dirty="0"/>
              <a:t>Are FPGAs the only way to do this? No (as Eric W always says). There are other ways, but we chose to use an FPGA. FPGAs have nice properties for applications, as shown for Cloud RTR</a:t>
            </a:r>
          </a:p>
          <a:p>
            <a:pPr marL="171450" indent="-171450">
              <a:buFontTx/>
              <a:buChar char="-"/>
            </a:pPr>
            <a:r>
              <a:rPr lang="en-US" dirty="0"/>
              <a:t>Since FPGAs are already going to be everywhere, we can use them.</a:t>
            </a:r>
          </a:p>
          <a:p>
            <a:pPr marL="0" indent="0">
              <a:buFontTx/>
              <a:buNone/>
            </a:pPr>
            <a:endParaRPr lang="en-US" dirty="0"/>
          </a:p>
        </p:txBody>
      </p:sp>
      <p:sp>
        <p:nvSpPr>
          <p:cNvPr id="4" name="Slide Number Placeholder 3"/>
          <p:cNvSpPr>
            <a:spLocks noGrp="1"/>
          </p:cNvSpPr>
          <p:nvPr>
            <p:ph type="sldNum" sz="quarter" idx="10"/>
          </p:nvPr>
        </p:nvSpPr>
        <p:spPr/>
        <p:txBody>
          <a:bodyPr/>
          <a:lstStyle/>
          <a:p>
            <a:fld id="{F4F12761-97B5-4958-BF72-3297EADE2AA0}" type="slidenum">
              <a:rPr lang="en-US" smtClean="0"/>
              <a:t>10</a:t>
            </a:fld>
            <a:endParaRPr lang="en-US"/>
          </a:p>
        </p:txBody>
      </p:sp>
    </p:spTree>
    <p:extLst>
      <p:ext uri="{BB962C8B-B14F-4D97-AF65-F5344CB8AC3E}">
        <p14:creationId xmlns:p14="http://schemas.microsoft.com/office/powerpoint/2010/main" val="7882055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171450" lvl="0" indent="-171450">
              <a:spcBef>
                <a:spcPts val="0"/>
              </a:spcBef>
              <a:buFontTx/>
              <a:buChar char="-"/>
            </a:pPr>
            <a:r>
              <a:rPr lang="en-US" dirty="0"/>
              <a:t>hackers/insider threats can be addressed with better </a:t>
            </a:r>
            <a:r>
              <a:rPr lang="en-US" dirty="0" err="1"/>
              <a:t>OpSec</a:t>
            </a:r>
            <a:r>
              <a:rPr lang="en-US" dirty="0"/>
              <a:t>,</a:t>
            </a:r>
            <a:r>
              <a:rPr lang="en-US" baseline="0" dirty="0"/>
              <a:t> but then the security of a device relies on the security of the organization</a:t>
            </a:r>
          </a:p>
          <a:p>
            <a:pPr marL="171450" lvl="0" indent="-171450">
              <a:spcBef>
                <a:spcPts val="0"/>
              </a:spcBef>
              <a:buFontTx/>
              <a:buChar char="-"/>
            </a:pPr>
            <a:r>
              <a:rPr lang="en-US" baseline="0" dirty="0"/>
              <a:t>State level threats cannot be technically defended against in this model. The only defense is to remove the secret entirely</a:t>
            </a:r>
            <a:endParaRPr dirty="0"/>
          </a:p>
        </p:txBody>
      </p:sp>
    </p:spTree>
    <p:extLst>
      <p:ext uri="{BB962C8B-B14F-4D97-AF65-F5344CB8AC3E}">
        <p14:creationId xmlns:p14="http://schemas.microsoft.com/office/powerpoint/2010/main" val="18850238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State level actors can</a:t>
            </a:r>
            <a:r>
              <a:rPr lang="en-US" baseline="0" dirty="0"/>
              <a:t> also resort to taking the implementation data to find bugs, or compelling that vulnerabilities be designed in (NSA). Not addressing that in this proposal.</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103</a:t>
            </a:fld>
            <a:endParaRPr lang="en-US"/>
          </a:p>
        </p:txBody>
      </p:sp>
    </p:spTree>
    <p:extLst>
      <p:ext uri="{BB962C8B-B14F-4D97-AF65-F5344CB8AC3E}">
        <p14:creationId xmlns:p14="http://schemas.microsoft.com/office/powerpoint/2010/main" val="28380686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a:t>A root-of-trust without the third party</a:t>
            </a:r>
          </a:p>
          <a:p>
            <a:pPr lvl="0">
              <a:spcBef>
                <a:spcPts val="0"/>
              </a:spcBef>
              <a:buNone/>
            </a:pPr>
            <a:endParaRPr dirty="0"/>
          </a:p>
        </p:txBody>
      </p:sp>
    </p:spTree>
    <p:extLst>
      <p:ext uri="{BB962C8B-B14F-4D97-AF65-F5344CB8AC3E}">
        <p14:creationId xmlns:p14="http://schemas.microsoft.com/office/powerpoint/2010/main" val="34537118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quicker design flow may have</a:t>
            </a:r>
            <a:r>
              <a:rPr lang="en-US" baseline="0" dirty="0"/>
              <a:t> more bugs, but is much cheaper and easier to fix bugs. As we know, bugs cannot be eliminated completely anyway</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105</a:t>
            </a:fld>
            <a:endParaRPr lang="en-US"/>
          </a:p>
        </p:txBody>
      </p:sp>
    </p:spTree>
    <p:extLst>
      <p:ext uri="{BB962C8B-B14F-4D97-AF65-F5344CB8AC3E}">
        <p14:creationId xmlns:p14="http://schemas.microsoft.com/office/powerpoint/2010/main" val="208986458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implementations</a:t>
            </a:r>
            <a:r>
              <a:rPr lang="en-US" baseline="0" dirty="0"/>
              <a:t> of each of these goals</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107</a:t>
            </a:fld>
            <a:endParaRPr lang="en-US"/>
          </a:p>
        </p:txBody>
      </p:sp>
    </p:spTree>
    <p:extLst>
      <p:ext uri="{BB962C8B-B14F-4D97-AF65-F5344CB8AC3E}">
        <p14:creationId xmlns:p14="http://schemas.microsoft.com/office/powerpoint/2010/main" val="9495354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cases,</a:t>
            </a:r>
            <a:r>
              <a:rPr lang="en-US" baseline="0" dirty="0"/>
              <a:t> really need to reverse engineer the FPGA.</a:t>
            </a:r>
          </a:p>
          <a:p>
            <a:endParaRPr lang="en-US" dirty="0"/>
          </a:p>
          <a:p>
            <a:r>
              <a:rPr lang="en-US" dirty="0"/>
              <a:t>Rather than fighting the vendors (which is common in the academic community) and assuming they are just</a:t>
            </a:r>
          </a:p>
          <a:p>
            <a:r>
              <a:rPr lang="en-US" dirty="0"/>
              <a:t>anti-innovation, we take the stance that there are practical </a:t>
            </a:r>
          </a:p>
          <a:p>
            <a:r>
              <a:rPr lang="en-US" dirty="0"/>
              <a:t>issues with both models -- it not a simple matter of the vendors</a:t>
            </a:r>
          </a:p>
          <a:p>
            <a:r>
              <a:rPr lang="en-US" dirty="0"/>
              <a:t>choosing to support something.  What they support is what is practical.</a:t>
            </a:r>
          </a:p>
          <a:p>
            <a:endParaRPr lang="en-US" baseline="0" dirty="0"/>
          </a:p>
          <a:p>
            <a:r>
              <a:rPr lang="en-US" baseline="0" dirty="0"/>
              <a:t>Cloud RTR makes the existing vendor partial reconfiguration technology work in general using only existing vendor technology</a:t>
            </a:r>
            <a:endParaRPr lang="en-US" dirty="0"/>
          </a:p>
          <a:p>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108</a:t>
            </a:fld>
            <a:endParaRPr lang="en-US"/>
          </a:p>
        </p:txBody>
      </p:sp>
    </p:spTree>
    <p:extLst>
      <p:ext uri="{BB962C8B-B14F-4D97-AF65-F5344CB8AC3E}">
        <p14:creationId xmlns:p14="http://schemas.microsoft.com/office/powerpoint/2010/main" val="3704813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Critical</a:t>
            </a:r>
            <a:r>
              <a:rPr lang="en-US" baseline="0" dirty="0"/>
              <a:t> path- highlighted specifically by the developers as one of the places to optimize</a:t>
            </a:r>
          </a:p>
          <a:p>
            <a:r>
              <a:rPr lang="en-US" baseline="0" dirty="0"/>
              <a:t>- We examine </a:t>
            </a:r>
            <a:r>
              <a:rPr lang="en-US" baseline="0" dirty="0" err="1"/>
              <a:t>orbot</a:t>
            </a:r>
            <a:r>
              <a:rPr lang="en-US" baseline="0" dirty="0"/>
              <a:t> as an integration study- i.e. what is needed to be done to port an existing app to use our system for something that might be beneficial to the app.</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109</a:t>
            </a:fld>
            <a:endParaRPr lang="en-US"/>
          </a:p>
        </p:txBody>
      </p:sp>
    </p:spTree>
    <p:extLst>
      <p:ext uri="{BB962C8B-B14F-4D97-AF65-F5344CB8AC3E}">
        <p14:creationId xmlns:p14="http://schemas.microsoft.com/office/powerpoint/2010/main" val="110569364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sz="2400" dirty="0"/>
              <a:t>- Data must be placed carefully - in a contiguous region shared with the FPGA (cannot use </a:t>
            </a:r>
            <a:r>
              <a:rPr lang="en-US" sz="2400" dirty="0" err="1"/>
              <a:t>malloc</a:t>
            </a:r>
            <a:r>
              <a:rPr lang="en-US" sz="2400" dirty="0"/>
              <a:t>())</a:t>
            </a:r>
          </a:p>
          <a:p>
            <a:pPr lvl="0"/>
            <a:r>
              <a:rPr lang="en-US" sz="2400" dirty="0"/>
              <a:t>- This must be accessed using memory mapped I/O</a:t>
            </a:r>
          </a:p>
          <a:p>
            <a:pPr lvl="0"/>
            <a:r>
              <a:rPr lang="en-US" sz="2400" dirty="0"/>
              <a:t>- Using </a:t>
            </a:r>
            <a:r>
              <a:rPr lang="en-US" sz="2400" dirty="0" err="1"/>
              <a:t>userspace</a:t>
            </a:r>
            <a:r>
              <a:rPr lang="en-US" sz="2400" dirty="0"/>
              <a:t> I/O (UIO) to do this has high overhead</a:t>
            </a:r>
          </a:p>
          <a:p>
            <a:pPr lvl="0"/>
            <a:r>
              <a:rPr lang="en-US" sz="2400" dirty="0"/>
              <a:t>-</a:t>
            </a:r>
            <a:r>
              <a:rPr lang="en-US" sz="2400" baseline="0" dirty="0"/>
              <a:t> </a:t>
            </a:r>
            <a:r>
              <a:rPr lang="en-US" sz="2400" dirty="0"/>
              <a:t>Many system calls are incompatible with UIO (</a:t>
            </a:r>
            <a:r>
              <a:rPr lang="en-US" sz="2400" dirty="0" err="1"/>
              <a:t>memset</a:t>
            </a:r>
            <a:r>
              <a:rPr lang="en-US" sz="2400" dirty="0"/>
              <a:t>(), </a:t>
            </a:r>
            <a:r>
              <a:rPr lang="en-US" sz="2400" dirty="0" err="1"/>
              <a:t>memcpy</a:t>
            </a:r>
            <a:r>
              <a:rPr lang="en-US" sz="2400" dirty="0"/>
              <a:t>())</a:t>
            </a:r>
          </a:p>
          <a:p>
            <a:pPr marL="228600" indent="-228600">
              <a:buAutoNum type="arabicPeriod"/>
            </a:pPr>
            <a:endParaRPr lang="en-US" dirty="0"/>
          </a:p>
          <a:p>
            <a:pPr marL="228600" indent="-228600">
              <a:buAutoNum type="arabicPeriod"/>
            </a:pPr>
            <a:r>
              <a:rPr lang="en-US" dirty="0"/>
              <a:t>Memory</a:t>
            </a:r>
            <a:r>
              <a:rPr lang="en-US" baseline="0" dirty="0"/>
              <a:t> access to shared FPGA memory should be done using a kernel module</a:t>
            </a:r>
          </a:p>
          <a:p>
            <a:pPr marL="228600" indent="-228600">
              <a:buAutoNum type="arabicPeriod"/>
            </a:pPr>
            <a:r>
              <a:rPr lang="en-US" baseline="0" dirty="0"/>
              <a:t>This kernel module must allocate memory such that it is compatible with system calls like </a:t>
            </a:r>
            <a:r>
              <a:rPr lang="en-US" baseline="0" dirty="0" err="1"/>
              <a:t>memset</a:t>
            </a:r>
            <a:endParaRPr lang="en-US" baseline="0" dirty="0"/>
          </a:p>
          <a:p>
            <a:pPr marL="228600" indent="-228600">
              <a:buAutoNum type="arabicPeriod"/>
            </a:pPr>
            <a:r>
              <a:rPr lang="en-US" dirty="0"/>
              <a:t>Building an application from ground up would allows for memory to be allocated in the correct place without having</a:t>
            </a:r>
            <a:r>
              <a:rPr lang="en-US" baseline="0" dirty="0"/>
              <a:t> the work around an existing memory scheme</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110</a:t>
            </a:fld>
            <a:endParaRPr lang="en-US"/>
          </a:p>
        </p:txBody>
      </p:sp>
    </p:spTree>
    <p:extLst>
      <p:ext uri="{BB962C8B-B14F-4D97-AF65-F5344CB8AC3E}">
        <p14:creationId xmlns:p14="http://schemas.microsoft.com/office/powerpoint/2010/main" val="42384968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general</a:t>
            </a:r>
            <a:r>
              <a:rPr lang="en-US" baseline="0" dirty="0"/>
              <a:t> acceptance that hardware (and FPGAs) will be faster than software in a lot of cases. Here, we looking to see if our system imposes an unacceptable overhead and whether our </a:t>
            </a:r>
            <a:r>
              <a:rPr lang="en-US" baseline="0" dirty="0" err="1"/>
              <a:t>slous</a:t>
            </a:r>
            <a:r>
              <a:rPr lang="en-US" baseline="0" dirty="0"/>
              <a:t> compilation system is practical.</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111</a:t>
            </a:fld>
            <a:endParaRPr lang="en-US"/>
          </a:p>
        </p:txBody>
      </p:sp>
    </p:spTree>
    <p:extLst>
      <p:ext uri="{BB962C8B-B14F-4D97-AF65-F5344CB8AC3E}">
        <p14:creationId xmlns:p14="http://schemas.microsoft.com/office/powerpoint/2010/main" val="3865697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created a QAM (quadrature amplitude modulation) demodulator as a reconfigurable module that interfaces with an Android app from a Xilinx example application. QAM is used for modulation of various signals, including televisions, and is an example of an SDR application that can be run in the FPGA. We compared it against the provided C++ test bench. It should be noted that this C++ implementation may not be the most optimized for use on a CPU. Also, since we are not reading data directly from a A/D converter, but streaming from memory, the throughput is lower than what is published by Xilinx</a:t>
            </a:r>
          </a:p>
          <a:p>
            <a:endParaRPr lang="en-US" baseline="0" dirty="0"/>
          </a:p>
          <a:p>
            <a:r>
              <a:rPr lang="en-US" baseline="0" dirty="0"/>
              <a:t>4 orders-of-magnitude speedup (e.g. 10,000 times faster)</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112</a:t>
            </a:fld>
            <a:endParaRPr lang="en-US"/>
          </a:p>
        </p:txBody>
      </p:sp>
    </p:spTree>
    <p:extLst>
      <p:ext uri="{BB962C8B-B14F-4D97-AF65-F5344CB8AC3E}">
        <p14:creationId xmlns:p14="http://schemas.microsoft.com/office/powerpoint/2010/main" val="2010713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However, FPGAs present several challenges if we want to use them this way. The first is the problem of sharing an FPGA. Today, applications are essentially designed to support a single application. What we want them to do is support many applications at once.</a:t>
            </a:r>
          </a:p>
          <a:p>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Today, FPGAs are really only designed to run a single application</a:t>
            </a:r>
          </a:p>
          <a:p>
            <a:pPr marL="171450" indent="-171450">
              <a:buFontTx/>
              <a:buChar char="-"/>
            </a:pPr>
            <a:r>
              <a:rPr lang="en-US" sz="1200" b="0" i="0" u="none" strike="noStrike" kern="1200" dirty="0">
                <a:solidFill>
                  <a:schemeClr val="tx1"/>
                </a:solidFill>
                <a:effectLst/>
                <a:latin typeface="+mn-lt"/>
                <a:ea typeface="+mn-ea"/>
                <a:cs typeface="+mn-cs"/>
              </a:rPr>
              <a:t>What we want is to be able to share the FPGA between different applications and load them independently</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11</a:t>
            </a:fld>
            <a:endParaRPr lang="en-US"/>
          </a:p>
        </p:txBody>
      </p:sp>
    </p:spTree>
    <p:extLst>
      <p:ext uri="{BB962C8B-B14F-4D97-AF65-F5344CB8AC3E}">
        <p14:creationId xmlns:p14="http://schemas.microsoft.com/office/powerpoint/2010/main" val="151665441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 does running in Android</a:t>
            </a:r>
            <a:r>
              <a:rPr lang="en-US" baseline="0" dirty="0"/>
              <a:t> cause a performance degradation when accessing hardware? Yes and no. </a:t>
            </a:r>
            <a:r>
              <a:rPr lang="en-US" dirty="0"/>
              <a:t>We created an</a:t>
            </a:r>
            <a:r>
              <a:rPr lang="en-US" baseline="0" dirty="0"/>
              <a:t> AES </a:t>
            </a:r>
            <a:r>
              <a:rPr lang="en-US" baseline="0" dirty="0" err="1"/>
              <a:t>encryptor</a:t>
            </a:r>
            <a:r>
              <a:rPr lang="en-US" baseline="0" dirty="0"/>
              <a:t> that can encrypt 128-bit contiguous segments of memory (16 bytes) as a reconfigurable module that interfaces with and Android app (red line).</a:t>
            </a:r>
          </a:p>
          <a:p>
            <a:endParaRPr lang="en-US" baseline="0" dirty="0"/>
          </a:p>
          <a:p>
            <a:r>
              <a:rPr lang="en-US" baseline="0" dirty="0"/>
              <a:t>From top to bottom:</a:t>
            </a:r>
          </a:p>
          <a:p>
            <a:pPr marL="171450" indent="-171450">
              <a:buFontTx/>
              <a:buChar char="-"/>
            </a:pPr>
            <a:r>
              <a:rPr lang="en-US" baseline="0" dirty="0"/>
              <a:t>(blue) AES performance using the API available in Java for Android apps</a:t>
            </a:r>
          </a:p>
          <a:p>
            <a:pPr marL="171450" indent="-171450">
              <a:buFontTx/>
              <a:buChar char="-"/>
            </a:pPr>
            <a:r>
              <a:rPr lang="en-US" baseline="0" dirty="0"/>
              <a:t>(green) Running statically compiled OpenSSL from the Android command line to perform a static sequence of encryptions</a:t>
            </a:r>
          </a:p>
          <a:p>
            <a:pPr marL="171450" indent="-171450">
              <a:buFontTx/>
              <a:buChar char="-"/>
            </a:pPr>
            <a:r>
              <a:rPr lang="en-US" baseline="0" dirty="0"/>
              <a:t>(red) Generating data in Java and passing to the FPGA using the JNI using an Android app</a:t>
            </a:r>
          </a:p>
          <a:p>
            <a:pPr marL="171450" indent="-171450">
              <a:buFontTx/>
              <a:buChar char="-"/>
            </a:pPr>
            <a:r>
              <a:rPr lang="en-US" baseline="0" dirty="0"/>
              <a:t>(lighter blue/aqua) Running a statically compiled binary to run C code to access the FPGA from the Android command line</a:t>
            </a:r>
          </a:p>
          <a:p>
            <a:endParaRPr lang="en-US" baseline="0" dirty="0"/>
          </a:p>
          <a:p>
            <a:r>
              <a:rPr lang="en-US" baseline="0" dirty="0"/>
              <a:t>When running from inside a Java Android app, the data was generated in Java and passed to the JNI, which then called the app. This shuffling of data has high overhead. When generated directly in C, this overhead is eliminated. Allocating Java direct byte buffers could address this.</a:t>
            </a:r>
            <a:endParaRPr lang="en-US" dirty="0"/>
          </a:p>
          <a:p>
            <a:endParaRPr lang="en-US" dirty="0"/>
          </a:p>
          <a:p>
            <a:r>
              <a:rPr lang="en-US" dirty="0"/>
              <a:t>IF</a:t>
            </a:r>
            <a:r>
              <a:rPr lang="en-US" baseline="0" dirty="0"/>
              <a:t> THERE ARE QUESTIONS:</a:t>
            </a:r>
            <a:endParaRPr lang="en-US" dirty="0"/>
          </a:p>
          <a:p>
            <a:r>
              <a:rPr lang="en-US" baseline="0" dirty="0"/>
              <a:t>The difference between the two FPGA results is caused by placing data into memory from Java. Also, for small amounts of data (especially for certain AES modes-of-operation), software outperforms the FPGA due to some state that needs to be preserved between contiguous 16-byte blocks (if the data to encrypt does not fill one of these blocks). There is also a lot of overhead in reading/writing to memory in such a manner that the FPGA can access it</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113</a:t>
            </a:fld>
            <a:endParaRPr lang="en-US"/>
          </a:p>
        </p:txBody>
      </p:sp>
    </p:spTree>
    <p:extLst>
      <p:ext uri="{BB962C8B-B14F-4D97-AF65-F5344CB8AC3E}">
        <p14:creationId xmlns:p14="http://schemas.microsoft.com/office/powerpoint/2010/main" val="20074292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scanner that</a:t>
            </a:r>
            <a:r>
              <a:rPr lang="en-US" baseline="0" dirty="0"/>
              <a:t> can scan the entire system address space without the OS/kernel being involved or even being aware this is occurring.</a:t>
            </a:r>
          </a:p>
          <a:p>
            <a:endParaRPr lang="en-US" baseline="0" dirty="0"/>
          </a:p>
          <a:p>
            <a:r>
              <a:rPr lang="en-US" baseline="0" dirty="0"/>
              <a:t>The only side effect are a slight decrease in memory access performance – 2.7% degradation of reads and 5.5% degradation of writes</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114</a:t>
            </a:fld>
            <a:endParaRPr lang="en-US"/>
          </a:p>
        </p:txBody>
      </p:sp>
    </p:spTree>
    <p:extLst>
      <p:ext uri="{BB962C8B-B14F-4D97-AF65-F5344CB8AC3E}">
        <p14:creationId xmlns:p14="http://schemas.microsoft.com/office/powerpoint/2010/main" val="40682043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extrapolated data from 2014 to the time</a:t>
            </a:r>
            <a:r>
              <a:rPr lang="en-US" baseline="0" dirty="0"/>
              <a:t> of writing to estimate the number of apps uploaded per month. With this, we will estimate how many resources are needed to implement our system</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115</a:t>
            </a:fld>
            <a:endParaRPr lang="en-US"/>
          </a:p>
        </p:txBody>
      </p:sp>
    </p:spTree>
    <p:extLst>
      <p:ext uri="{BB962C8B-B14F-4D97-AF65-F5344CB8AC3E}">
        <p14:creationId xmlns:p14="http://schemas.microsoft.com/office/powerpoint/2010/main" val="251588811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table: how many apps we can compile per day for a certain number of slots using our</a:t>
            </a:r>
            <a:r>
              <a:rPr lang="en-US" baseline="0" dirty="0"/>
              <a:t> test hardware. (intel x86 @ 2.1 GHz, 48 GB ram)</a:t>
            </a:r>
          </a:p>
          <a:p>
            <a:endParaRPr lang="en-US" baseline="0" dirty="0"/>
          </a:p>
          <a:p>
            <a:r>
              <a:rPr lang="en-US" baseline="0" dirty="0"/>
              <a:t>Right table: how many servers needed to meet a certain number of uploaded app per month (blue) – 0.1%, 1% and 10% of all uploaded apps - and possible device variants (red)</a:t>
            </a:r>
          </a:p>
          <a:p>
            <a:endParaRPr lang="en-US" baseline="0" dirty="0"/>
          </a:p>
          <a:p>
            <a:r>
              <a:rPr lang="en-US" baseline="0" dirty="0"/>
              <a:t>For reasonable expectations, the resource requirements are not prohibitive when compiling for only 2 slots per device</a:t>
            </a:r>
          </a:p>
          <a:p>
            <a:endParaRPr lang="en-US" baseline="0" dirty="0"/>
          </a:p>
          <a:p>
            <a:r>
              <a:rPr lang="en-US" baseline="0" dirty="0"/>
              <a:t>Note that the bottom-right values (</a:t>
            </a:r>
            <a:r>
              <a:rPr lang="en-US" baseline="0" dirty="0" err="1"/>
              <a:t>unhighlighted</a:t>
            </a:r>
            <a:r>
              <a:rPr lang="en-US" baseline="0" dirty="0"/>
              <a:t>) represents a worst case for this scenario – having 1000 device variants and 10% of apps per day requiring new compilations is unrealistic.</a:t>
            </a:r>
          </a:p>
          <a:p>
            <a:r>
              <a:rPr lang="en-US" baseline="0" dirty="0"/>
              <a:t>Will discuss why later on.</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116</a:t>
            </a:fld>
            <a:endParaRPr lang="en-US"/>
          </a:p>
        </p:txBody>
      </p:sp>
    </p:spTree>
    <p:extLst>
      <p:ext uri="{BB962C8B-B14F-4D97-AF65-F5344CB8AC3E}">
        <p14:creationId xmlns:p14="http://schemas.microsoft.com/office/powerpoint/2010/main" val="304786243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thing, but instead of having</a:t>
            </a:r>
            <a:r>
              <a:rPr lang="en-US" baseline="0" dirty="0"/>
              <a:t> 2 slots, we have 6 slots.</a:t>
            </a:r>
            <a:endParaRPr lang="en-US" dirty="0"/>
          </a:p>
          <a:p>
            <a:r>
              <a:rPr lang="en-US" dirty="0"/>
              <a:t>69 servers is starting</a:t>
            </a:r>
            <a:r>
              <a:rPr lang="en-US" baseline="0" dirty="0"/>
              <a:t> to push the boundaries, but is not an order-of-magnitude more that 29.</a:t>
            </a:r>
          </a:p>
          <a:p>
            <a:endParaRPr lang="en-US" baseline="0" dirty="0"/>
          </a:p>
          <a:p>
            <a:r>
              <a:rPr lang="en-US" baseline="0" dirty="0"/>
              <a:t>Again, the bottom right is a worst case scenario.</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117</a:t>
            </a:fld>
            <a:endParaRPr lang="en-US"/>
          </a:p>
        </p:txBody>
      </p:sp>
    </p:spTree>
    <p:extLst>
      <p:ext uri="{BB962C8B-B14F-4D97-AF65-F5344CB8AC3E}">
        <p14:creationId xmlns:p14="http://schemas.microsoft.com/office/powerpoint/2010/main" val="107128052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resource requirement is too high  (such as in the worst</a:t>
            </a:r>
            <a:r>
              <a:rPr lang="en-US" baseline="0" dirty="0"/>
              <a:t> case), a different architecture could offload the compilation to device manufacturers</a:t>
            </a:r>
          </a:p>
          <a:p>
            <a:endParaRPr lang="en-US" baseline="0" dirty="0"/>
          </a:p>
          <a:p>
            <a:r>
              <a:rPr lang="en-US" baseline="0" dirty="0"/>
              <a:t>However, we think that there is little reason to not reuse a design if the chip is the same.</a:t>
            </a:r>
            <a:endParaRPr lang="en-US" dirty="0"/>
          </a:p>
          <a:p>
            <a:r>
              <a:rPr lang="en-US" dirty="0"/>
              <a:t>(e.g., just as they buy an </a:t>
            </a:r>
            <a:r>
              <a:rPr lang="en-US" dirty="0" err="1"/>
              <a:t>SoC</a:t>
            </a:r>
            <a:r>
              <a:rPr lang="en-US" dirty="0"/>
              <a:t> from Qualcomm, etc. today)</a:t>
            </a:r>
          </a:p>
          <a:p>
            <a:endParaRPr lang="en-US" dirty="0"/>
          </a:p>
          <a:p>
            <a:r>
              <a:rPr lang="en-US" dirty="0"/>
              <a:t>Finally, we expect that most developers will reuse libraries,</a:t>
            </a:r>
            <a:r>
              <a:rPr lang="en-US" baseline="0" dirty="0"/>
              <a:t> for which re-compilation will not necessary.</a:t>
            </a:r>
            <a:endParaRPr lang="en-US" dirty="0"/>
          </a:p>
          <a:p>
            <a:r>
              <a:rPr lang="en-US" dirty="0"/>
              <a:t>Examples of libraries:</a:t>
            </a:r>
          </a:p>
          <a:p>
            <a:pPr marL="171450" indent="-171450">
              <a:buFontTx/>
              <a:buChar char="-"/>
            </a:pPr>
            <a:r>
              <a:rPr lang="en-US" baseline="0" dirty="0"/>
              <a:t>Crypto blocks (especially things like </a:t>
            </a:r>
            <a:r>
              <a:rPr lang="en-US" baseline="0" dirty="0" err="1"/>
              <a:t>assymetric</a:t>
            </a:r>
            <a:r>
              <a:rPr lang="en-US" baseline="0" dirty="0"/>
              <a:t> crypto, or if someone needed a different block cipher than AES for some reason, or even a highly </a:t>
            </a:r>
            <a:r>
              <a:rPr lang="en-US" baseline="0" dirty="0" err="1"/>
              <a:t>parrelized</a:t>
            </a:r>
            <a:r>
              <a:rPr lang="en-US" baseline="0" dirty="0"/>
              <a:t> version of AES or multiple encryptions)</a:t>
            </a:r>
          </a:p>
          <a:p>
            <a:pPr marL="171450" indent="-171450">
              <a:buFontTx/>
              <a:buChar char="-"/>
            </a:pPr>
            <a:r>
              <a:rPr lang="en-US" baseline="0" dirty="0"/>
              <a:t>Graphics acceleration – perhaps have a separate GPU system</a:t>
            </a:r>
          </a:p>
          <a:p>
            <a:pPr marL="171450" indent="-171450">
              <a:buFontTx/>
              <a:buChar char="-"/>
            </a:pPr>
            <a:r>
              <a:rPr lang="en-US" baseline="0" dirty="0"/>
              <a:t>Soft processors</a:t>
            </a:r>
          </a:p>
          <a:p>
            <a:pPr marL="171450" indent="-171450">
              <a:buFontTx/>
              <a:buChar char="-"/>
            </a:pPr>
            <a:r>
              <a:rPr lang="en-US" baseline="0" dirty="0"/>
              <a:t>Encoding (of images or videos)</a:t>
            </a:r>
          </a:p>
          <a:p>
            <a:pPr marL="171450" indent="-171450">
              <a:buFontTx/>
              <a:buChar char="-"/>
            </a:pPr>
            <a:r>
              <a:rPr lang="en-US" baseline="0" dirty="0" err="1"/>
              <a:t>Dsp</a:t>
            </a:r>
            <a:r>
              <a:rPr lang="en-US" baseline="0" dirty="0"/>
              <a:t> stuff</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118</a:t>
            </a:fld>
            <a:endParaRPr lang="en-US"/>
          </a:p>
        </p:txBody>
      </p:sp>
    </p:spTree>
    <p:extLst>
      <p:ext uri="{BB962C8B-B14F-4D97-AF65-F5344CB8AC3E}">
        <p14:creationId xmlns:p14="http://schemas.microsoft.com/office/powerpoint/2010/main" val="22934673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Adopts some from the years of research</a:t>
            </a:r>
          </a:p>
          <a:p>
            <a:endParaRPr lang="en-US" dirty="0"/>
          </a:p>
          <a:p>
            <a:r>
              <a:rPr lang="en-US" dirty="0"/>
              <a:t>Vendor’s goals – save space for customers – partial reconfiguration allows for customers to use one design that has modular/replaceable</a:t>
            </a:r>
            <a:r>
              <a:rPr lang="en-US" baseline="0" dirty="0"/>
              <a:t> parts, but these need to be known at design time</a:t>
            </a:r>
            <a:endParaRPr lang="en-US" dirty="0"/>
          </a:p>
          <a:p>
            <a:endParaRPr lang="en-US" dirty="0"/>
          </a:p>
          <a:p>
            <a:pPr marL="228600" indent="-228600">
              <a:buAutoNum type="arabicPeriod"/>
            </a:pPr>
            <a:r>
              <a:rPr lang="en-US" baseline="0" dirty="0"/>
              <a:t>Vendor tools -&gt; such as Xilinx </a:t>
            </a:r>
            <a:r>
              <a:rPr lang="en-US" baseline="0" dirty="0" err="1"/>
              <a:t>Vivado</a:t>
            </a:r>
            <a:r>
              <a:rPr lang="en-US" baseline="0" dirty="0"/>
              <a:t> or Altera </a:t>
            </a:r>
            <a:r>
              <a:rPr lang="en-US" baseline="0" dirty="0" err="1"/>
              <a:t>Quartus</a:t>
            </a:r>
            <a:endParaRPr lang="en-US" baseline="0" dirty="0"/>
          </a:p>
          <a:p>
            <a:pPr marL="228600" indent="-228600">
              <a:buAutoNum type="arabicPeriod"/>
            </a:pPr>
            <a:r>
              <a:rPr lang="en-US" baseline="0" dirty="0"/>
              <a:t>The target FPGA device</a:t>
            </a:r>
          </a:p>
          <a:p>
            <a:pPr marL="228600" indent="-228600">
              <a:buAutoNum type="arabicPeriod"/>
            </a:pPr>
            <a:r>
              <a:rPr lang="en-US" baseline="0" dirty="0"/>
              <a:t>“Static design” -&gt; any logic in the FPGA that does not change. Can be anything (such as normal logic, each static accelerators or things like a frame buffer module), but will include necessary interconnects and other modules needed to support reconfiguration, as well as reserved areas for reconfiguration</a:t>
            </a:r>
          </a:p>
          <a:p>
            <a:pPr marL="228600" indent="-228600">
              <a:buAutoNum type="arabicPeriod"/>
            </a:pPr>
            <a:r>
              <a:rPr lang="en-US" baseline="0" dirty="0"/>
              <a:t>“Dynamic modules” -&gt; any part of the FPGA that needs to be reconfigured</a:t>
            </a:r>
          </a:p>
          <a:p>
            <a:pPr marL="228600" indent="-228600">
              <a:buAutoNum type="arabicPeriod"/>
            </a:pPr>
            <a:r>
              <a:rPr lang="en-US" baseline="0" dirty="0"/>
              <a:t>Will output a configuration ( static </a:t>
            </a:r>
            <a:r>
              <a:rPr lang="en-US" baseline="0" dirty="0" err="1"/>
              <a:t>bitstream</a:t>
            </a:r>
            <a:r>
              <a:rPr lang="en-US" baseline="0" dirty="0"/>
              <a:t>) for the FPGA with reserved regions (</a:t>
            </a:r>
            <a:r>
              <a:rPr lang="en-US" baseline="0" dirty="0" err="1"/>
              <a:t>base.bit</a:t>
            </a:r>
            <a:r>
              <a:rPr lang="en-US" baseline="0" dirty="0"/>
              <a:t>), and “partial </a:t>
            </a:r>
            <a:r>
              <a:rPr lang="en-US" baseline="0" dirty="0" err="1"/>
              <a:t>bitstreams</a:t>
            </a:r>
            <a:r>
              <a:rPr lang="en-US" baseline="0" dirty="0"/>
              <a:t>” that can be used to program only the reserved portions in the static </a:t>
            </a:r>
            <a:r>
              <a:rPr lang="en-US" baseline="0" dirty="0" err="1"/>
              <a:t>bitstream</a:t>
            </a:r>
            <a:r>
              <a:rPr lang="en-US" baseline="0" dirty="0"/>
              <a:t> (these also require that the partial </a:t>
            </a:r>
            <a:r>
              <a:rPr lang="en-US" baseline="0" dirty="0" err="1"/>
              <a:t>bitstream</a:t>
            </a:r>
            <a:r>
              <a:rPr lang="en-US" baseline="0" dirty="0"/>
              <a:t> be programmed into the FPGA)</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119</a:t>
            </a:fld>
            <a:endParaRPr lang="en-US"/>
          </a:p>
        </p:txBody>
      </p:sp>
    </p:spTree>
    <p:extLst>
      <p:ext uri="{BB962C8B-B14F-4D97-AF65-F5344CB8AC3E}">
        <p14:creationId xmlns:p14="http://schemas.microsoft.com/office/powerpoint/2010/main" val="5125541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Symmetric that are not commonly</a:t>
            </a:r>
            <a:r>
              <a:rPr lang="en-US" baseline="0" dirty="0"/>
              <a:t> implemented in the CPU</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120</a:t>
            </a:fld>
            <a:endParaRPr lang="en-US"/>
          </a:p>
        </p:txBody>
      </p:sp>
    </p:spTree>
    <p:extLst>
      <p:ext uri="{BB962C8B-B14F-4D97-AF65-F5344CB8AC3E}">
        <p14:creationId xmlns:p14="http://schemas.microsoft.com/office/powerpoint/2010/main" val="131080846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ap_uint</a:t>
            </a:r>
            <a:r>
              <a:rPr lang="en-US" dirty="0"/>
              <a:t>&lt;N&gt;</a:t>
            </a:r>
            <a:r>
              <a:rPr lang="en-US" baseline="0" dirty="0"/>
              <a:t> is HLS to create a 32 bit unsigned input (e.g. an unsigned 32-bit </a:t>
            </a:r>
            <a:r>
              <a:rPr lang="en-US" baseline="0" dirty="0" err="1"/>
              <a:t>int</a:t>
            </a:r>
            <a:r>
              <a:rPr lang="en-US" baseline="0" dirty="0"/>
              <a:t> in C, but can be of any length up to 1024 bits)</a:t>
            </a:r>
          </a:p>
          <a:p>
            <a:endParaRPr lang="en-US" baseline="0" dirty="0"/>
          </a:p>
          <a:p>
            <a:r>
              <a:rPr lang="en-US" dirty="0"/>
              <a:t>Pointer are used for passing</a:t>
            </a:r>
            <a:r>
              <a:rPr lang="en-US" baseline="0" dirty="0"/>
              <a:t> arrays (like normal), as well as for modeling outputs and input ports where the signal can change</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121</a:t>
            </a:fld>
            <a:endParaRPr lang="en-US"/>
          </a:p>
        </p:txBody>
      </p:sp>
    </p:spTree>
    <p:extLst>
      <p:ext uri="{BB962C8B-B14F-4D97-AF65-F5344CB8AC3E}">
        <p14:creationId xmlns:p14="http://schemas.microsoft.com/office/powerpoint/2010/main" val="130862154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This is from</a:t>
            </a:r>
            <a:r>
              <a:rPr lang="en-US" baseline="0" dirty="0"/>
              <a:t> a high level</a:t>
            </a:r>
          </a:p>
        </p:txBody>
      </p:sp>
      <p:sp>
        <p:nvSpPr>
          <p:cNvPr id="4" name="Slide Number Placeholder 3"/>
          <p:cNvSpPr>
            <a:spLocks noGrp="1"/>
          </p:cNvSpPr>
          <p:nvPr>
            <p:ph type="sldNum" sz="quarter" idx="10"/>
          </p:nvPr>
        </p:nvSpPr>
        <p:spPr/>
        <p:txBody>
          <a:bodyPr/>
          <a:lstStyle/>
          <a:p>
            <a:fld id="{2931E4CD-2A8D-451C-B055-3FC9639B70BB}" type="slidenum">
              <a:rPr lang="en-US" smtClean="0"/>
              <a:pPr/>
              <a:t>123</a:t>
            </a:fld>
            <a:endParaRPr lang="en-US"/>
          </a:p>
        </p:txBody>
      </p:sp>
    </p:spTree>
    <p:extLst>
      <p:ext uri="{BB962C8B-B14F-4D97-AF65-F5344CB8AC3E}">
        <p14:creationId xmlns:p14="http://schemas.microsoft.com/office/powerpoint/2010/main" val="2181962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(Be here by 7 minutes)</a:t>
            </a:r>
          </a:p>
          <a:p>
            <a:r>
              <a:rPr lang="en-US" sz="1200" b="0" i="0" u="none" strike="noStrike" kern="1200" dirty="0">
                <a:solidFill>
                  <a:schemeClr val="tx1"/>
                </a:solidFill>
                <a:effectLst/>
                <a:latin typeface="+mn-lt"/>
                <a:ea typeface="+mn-ea"/>
                <a:cs typeface="+mn-cs"/>
              </a:rPr>
              <a:t>We have a solution to this that we call Cloud RTR, which introduces a new and practical cloud compilation systems that overcomes FPGA’s lack of sharing. Cloud RTR lets us provide the user space portion of user space secure hardware.</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12</a:t>
            </a:fld>
            <a:endParaRPr lang="en-US"/>
          </a:p>
        </p:txBody>
      </p:sp>
    </p:spTree>
    <p:extLst>
      <p:ext uri="{BB962C8B-B14F-4D97-AF65-F5344CB8AC3E}">
        <p14:creationId xmlns:p14="http://schemas.microsoft.com/office/powerpoint/2010/main" val="311602196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2. But in order to get signals to the hardware from the </a:t>
            </a:r>
            <a:r>
              <a:rPr lang="en-US" baseline="0" dirty="0" err="1"/>
              <a:t>cpu</a:t>
            </a:r>
            <a:r>
              <a:rPr lang="en-US" baseline="0" dirty="0"/>
              <a:t>, there are interconnects and signal converters, even for the most simple interface, including things like A/D and D/A converters for exterior (I/O) connections</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124</a:t>
            </a:fld>
            <a:endParaRPr lang="en-US"/>
          </a:p>
        </p:txBody>
      </p:sp>
    </p:spTree>
    <p:extLst>
      <p:ext uri="{BB962C8B-B14F-4D97-AF65-F5344CB8AC3E}">
        <p14:creationId xmlns:p14="http://schemas.microsoft.com/office/powerpoint/2010/main" val="10319943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3. In addition, there are control signals that need to be wired to all of these things, and these also need to go back to the processor or some control logic in the FPGA</a:t>
            </a:r>
          </a:p>
          <a:p>
            <a:pPr marL="0" indent="0">
              <a:buNone/>
            </a:pPr>
            <a:r>
              <a:rPr lang="en-US" baseline="0" dirty="0"/>
              <a:t>4. Control signals are also need just to use the app hardware, and to support run-time reconfiguration</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125</a:t>
            </a:fld>
            <a:endParaRPr lang="en-US"/>
          </a:p>
        </p:txBody>
      </p:sp>
    </p:spTree>
    <p:extLst>
      <p:ext uri="{BB962C8B-B14F-4D97-AF65-F5344CB8AC3E}">
        <p14:creationId xmlns:p14="http://schemas.microsoft.com/office/powerpoint/2010/main" val="323298140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5. Finally, if the app needs to interact with other </a:t>
            </a:r>
            <a:r>
              <a:rPr lang="en-US" baseline="0" dirty="0" err="1"/>
              <a:t>fgpa</a:t>
            </a:r>
            <a:r>
              <a:rPr lang="en-US" baseline="0" dirty="0"/>
              <a:t> hardware</a:t>
            </a:r>
          </a:p>
          <a:p>
            <a:pPr marL="0" indent="0">
              <a:buNone/>
            </a:pPr>
            <a:r>
              <a:rPr lang="en-US" baseline="0" dirty="0"/>
              <a:t>6. Or has multiple inputs</a:t>
            </a:r>
          </a:p>
          <a:p>
            <a:pPr marL="0" indent="0">
              <a:buNone/>
            </a:pPr>
            <a:endParaRPr lang="en-US" baseline="0" dirty="0"/>
          </a:p>
          <a:p>
            <a:pPr marL="0" indent="0">
              <a:buNone/>
            </a:pPr>
            <a:r>
              <a:rPr lang="en-US" baseline="0" dirty="0"/>
              <a:t>This involves to problems in tow problems in hardware design – placement and routing. Placement is simple – put things where there is space in the FPGA and optimize so that interacting logic is close to other logic.</a:t>
            </a:r>
          </a:p>
          <a:p>
            <a:pPr marL="0" indent="0">
              <a:buNone/>
            </a:pPr>
            <a:endParaRPr lang="en-US" baseline="0" dirty="0"/>
          </a:p>
          <a:p>
            <a:pPr marL="0" indent="0">
              <a:buNone/>
            </a:pPr>
            <a:r>
              <a:rPr lang="en-US" baseline="0" dirty="0"/>
              <a:t>Routing is harder – it is one of the classic NP-complete problems. Also, wires cannot be too long because of PROPAGATION DELAY</a:t>
            </a:r>
          </a:p>
          <a:p>
            <a:pPr marL="0" indent="0">
              <a:buNone/>
            </a:pPr>
            <a:endParaRPr lang="en-US" baseline="0" dirty="0"/>
          </a:p>
          <a:p>
            <a:pPr marL="0" indent="0">
              <a:buNone/>
            </a:pPr>
            <a:r>
              <a:rPr lang="en-US" baseline="0" dirty="0"/>
              <a:t>Because of this problem, we cannot just put ANY hardware that fits into the FPGA- there might not be space (obvious), and if the wiring needs to match what is already there, so anything that wants to be placed there needs to be known. This is especially important if wires need to be routed through the physical space where the appx hardware goes (red wire), which is fairly common.</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126</a:t>
            </a:fld>
            <a:endParaRPr lang="en-US"/>
          </a:p>
        </p:txBody>
      </p:sp>
    </p:spTree>
    <p:extLst>
      <p:ext uri="{BB962C8B-B14F-4D97-AF65-F5344CB8AC3E}">
        <p14:creationId xmlns:p14="http://schemas.microsoft.com/office/powerpoint/2010/main" val="358744009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static design that is booted is also configured to not allow the processor to reconfigure the FPGA -&gt; the static design cannot be overwritten by the OS to bypass the secure loader</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127</a:t>
            </a:fld>
            <a:endParaRPr lang="en-US"/>
          </a:p>
        </p:txBody>
      </p:sp>
    </p:spTree>
    <p:extLst>
      <p:ext uri="{BB962C8B-B14F-4D97-AF65-F5344CB8AC3E}">
        <p14:creationId xmlns:p14="http://schemas.microsoft.com/office/powerpoint/2010/main" val="40891911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We adopt the ides of slots from previous research</a:t>
            </a:r>
          </a:p>
          <a:p>
            <a:pPr marL="228600" indent="-228600">
              <a:buAutoNum type="arabicPeriod"/>
            </a:pPr>
            <a:r>
              <a:rPr lang="en-US" dirty="0"/>
              <a:t>Because slots are similar to vendor solution. We use the vendor tools to make slots workable as a general RTR solution</a:t>
            </a:r>
          </a:p>
          <a:p>
            <a:pPr marL="228600" indent="-228600">
              <a:buAutoNum type="arabicPeriod"/>
            </a:pPr>
            <a:r>
              <a:rPr lang="en-US" dirty="0"/>
              <a:t>However, we cannot directly do this,</a:t>
            </a:r>
            <a:r>
              <a:rPr lang="en-US" baseline="0" dirty="0"/>
              <a:t> or the prior research would have been successful. We need to leverage a property of mobile devices that makes this different from other scenarios, which is how mobile apps are distributed</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128</a:t>
            </a:fld>
            <a:endParaRPr lang="en-US"/>
          </a:p>
        </p:txBody>
      </p:sp>
    </p:spTree>
    <p:extLst>
      <p:ext uri="{BB962C8B-B14F-4D97-AF65-F5344CB8AC3E}">
        <p14:creationId xmlns:p14="http://schemas.microsoft.com/office/powerpoint/2010/main" val="345581587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Restrictions such as:</a:t>
            </a:r>
          </a:p>
          <a:p>
            <a:pPr lvl="0"/>
            <a:r>
              <a:rPr lang="en-US" dirty="0"/>
              <a:t>- Energy consumption</a:t>
            </a:r>
          </a:p>
          <a:p>
            <a:pPr marL="171450" lvl="0" indent="-171450">
              <a:buFontTx/>
              <a:buChar char="-"/>
            </a:pPr>
            <a:r>
              <a:rPr lang="en-US" dirty="0"/>
              <a:t>Form factor</a:t>
            </a:r>
          </a:p>
          <a:p>
            <a:pPr marL="171450" lvl="0" indent="-171450">
              <a:buFontTx/>
              <a:buChar char="-"/>
            </a:pPr>
            <a:endParaRPr lang="en-US" dirty="0"/>
          </a:p>
          <a:p>
            <a:pPr marL="0" lvl="0" indent="0">
              <a:buFontTx/>
              <a:buNone/>
            </a:pPr>
            <a:r>
              <a:rPr lang="en-US" dirty="0"/>
              <a:t>Tradeoffs such as:</a:t>
            </a:r>
          </a:p>
          <a:p>
            <a:pPr lvl="0"/>
            <a:r>
              <a:rPr lang="en-US" dirty="0"/>
              <a:t>- Smaller power sources</a:t>
            </a:r>
          </a:p>
          <a:p>
            <a:pPr lvl="0"/>
            <a:r>
              <a:rPr lang="en-US" dirty="0"/>
              <a:t>- Less powerful hardware</a:t>
            </a:r>
          </a:p>
          <a:p>
            <a:pPr marL="171450" lvl="0" indent="-171450">
              <a:buFontTx/>
              <a:buChar char="-"/>
            </a:pPr>
            <a:r>
              <a:rPr lang="en-US" dirty="0"/>
              <a:t>And generally Static capabilities</a:t>
            </a:r>
          </a:p>
          <a:p>
            <a:pPr marL="171450" lvl="0" indent="-171450">
              <a:buFontTx/>
              <a:buChar char="-"/>
            </a:pPr>
            <a:endParaRPr lang="en-US" dirty="0"/>
          </a:p>
          <a:p>
            <a:pPr marL="0" lvl="0" indent="0">
              <a:buFontTx/>
              <a:buNone/>
            </a:pPr>
            <a:r>
              <a:rPr lang="en-US" dirty="0"/>
              <a:t>The question we ask is….</a:t>
            </a:r>
          </a:p>
        </p:txBody>
      </p:sp>
      <p:sp>
        <p:nvSpPr>
          <p:cNvPr id="4" name="Slide Number Placeholder 3"/>
          <p:cNvSpPr>
            <a:spLocks noGrp="1"/>
          </p:cNvSpPr>
          <p:nvPr>
            <p:ph type="sldNum" sz="quarter" idx="10"/>
          </p:nvPr>
        </p:nvSpPr>
        <p:spPr/>
        <p:txBody>
          <a:bodyPr/>
          <a:lstStyle/>
          <a:p>
            <a:fld id="{2931E4CD-2A8D-451C-B055-3FC9639B70BB}" type="slidenum">
              <a:rPr lang="en-US" smtClean="0"/>
              <a:pPr/>
              <a:t>129</a:t>
            </a:fld>
            <a:endParaRPr lang="en-US"/>
          </a:p>
        </p:txBody>
      </p:sp>
    </p:spTree>
    <p:extLst>
      <p:ext uri="{BB962C8B-B14F-4D97-AF65-F5344CB8AC3E}">
        <p14:creationId xmlns:p14="http://schemas.microsoft.com/office/powerpoint/2010/main" val="49815719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Our vision consists of a mobile device that includes an FPGA on the same chips as the CPU. With this, applications</a:t>
            </a:r>
            <a:r>
              <a:rPr lang="en-US" baseline="0" dirty="0"/>
              <a:t> can include a hardware module that is run inside of the FPGA that is designed by the app developers</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130</a:t>
            </a:fld>
            <a:endParaRPr lang="en-US"/>
          </a:p>
        </p:txBody>
      </p:sp>
    </p:spTree>
    <p:extLst>
      <p:ext uri="{BB962C8B-B14F-4D97-AF65-F5344CB8AC3E}">
        <p14:creationId xmlns:p14="http://schemas.microsoft.com/office/powerpoint/2010/main" val="13702468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For</a:t>
            </a:r>
            <a:r>
              <a:rPr lang="en-US" baseline="0" dirty="0"/>
              <a:t> example, wireless protocols that have been proposed by research, but cannot be deployed without specialized hardware</a:t>
            </a:r>
          </a:p>
          <a:p>
            <a:pPr marL="171450" indent="-171450">
              <a:buFontTx/>
              <a:buChar char="-"/>
            </a:pPr>
            <a:r>
              <a:rPr lang="en-US" dirty="0"/>
              <a:t>Things</a:t>
            </a:r>
            <a:r>
              <a:rPr lang="en-US" baseline="0" dirty="0"/>
              <a:t> that allow for better use of spectrum (the pictured paper), or, for example, UHF </a:t>
            </a:r>
            <a:r>
              <a:rPr lang="en-US" baseline="0" dirty="0" err="1"/>
              <a:t>retasking</a:t>
            </a:r>
            <a:r>
              <a:rPr lang="en-US" baseline="0" dirty="0"/>
              <a:t> (such as </a:t>
            </a:r>
            <a:r>
              <a:rPr lang="en-US" baseline="0" dirty="0" err="1"/>
              <a:t>WhiteFi</a:t>
            </a:r>
            <a:r>
              <a:rPr lang="en-US" baseline="0" dirty="0"/>
              <a:t>), can be done using an FPGA connected to a general purpose antenna</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131</a:t>
            </a:fld>
            <a:endParaRPr lang="en-US"/>
          </a:p>
        </p:txBody>
      </p:sp>
    </p:spTree>
    <p:extLst>
      <p:ext uri="{BB962C8B-B14F-4D97-AF65-F5344CB8AC3E}">
        <p14:creationId xmlns:p14="http://schemas.microsoft.com/office/powerpoint/2010/main" val="95315687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hlinkClick r:id="rId3"/>
              </a:rPr>
              <a:t>http://www.nallatech.com/40gbit-aes-encryption-using-opencl-and-fpgas/</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FPGAs excel</a:t>
            </a:r>
            <a:r>
              <a:rPr lang="en-US" sz="1200" kern="1200" baseline="0" dirty="0">
                <a:solidFill>
                  <a:schemeClr val="tx1"/>
                </a:solidFill>
                <a:latin typeface="+mn-lt"/>
                <a:ea typeface="+mn-ea"/>
                <a:cs typeface="+mn-cs"/>
              </a:rPr>
              <a:t> at parallel processing, and this has been applied to a number of different applications, including cryptography and analytics, achieving a significant performance gain in both cases.</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132</a:t>
            </a:fld>
            <a:endParaRPr lang="en-US"/>
          </a:p>
        </p:txBody>
      </p:sp>
    </p:spTree>
    <p:extLst>
      <p:ext uri="{BB962C8B-B14F-4D97-AF65-F5344CB8AC3E}">
        <p14:creationId xmlns:p14="http://schemas.microsoft.com/office/powerpoint/2010/main" val="16986317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a:t>
            </a:r>
            <a:r>
              <a:rPr lang="en-US" baseline="0" dirty="0"/>
              <a:t> FPGA can do things that cannot be done in other systems. For example, the copilot project was an attempt to perform rootkit detection using an external </a:t>
            </a:r>
            <a:r>
              <a:rPr lang="en-US" baseline="0" dirty="0" err="1"/>
              <a:t>pci</a:t>
            </a:r>
            <a:r>
              <a:rPr lang="en-US" baseline="0" dirty="0"/>
              <a:t> peripheral that has </a:t>
            </a:r>
            <a:r>
              <a:rPr lang="en-US" baseline="0" dirty="0" err="1"/>
              <a:t>dma</a:t>
            </a:r>
            <a:r>
              <a:rPr lang="en-US" baseline="0" dirty="0"/>
              <a:t> access. This can be done by an FPGA, as it has similar capabilities as a </a:t>
            </a:r>
            <a:r>
              <a:rPr lang="en-US" baseline="0" dirty="0" err="1"/>
              <a:t>pci</a:t>
            </a:r>
            <a:r>
              <a:rPr lang="en-US" baseline="0" dirty="0"/>
              <a:t> peripheral. In addition, computation can be offloaded to the FPGA for a number of reasons -  the </a:t>
            </a:r>
            <a:r>
              <a:rPr lang="en-US" baseline="0" dirty="0" err="1"/>
              <a:t>Somniloquy</a:t>
            </a:r>
            <a:r>
              <a:rPr lang="en-US" baseline="0" dirty="0"/>
              <a:t> work </a:t>
            </a:r>
            <a:r>
              <a:rPr lang="en-US" baseline="0" dirty="0" err="1"/>
              <a:t>offfloads</a:t>
            </a:r>
            <a:r>
              <a:rPr lang="en-US" baseline="0" dirty="0"/>
              <a:t> network computation in order to put the CPU into a lower power state.</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133</a:t>
            </a:fld>
            <a:endParaRPr lang="en-US"/>
          </a:p>
        </p:txBody>
      </p:sp>
    </p:spTree>
    <p:extLst>
      <p:ext uri="{BB962C8B-B14F-4D97-AF65-F5344CB8AC3E}">
        <p14:creationId xmlns:p14="http://schemas.microsoft.com/office/powerpoint/2010/main" val="3165565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other challenge to using FPGAs for user space secure hardware is the fact that they are reprogrammable.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fact that you can change the functionality of the hardware seems to negate the benefits of using a hardware implementation, as it removes the properties that hardware provides.</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13</a:t>
            </a:fld>
            <a:endParaRPr lang="en-US"/>
          </a:p>
        </p:txBody>
      </p:sp>
    </p:spTree>
    <p:extLst>
      <p:ext uri="{BB962C8B-B14F-4D97-AF65-F5344CB8AC3E}">
        <p14:creationId xmlns:p14="http://schemas.microsoft.com/office/powerpoint/2010/main" val="25359154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this now because</a:t>
            </a:r>
            <a:r>
              <a:rPr lang="en-US" baseline="0" dirty="0"/>
              <a:t> </a:t>
            </a:r>
            <a:r>
              <a:rPr lang="en-US" baseline="0" dirty="0" err="1"/>
              <a:t>SoCs</a:t>
            </a:r>
            <a:r>
              <a:rPr lang="en-US" baseline="0" dirty="0"/>
              <a:t> with FPGAs and CPUs on the same chip now exist.</a:t>
            </a:r>
          </a:p>
          <a:p>
            <a:r>
              <a:rPr lang="en-US" baseline="0" dirty="0"/>
              <a:t>In addition, it is easier to create hardware modules, as they can be defined in a language higher than Verilog using High-level synthesis.</a:t>
            </a:r>
          </a:p>
        </p:txBody>
      </p:sp>
      <p:sp>
        <p:nvSpPr>
          <p:cNvPr id="4" name="Slide Number Placeholder 3"/>
          <p:cNvSpPr>
            <a:spLocks noGrp="1"/>
          </p:cNvSpPr>
          <p:nvPr>
            <p:ph type="sldNum" sz="quarter" idx="10"/>
          </p:nvPr>
        </p:nvSpPr>
        <p:spPr/>
        <p:txBody>
          <a:bodyPr/>
          <a:lstStyle/>
          <a:p>
            <a:fld id="{2931E4CD-2A8D-451C-B055-3FC9639B70BB}" type="slidenum">
              <a:rPr lang="en-US" smtClean="0"/>
              <a:pPr/>
              <a:t>134</a:t>
            </a:fld>
            <a:endParaRPr lang="en-US"/>
          </a:p>
        </p:txBody>
      </p:sp>
    </p:spTree>
    <p:extLst>
      <p:ext uri="{BB962C8B-B14F-4D97-AF65-F5344CB8AC3E}">
        <p14:creationId xmlns:p14="http://schemas.microsoft.com/office/powerpoint/2010/main" val="407623086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-to do this, we leverage</a:t>
            </a:r>
            <a:r>
              <a:rPr lang="en-US" baseline="0" dirty="0"/>
              <a:t> the existing FPGA secure boot technology, but store the private key on the device</a:t>
            </a:r>
            <a:endParaRPr dirty="0"/>
          </a:p>
        </p:txBody>
      </p:sp>
    </p:spTree>
    <p:extLst>
      <p:ext uri="{BB962C8B-B14F-4D97-AF65-F5344CB8AC3E}">
        <p14:creationId xmlns:p14="http://schemas.microsoft.com/office/powerpoint/2010/main" val="20037121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As all hardware is booted in the FPGA</a:t>
            </a:r>
            <a:r>
              <a:rPr lang="en-US" baseline="0" dirty="0"/>
              <a:t> configuration, and the configuration is authorized by secure boot, the configuration cannot be replaced without authorization. Therefore, it has the same execution guarantee as immutable silicon hardware</a:t>
            </a:r>
          </a:p>
          <a:p>
            <a:pPr marL="171450" indent="-171450">
              <a:buFontTx/>
              <a:buChar char="-"/>
            </a:pPr>
            <a:r>
              <a:rPr lang="en-US" baseline="0" dirty="0"/>
              <a:t>As the key is internal, we remove the third party. Since we need the key to be internal to prevent external changes to provide the same guarantee as silicon, this also provides our defense against third party compromise</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136</a:t>
            </a:fld>
            <a:endParaRPr lang="en-US"/>
          </a:p>
        </p:txBody>
      </p:sp>
    </p:spTree>
    <p:extLst>
      <p:ext uri="{BB962C8B-B14F-4D97-AF65-F5344CB8AC3E}">
        <p14:creationId xmlns:p14="http://schemas.microsoft.com/office/powerpoint/2010/main" val="413651959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5286246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 dirty="0"/>
              <a:t>The FPGA configuration cannot be changed externally without device authorization by re-signing</a:t>
            </a:r>
          </a:p>
          <a:p>
            <a:r>
              <a:rPr lang="en" dirty="0"/>
              <a:t>Therefore, we provide the same security guarantees as hardware systems, which also cannot be changed externally</a:t>
            </a:r>
          </a:p>
          <a:p>
            <a:endParaRPr lang="en" dirty="0"/>
          </a:p>
          <a:p>
            <a:r>
              <a:rPr lang="en" dirty="0"/>
              <a:t>To leverage the reprogrammability of the FPGA, updates can be applied under certain circumstances</a:t>
            </a:r>
          </a:p>
          <a:p>
            <a:r>
              <a:rPr lang="en" dirty="0"/>
              <a:t>An update policy is encoded in the FPGA configuration</a:t>
            </a:r>
          </a:p>
          <a:p>
            <a:pPr lvl="1"/>
            <a:r>
              <a:rPr lang="en" dirty="0"/>
              <a:t>Updates can only be applied if they are signed by the device-local key, so only the device can authorize and apply updates</a:t>
            </a:r>
          </a:p>
          <a:p>
            <a:pPr lvl="1"/>
            <a:r>
              <a:rPr lang="en" dirty="0"/>
              <a:t>Configuration can include an update policy that is device and/or implementation specific</a:t>
            </a:r>
          </a:p>
          <a:p>
            <a:pPr lvl="1"/>
            <a:r>
              <a:rPr lang="en" dirty="0"/>
              <a:t>For example, only allow updates after a PIN has been entered</a:t>
            </a:r>
          </a:p>
          <a:p>
            <a:endParaRPr lang="en" dirty="0"/>
          </a:p>
          <a:p>
            <a:pPr lvl="0">
              <a:spcBef>
                <a:spcPts val="0"/>
              </a:spcBef>
              <a:buNone/>
            </a:pPr>
            <a:endParaRPr dirty="0"/>
          </a:p>
        </p:txBody>
      </p:sp>
    </p:spTree>
    <p:extLst>
      <p:ext uri="{BB962C8B-B14F-4D97-AF65-F5344CB8AC3E}">
        <p14:creationId xmlns:p14="http://schemas.microsoft.com/office/powerpoint/2010/main" val="330562980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 dirty="0"/>
              <a:t>An initial key-pair needs to be generated in a trusted facility</a:t>
            </a:r>
          </a:p>
          <a:p>
            <a:r>
              <a:rPr lang="en" dirty="0"/>
              <a:t>The public key must be programmed to the secure boot system</a:t>
            </a:r>
          </a:p>
          <a:p>
            <a:r>
              <a:rPr lang="en" dirty="0"/>
              <a:t>The operational FPGA configuration must be signed by this key</a:t>
            </a:r>
          </a:p>
          <a:p>
            <a:r>
              <a:rPr lang="en" dirty="0"/>
              <a:t>A trusted facility is required, as the system will boot any configuration before the secure boot system is configured</a:t>
            </a:r>
          </a:p>
          <a:p>
            <a:pPr lvl="0">
              <a:spcBef>
                <a:spcPts val="0"/>
              </a:spcBef>
              <a:buNone/>
            </a:pPr>
            <a:endParaRPr dirty="0"/>
          </a:p>
        </p:txBody>
      </p:sp>
    </p:spTree>
    <p:extLst>
      <p:ext uri="{BB962C8B-B14F-4D97-AF65-F5344CB8AC3E}">
        <p14:creationId xmlns:p14="http://schemas.microsoft.com/office/powerpoint/2010/main" val="240841635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FPGAs</a:t>
            </a:r>
            <a:r>
              <a:rPr lang="en-US" baseline="0" dirty="0"/>
              <a:t> do not provide any non-volatile storage currently -&gt; could store on </a:t>
            </a:r>
            <a:r>
              <a:rPr lang="en-US" baseline="0" dirty="0" err="1"/>
              <a:t>sd</a:t>
            </a:r>
            <a:r>
              <a:rPr lang="en-US" baseline="0" dirty="0"/>
              <a:t> card</a:t>
            </a:r>
          </a:p>
          <a:p>
            <a:pPr lvl="0">
              <a:spcBef>
                <a:spcPts val="0"/>
              </a:spcBef>
              <a:buNone/>
            </a:pPr>
            <a:r>
              <a:rPr lang="en-US" baseline="0" dirty="0"/>
              <a:t>But, we need to make sure the key cannot be exported, or accessed by untrusted hardware/software</a:t>
            </a:r>
          </a:p>
          <a:p>
            <a:pPr lvl="0">
              <a:spcBef>
                <a:spcPts val="0"/>
              </a:spcBef>
              <a:buNone/>
            </a:pPr>
            <a:r>
              <a:rPr lang="en-US" baseline="0" dirty="0"/>
              <a:t>Also, to enable applications on top of the root-of-trust, we would like to store some state</a:t>
            </a:r>
            <a:endParaRPr dirty="0"/>
          </a:p>
        </p:txBody>
      </p:sp>
    </p:spTree>
    <p:extLst>
      <p:ext uri="{BB962C8B-B14F-4D97-AF65-F5344CB8AC3E}">
        <p14:creationId xmlns:p14="http://schemas.microsoft.com/office/powerpoint/2010/main" val="71851535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 dirty="0"/>
              <a:t>FPGAs do not provide non-volatile storage</a:t>
            </a:r>
          </a:p>
          <a:p>
            <a:pPr lvl="1"/>
            <a:r>
              <a:rPr lang="en" dirty="0"/>
              <a:t>Such a storage must also only be accessible to the FPGA</a:t>
            </a:r>
          </a:p>
          <a:p>
            <a:r>
              <a:rPr lang="en" dirty="0"/>
              <a:t>We leverage the encryption engine of our device, which has secure storage using the BBRAM</a:t>
            </a:r>
          </a:p>
          <a:p>
            <a:r>
              <a:rPr lang="en" dirty="0"/>
              <a:t>We encrypt a larger storage that is placed on the SD card by the CPU</a:t>
            </a:r>
          </a:p>
          <a:p>
            <a:r>
              <a:rPr lang="en" dirty="0"/>
              <a:t>We generate a new key at each device power-on and re-encrypt to provide replay protection</a:t>
            </a:r>
          </a:p>
          <a:p>
            <a:pPr lvl="0">
              <a:spcBef>
                <a:spcPts val="0"/>
              </a:spcBef>
              <a:buNone/>
            </a:pPr>
            <a:endParaRPr dirty="0"/>
          </a:p>
        </p:txBody>
      </p:sp>
    </p:spTree>
    <p:extLst>
      <p:ext uri="{BB962C8B-B14F-4D97-AF65-F5344CB8AC3E}">
        <p14:creationId xmlns:p14="http://schemas.microsoft.com/office/powerpoint/2010/main" val="376573142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8929821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171450" lvl="0" indent="-171450">
              <a:spcBef>
                <a:spcPts val="0"/>
              </a:spcBef>
              <a:buFontTx/>
              <a:buChar char="-"/>
            </a:pPr>
            <a:r>
              <a:rPr lang="en-US" dirty="0"/>
              <a:t>Goal was to show that using</a:t>
            </a:r>
            <a:r>
              <a:rPr lang="en-US" baseline="0" dirty="0"/>
              <a:t> the trusted hardware was going to impact </a:t>
            </a:r>
            <a:r>
              <a:rPr lang="en-US" baseline="0" dirty="0" err="1"/>
              <a:t>useability</a:t>
            </a:r>
            <a:endParaRPr lang="en-US" dirty="0"/>
          </a:p>
          <a:p>
            <a:pPr marL="171450" lvl="0" indent="-171450">
              <a:spcBef>
                <a:spcPts val="0"/>
              </a:spcBef>
              <a:buFontTx/>
              <a:buChar char="-"/>
            </a:pPr>
            <a:r>
              <a:rPr lang="en-US" dirty="0"/>
              <a:t>Tested write</a:t>
            </a:r>
            <a:r>
              <a:rPr lang="en-US" baseline="0" dirty="0"/>
              <a:t> performance of the FUSE </a:t>
            </a:r>
            <a:r>
              <a:rPr lang="en-US" baseline="0" dirty="0" err="1"/>
              <a:t>filesystem</a:t>
            </a:r>
            <a:r>
              <a:rPr lang="en-US" baseline="0" dirty="0"/>
              <a:t> by writing files of increasing size</a:t>
            </a:r>
          </a:p>
          <a:p>
            <a:pPr marL="171450" lvl="0" indent="-171450">
              <a:spcBef>
                <a:spcPts val="0"/>
              </a:spcBef>
              <a:buFontTx/>
              <a:buChar char="-"/>
            </a:pPr>
            <a:r>
              <a:rPr lang="en-US" baseline="0" dirty="0"/>
              <a:t>At low file size, FUSE overhead dominates</a:t>
            </a:r>
          </a:p>
          <a:p>
            <a:pPr marL="171450" lvl="0" indent="-171450">
              <a:spcBef>
                <a:spcPts val="0"/>
              </a:spcBef>
              <a:buFontTx/>
              <a:buChar char="-"/>
            </a:pPr>
            <a:r>
              <a:rPr lang="en-US" baseline="0" dirty="0"/>
              <a:t>This is the most </a:t>
            </a:r>
            <a:r>
              <a:rPr lang="en-US" baseline="0"/>
              <a:t>naïve implementation</a:t>
            </a:r>
            <a:endParaRPr dirty="0"/>
          </a:p>
        </p:txBody>
      </p:sp>
    </p:spTree>
    <p:extLst>
      <p:ext uri="{BB962C8B-B14F-4D97-AF65-F5344CB8AC3E}">
        <p14:creationId xmlns:p14="http://schemas.microsoft.com/office/powerpoint/2010/main" val="3891372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i="0" u="none" strike="noStrike" kern="1200" dirty="0">
                <a:solidFill>
                  <a:schemeClr val="tx1"/>
                </a:solidFill>
                <a:effectLst/>
                <a:latin typeface="+mn-lt"/>
                <a:ea typeface="+mn-ea"/>
                <a:cs typeface="+mn-cs"/>
              </a:rPr>
              <a:t>The existing threat model for secure hardware is that it defends against other components in the system.</a:t>
            </a:r>
          </a:p>
          <a:p>
            <a:pPr marL="0" indent="0">
              <a:buFontTx/>
              <a:buNone/>
            </a:pPr>
            <a:endParaRPr lang="en-US" sz="1200" b="0" i="0" u="none" strike="noStrike" kern="1200" dirty="0">
              <a:solidFill>
                <a:schemeClr val="tx1"/>
              </a:solidFill>
              <a:effectLst/>
              <a:latin typeface="+mn-lt"/>
              <a:ea typeface="+mn-ea"/>
              <a:cs typeface="+mn-cs"/>
            </a:endParaRPr>
          </a:p>
          <a:p>
            <a:pPr marL="171450" indent="-171450">
              <a:buFontTx/>
              <a:buChar char="-"/>
            </a:pPr>
            <a:r>
              <a:rPr lang="en-US" dirty="0"/>
              <a:t>Secure hardware defends against other components in the system</a:t>
            </a:r>
          </a:p>
          <a:p>
            <a:pPr marL="171450" indent="-171450">
              <a:buFontTx/>
              <a:buChar char="-"/>
            </a:pPr>
            <a:r>
              <a:rPr lang="en-US" dirty="0"/>
              <a:t>Provides a trusted execution in the midst of untrusted execution, e.g. a “guaranteed” function in the midst of a number of unknown functions beyond its control</a:t>
            </a:r>
          </a:p>
          <a:p>
            <a:pPr marL="171450" indent="-171450">
              <a:buFontTx/>
              <a:buChar char="-"/>
            </a:pPr>
            <a:r>
              <a:rPr lang="en-US" dirty="0"/>
              <a:t>The secure hardware always performs its functionality, despite the rest of the system colluding against it</a:t>
            </a:r>
          </a:p>
          <a:p>
            <a:pPr marL="0" indent="0">
              <a:buFontTx/>
              <a:buNone/>
            </a:pP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14</a:t>
            </a:fld>
            <a:endParaRPr lang="en-US"/>
          </a:p>
        </p:txBody>
      </p:sp>
    </p:spTree>
    <p:extLst>
      <p:ext uri="{BB962C8B-B14F-4D97-AF65-F5344CB8AC3E}">
        <p14:creationId xmlns:p14="http://schemas.microsoft.com/office/powerpoint/2010/main" val="363597616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this still is to be implemented</a:t>
            </a:r>
            <a:endParaRPr lang="en-US" dirty="0"/>
          </a:p>
          <a:p>
            <a:endParaRPr lang="en-US" dirty="0"/>
          </a:p>
          <a:p>
            <a:r>
              <a:rPr lang="en-US" dirty="0"/>
              <a:t>Sensitive resources: system memory, network or</a:t>
            </a:r>
            <a:r>
              <a:rPr lang="en-US" baseline="0" dirty="0"/>
              <a:t> disk</a:t>
            </a:r>
            <a:endParaRPr lang="en-US" dirty="0"/>
          </a:p>
          <a:p>
            <a:endParaRPr lang="en-US" dirty="0"/>
          </a:p>
          <a:p>
            <a:r>
              <a:rPr lang="en-US" dirty="0"/>
              <a:t>-</a:t>
            </a:r>
            <a:r>
              <a:rPr lang="en-US" baseline="0" dirty="0"/>
              <a:t> </a:t>
            </a:r>
            <a:r>
              <a:rPr lang="en-US" dirty="0"/>
              <a:t>Enforces access control to hardware using OS mechanisms</a:t>
            </a:r>
          </a:p>
          <a:p>
            <a:endParaRPr lang="en-US" dirty="0"/>
          </a:p>
          <a:p>
            <a:r>
              <a:rPr lang="en-US" dirty="0"/>
              <a:t>In</a:t>
            </a:r>
            <a:r>
              <a:rPr lang="en-US" baseline="0" dirty="0"/>
              <a:t> Android/Linux, the slots are presented as character devices in /dev. We use Linux permissions to only allow only the application that has hardware running in a slot to have access to the corresponding /dev devices. This can be done since each app in Android has its own UID.</a:t>
            </a:r>
          </a:p>
          <a:p>
            <a:endParaRPr lang="en-US" baseline="0" dirty="0"/>
          </a:p>
          <a:p>
            <a:pPr marL="171450" indent="-171450">
              <a:buFont typeface="Arial" panose="020B0604020202020204" pitchFamily="34" charset="0"/>
              <a:buChar char="•"/>
            </a:pPr>
            <a:r>
              <a:rPr lang="en-US" dirty="0"/>
              <a:t>The slot manager enforces access to hardware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However, FPGAs can theoretically directly access sensitive resources (while bypassing the OS)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 secure loading system ensures that apps cannot access sensitive resources</a:t>
            </a:r>
          </a:p>
          <a:p>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145</a:t>
            </a:fld>
            <a:endParaRPr lang="en-US"/>
          </a:p>
        </p:txBody>
      </p:sp>
    </p:spTree>
    <p:extLst>
      <p:ext uri="{BB962C8B-B14F-4D97-AF65-F5344CB8AC3E}">
        <p14:creationId xmlns:p14="http://schemas.microsoft.com/office/powerpoint/2010/main" val="408686592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SHA512: </a:t>
            </a:r>
            <a:r>
              <a:rPr lang="en-US" dirty="0" err="1"/>
              <a:t>MicroBlaze</a:t>
            </a:r>
            <a:r>
              <a:rPr lang="en-US" dirty="0"/>
              <a:t> 20x slower</a:t>
            </a:r>
          </a:p>
          <a:p>
            <a:pPr marL="171450" indent="-171450">
              <a:buFontTx/>
              <a:buChar char="-"/>
            </a:pPr>
            <a:r>
              <a:rPr lang="en-US" dirty="0"/>
              <a:t>Memory access: </a:t>
            </a:r>
            <a:r>
              <a:rPr lang="en-US" dirty="0" err="1"/>
              <a:t>MicroBlaze</a:t>
            </a:r>
            <a:r>
              <a:rPr lang="en-US" dirty="0"/>
              <a:t> 100x to 12x slower, depending on data size</a:t>
            </a:r>
          </a:p>
        </p:txBody>
      </p:sp>
      <p:sp>
        <p:nvSpPr>
          <p:cNvPr id="4" name="Slide Number Placeholder 3"/>
          <p:cNvSpPr>
            <a:spLocks noGrp="1"/>
          </p:cNvSpPr>
          <p:nvPr>
            <p:ph type="sldNum" sz="quarter" idx="10"/>
          </p:nvPr>
        </p:nvSpPr>
        <p:spPr/>
        <p:txBody>
          <a:bodyPr/>
          <a:lstStyle/>
          <a:p>
            <a:fld id="{2931E4CD-2A8D-451C-B055-3FC9639B70BB}" type="slidenum">
              <a:rPr lang="en-US" smtClean="0"/>
              <a:pPr/>
              <a:t>146</a:t>
            </a:fld>
            <a:endParaRPr lang="en-US"/>
          </a:p>
        </p:txBody>
      </p:sp>
    </p:spTree>
    <p:extLst>
      <p:ext uri="{BB962C8B-B14F-4D97-AF65-F5344CB8AC3E}">
        <p14:creationId xmlns:p14="http://schemas.microsoft.com/office/powerpoint/2010/main" val="312524430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Generated enclave programs of various size, from 20KB to 1 MB</a:t>
            </a:r>
          </a:p>
          <a:p>
            <a:r>
              <a:rPr lang="en-US" dirty="0"/>
              <a:t>- Average throughput is 35 KB/s</a:t>
            </a:r>
          </a:p>
        </p:txBody>
      </p:sp>
      <p:sp>
        <p:nvSpPr>
          <p:cNvPr id="4" name="Slide Number Placeholder 3"/>
          <p:cNvSpPr>
            <a:spLocks noGrp="1"/>
          </p:cNvSpPr>
          <p:nvPr>
            <p:ph type="sldNum" sz="quarter" idx="10"/>
          </p:nvPr>
        </p:nvSpPr>
        <p:spPr/>
        <p:txBody>
          <a:bodyPr/>
          <a:lstStyle/>
          <a:p>
            <a:fld id="{2931E4CD-2A8D-451C-B055-3FC9639B70BB}" type="slidenum">
              <a:rPr lang="en-US" smtClean="0"/>
              <a:pPr/>
              <a:t>147</a:t>
            </a:fld>
            <a:endParaRPr lang="en-US"/>
          </a:p>
        </p:txBody>
      </p:sp>
    </p:spTree>
    <p:extLst>
      <p:ext uri="{BB962C8B-B14F-4D97-AF65-F5344CB8AC3E}">
        <p14:creationId xmlns:p14="http://schemas.microsoft.com/office/powerpoint/2010/main" val="285867617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Write throughput likely the same due to storage I/O- needing to write the full encrypted data again masks any latency difference between the implementations</a:t>
            </a:r>
          </a:p>
          <a:p>
            <a:pPr marL="171450" indent="-171450">
              <a:buFontTx/>
              <a:buChar char="-"/>
            </a:pPr>
            <a:r>
              <a:rPr lang="en-US" dirty="0"/>
              <a:t>Goal was to determine impact on an interactive application</a:t>
            </a:r>
          </a:p>
        </p:txBody>
      </p:sp>
      <p:sp>
        <p:nvSpPr>
          <p:cNvPr id="4" name="Slide Number Placeholder 3"/>
          <p:cNvSpPr>
            <a:spLocks noGrp="1"/>
          </p:cNvSpPr>
          <p:nvPr>
            <p:ph type="sldNum" sz="quarter" idx="10"/>
          </p:nvPr>
        </p:nvSpPr>
        <p:spPr/>
        <p:txBody>
          <a:bodyPr/>
          <a:lstStyle/>
          <a:p>
            <a:fld id="{2931E4CD-2A8D-451C-B055-3FC9639B70BB}" type="slidenum">
              <a:rPr lang="en-US" smtClean="0"/>
              <a:pPr/>
              <a:t>148</a:t>
            </a:fld>
            <a:endParaRPr lang="en-US"/>
          </a:p>
        </p:txBody>
      </p:sp>
    </p:spTree>
    <p:extLst>
      <p:ext uri="{BB962C8B-B14F-4D97-AF65-F5344CB8AC3E}">
        <p14:creationId xmlns:p14="http://schemas.microsoft.com/office/powerpoint/2010/main" val="23831177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a:t>
            </a:r>
            <a:r>
              <a:rPr lang="en-US" baseline="0" dirty="0"/>
              <a:t> policies for loading secure hardware can be included, and the public keys that are trusted do not have to be static, and could be user-programmable</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151</a:t>
            </a:fld>
            <a:endParaRPr lang="en-US"/>
          </a:p>
        </p:txBody>
      </p:sp>
    </p:spTree>
    <p:extLst>
      <p:ext uri="{BB962C8B-B14F-4D97-AF65-F5344CB8AC3E}">
        <p14:creationId xmlns:p14="http://schemas.microsoft.com/office/powerpoint/2010/main" val="151612509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that we have a system that looks like this</a:t>
            </a:r>
            <a:r>
              <a:rPr lang="en-US" baseline="0" dirty="0"/>
              <a:t> -  a processor and FPGA.</a:t>
            </a:r>
          </a:p>
          <a:p>
            <a:endParaRPr lang="en-US" baseline="0" dirty="0"/>
          </a:p>
          <a:p>
            <a:pPr marL="228600" indent="-228600">
              <a:buAutoNum type="arabicPeriod"/>
            </a:pPr>
            <a:r>
              <a:rPr lang="en-US" baseline="0" dirty="0"/>
              <a:t>What we also have on any real system are other on-chip peripherals, including a memory controller</a:t>
            </a:r>
          </a:p>
          <a:p>
            <a:pPr marL="228600" indent="-228600">
              <a:buAutoNum type="arabicPeriod"/>
            </a:pPr>
            <a:r>
              <a:rPr lang="en-US" baseline="0" dirty="0"/>
              <a:t>There will also be an OS running on the processor subsystem (e.g. Android)</a:t>
            </a:r>
          </a:p>
          <a:p>
            <a:pPr marL="228600" indent="-228600">
              <a:buAutoNum type="arabicPeriod"/>
            </a:pPr>
            <a:r>
              <a:rPr lang="en-US" baseline="0" dirty="0"/>
              <a:t>There will also be interconnects from the FPGA to other parts of the chip</a:t>
            </a:r>
          </a:p>
          <a:p>
            <a:pPr marL="228600" indent="-228600">
              <a:buAutoNum type="arabicPeriod"/>
            </a:pPr>
            <a:r>
              <a:rPr lang="en-US" baseline="0" dirty="0"/>
              <a:t>And our static design has some slots in it</a:t>
            </a:r>
          </a:p>
          <a:p>
            <a:pPr marL="228600" indent="-228600">
              <a:buAutoNum type="arabicPeriod"/>
            </a:pPr>
            <a:r>
              <a:rPr lang="en-US" baseline="0" dirty="0"/>
              <a:t>And then our secure loading system, that will consist of two parts -  a signature verification module and a reconfiguration module</a:t>
            </a:r>
          </a:p>
          <a:p>
            <a:pPr marL="228600" indent="-228600">
              <a:buAutoNum type="arabicPeriod"/>
            </a:pPr>
            <a:r>
              <a:rPr lang="en-US" baseline="0" dirty="0"/>
              <a:t>Finally, FPGAs also have a system to reconfigure themselves (including partial </a:t>
            </a:r>
            <a:r>
              <a:rPr lang="en-US" baseline="0" dirty="0" err="1"/>
              <a:t>reconfigs</a:t>
            </a:r>
            <a:r>
              <a:rPr lang="en-US" baseline="0" dirty="0"/>
              <a:t> for the slots). This is called the ICAP – Internal Configuration Access Port, and is used by the reconfiguration </a:t>
            </a:r>
            <a:r>
              <a:rPr lang="en-US" baseline="0" dirty="0" err="1"/>
              <a:t>moduel</a:t>
            </a:r>
            <a:r>
              <a:rPr lang="en-US" baseline="0" dirty="0"/>
              <a:t> to reconfigure the FPGA</a:t>
            </a:r>
          </a:p>
          <a:p>
            <a:pPr marL="228600" indent="-228600">
              <a:buAutoNum type="arabicPeriod"/>
            </a:pPr>
            <a:endParaRPr lang="en-US" baseline="0" dirty="0"/>
          </a:p>
          <a:p>
            <a:pPr marL="0" indent="0">
              <a:buNone/>
            </a:pPr>
            <a:r>
              <a:rPr lang="en-US" baseline="0" dirty="0"/>
              <a:t>This configuration is loaded by secure boot, so is guaranteed to be there – a kernel and </a:t>
            </a:r>
            <a:r>
              <a:rPr lang="en-US" baseline="0" dirty="0" err="1"/>
              <a:t>bitstream</a:t>
            </a:r>
            <a:r>
              <a:rPr lang="en-US" baseline="0" dirty="0"/>
              <a:t> must be signed in order for the system to boot</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152</a:t>
            </a:fld>
            <a:endParaRPr lang="en-US"/>
          </a:p>
        </p:txBody>
      </p:sp>
    </p:spTree>
    <p:extLst>
      <p:ext uri="{BB962C8B-B14F-4D97-AF65-F5344CB8AC3E}">
        <p14:creationId xmlns:p14="http://schemas.microsoft.com/office/powerpoint/2010/main" val="365551952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Lets</a:t>
            </a:r>
            <a:r>
              <a:rPr lang="en-US" baseline="0" dirty="0"/>
              <a:t> say that only slot one has access to memory, so we want to protect access to this slot. We can enforce this in the OS, but if malware bypasses the OS, we still want to enforce this in hardware. </a:t>
            </a:r>
          </a:p>
          <a:p>
            <a:pPr marL="685800" lvl="1" indent="-228600">
              <a:buAutoNum type="arabicPeriod"/>
            </a:pPr>
            <a:r>
              <a:rPr lang="en-US" baseline="0" dirty="0"/>
              <a:t>The OS cannot directly reconfigure the slots, as it has not way to access the ICAP (the PCAP, or processor configuration access port, that the processor normally uses to do a reconfiguration, is disabled in this statics design. Therefore, the OS cannot use it to do ANY reprogramming of the FPGA)</a:t>
            </a:r>
          </a:p>
          <a:p>
            <a:pPr marL="228600" lvl="0" indent="-228600">
              <a:buAutoNum type="arabicPeriod"/>
            </a:pPr>
            <a:r>
              <a:rPr lang="en-US" baseline="0" dirty="0"/>
              <a:t>To reconfigure a slot 1, the OS sends a signed </a:t>
            </a:r>
            <a:r>
              <a:rPr lang="en-US" baseline="0" dirty="0" err="1"/>
              <a:t>bitstream</a:t>
            </a:r>
            <a:r>
              <a:rPr lang="en-US" baseline="0" dirty="0"/>
              <a:t> to the signature verification system. (if it is not meant for slot 1, then it does not need to be signed)</a:t>
            </a:r>
          </a:p>
        </p:txBody>
      </p:sp>
      <p:sp>
        <p:nvSpPr>
          <p:cNvPr id="4" name="Slide Number Placeholder 3"/>
          <p:cNvSpPr>
            <a:spLocks noGrp="1"/>
          </p:cNvSpPr>
          <p:nvPr>
            <p:ph type="sldNum" sz="quarter" idx="10"/>
          </p:nvPr>
        </p:nvSpPr>
        <p:spPr/>
        <p:txBody>
          <a:bodyPr/>
          <a:lstStyle/>
          <a:p>
            <a:fld id="{2931E4CD-2A8D-451C-B055-3FC9639B70BB}" type="slidenum">
              <a:rPr lang="en-US" smtClean="0"/>
              <a:pPr/>
              <a:t>153</a:t>
            </a:fld>
            <a:endParaRPr lang="en-US"/>
          </a:p>
        </p:txBody>
      </p:sp>
    </p:spTree>
    <p:extLst>
      <p:ext uri="{BB962C8B-B14F-4D97-AF65-F5344CB8AC3E}">
        <p14:creationId xmlns:p14="http://schemas.microsoft.com/office/powerpoint/2010/main" val="68761524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If verification passes, the </a:t>
            </a:r>
            <a:r>
              <a:rPr lang="en-US" baseline="0" dirty="0" err="1"/>
              <a:t>bitstream</a:t>
            </a:r>
            <a:r>
              <a:rPr lang="en-US" baseline="0" dirty="0"/>
              <a:t> is passed to the reconfiguration module</a:t>
            </a:r>
          </a:p>
        </p:txBody>
      </p:sp>
      <p:sp>
        <p:nvSpPr>
          <p:cNvPr id="4" name="Slide Number Placeholder 3"/>
          <p:cNvSpPr>
            <a:spLocks noGrp="1"/>
          </p:cNvSpPr>
          <p:nvPr>
            <p:ph type="sldNum" sz="quarter" idx="10"/>
          </p:nvPr>
        </p:nvSpPr>
        <p:spPr/>
        <p:txBody>
          <a:bodyPr/>
          <a:lstStyle/>
          <a:p>
            <a:fld id="{2931E4CD-2A8D-451C-B055-3FC9639B70BB}" type="slidenum">
              <a:rPr lang="en-US" smtClean="0"/>
              <a:pPr/>
              <a:t>154</a:t>
            </a:fld>
            <a:endParaRPr lang="en-US"/>
          </a:p>
        </p:txBody>
      </p:sp>
    </p:spTree>
    <p:extLst>
      <p:ext uri="{BB962C8B-B14F-4D97-AF65-F5344CB8AC3E}">
        <p14:creationId xmlns:p14="http://schemas.microsoft.com/office/powerpoint/2010/main" val="29099415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The reconfiguration module interfaces with the ICAP and write the file to the FPGA</a:t>
            </a:r>
          </a:p>
        </p:txBody>
      </p:sp>
      <p:sp>
        <p:nvSpPr>
          <p:cNvPr id="4" name="Slide Number Placeholder 3"/>
          <p:cNvSpPr>
            <a:spLocks noGrp="1"/>
          </p:cNvSpPr>
          <p:nvPr>
            <p:ph type="sldNum" sz="quarter" idx="10"/>
          </p:nvPr>
        </p:nvSpPr>
        <p:spPr/>
        <p:txBody>
          <a:bodyPr/>
          <a:lstStyle/>
          <a:p>
            <a:fld id="{2931E4CD-2A8D-451C-B055-3FC9639B70BB}" type="slidenum">
              <a:rPr lang="en-US" smtClean="0"/>
              <a:pPr/>
              <a:t>155</a:t>
            </a:fld>
            <a:endParaRPr lang="en-US"/>
          </a:p>
        </p:txBody>
      </p:sp>
    </p:spTree>
    <p:extLst>
      <p:ext uri="{BB962C8B-B14F-4D97-AF65-F5344CB8AC3E}">
        <p14:creationId xmlns:p14="http://schemas.microsoft.com/office/powerpoint/2010/main" val="6225974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The </a:t>
            </a:r>
            <a:r>
              <a:rPr lang="en-US" baseline="0" dirty="0" err="1"/>
              <a:t>bitstream</a:t>
            </a:r>
            <a:r>
              <a:rPr lang="en-US" baseline="0" dirty="0"/>
              <a:t> lands in slot 1.</a:t>
            </a:r>
          </a:p>
          <a:p>
            <a:pPr marL="228600" indent="-228600">
              <a:buAutoNum type="arabicPeriod"/>
            </a:pPr>
            <a:r>
              <a:rPr lang="en-US" baseline="0" dirty="0"/>
              <a:t>This can only happened because it passed the signature verification step at the beginning</a:t>
            </a:r>
          </a:p>
        </p:txBody>
      </p:sp>
      <p:sp>
        <p:nvSpPr>
          <p:cNvPr id="4" name="Slide Number Placeholder 3"/>
          <p:cNvSpPr>
            <a:spLocks noGrp="1"/>
          </p:cNvSpPr>
          <p:nvPr>
            <p:ph type="sldNum" sz="quarter" idx="10"/>
          </p:nvPr>
        </p:nvSpPr>
        <p:spPr/>
        <p:txBody>
          <a:bodyPr/>
          <a:lstStyle/>
          <a:p>
            <a:fld id="{2931E4CD-2A8D-451C-B055-3FC9639B70BB}" type="slidenum">
              <a:rPr lang="en-US" smtClean="0"/>
              <a:pPr/>
              <a:t>156</a:t>
            </a:fld>
            <a:endParaRPr lang="en-US"/>
          </a:p>
        </p:txBody>
      </p:sp>
    </p:spTree>
    <p:extLst>
      <p:ext uri="{BB962C8B-B14F-4D97-AF65-F5344CB8AC3E}">
        <p14:creationId xmlns:p14="http://schemas.microsoft.com/office/powerpoint/2010/main" val="619943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For example, </a:t>
            </a:r>
            <a:r>
              <a:rPr lang="en-US" sz="1200" b="0" i="0" u="none" strike="noStrike" kern="1200" dirty="0" err="1">
                <a:solidFill>
                  <a:schemeClr val="tx1"/>
                </a:solidFill>
                <a:effectLst/>
                <a:latin typeface="+mn-lt"/>
                <a:ea typeface="+mn-ea"/>
                <a:cs typeface="+mn-cs"/>
              </a:rPr>
              <a:t>TrustZone</a:t>
            </a:r>
            <a:r>
              <a:rPr lang="en-US" sz="1200" b="0" i="0" u="none" strike="noStrike" kern="1200" dirty="0">
                <a:solidFill>
                  <a:schemeClr val="tx1"/>
                </a:solidFill>
                <a:effectLst/>
                <a:latin typeface="+mn-lt"/>
                <a:ea typeface="+mn-ea"/>
                <a:cs typeface="+mn-cs"/>
              </a:rPr>
              <a:t> defends against untrusted code, such as the operating system, by isolating computation of trusted software, and against untrusted peripherals, like memory and controllers, by setting access control policies.</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15</a:t>
            </a:fld>
            <a:endParaRPr lang="en-US"/>
          </a:p>
        </p:txBody>
      </p:sp>
    </p:spTree>
    <p:extLst>
      <p:ext uri="{BB962C8B-B14F-4D97-AF65-F5344CB8AC3E}">
        <p14:creationId xmlns:p14="http://schemas.microsoft.com/office/powerpoint/2010/main" val="4131046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SGX provides similar protections against untrusted software, but specifically protects against untrusted memory access using memory encryption.</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16</a:t>
            </a:fld>
            <a:endParaRPr lang="en-US"/>
          </a:p>
        </p:txBody>
      </p:sp>
    </p:spTree>
    <p:extLst>
      <p:ext uri="{BB962C8B-B14F-4D97-AF65-F5344CB8AC3E}">
        <p14:creationId xmlns:p14="http://schemas.microsoft.com/office/powerpoint/2010/main" val="1874982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TPMs provide protection against untrusted storage by including their own secure storage of keys and against an untrusted CPU using a separate coprocessor.</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17</a:t>
            </a:fld>
            <a:endParaRPr lang="en-US"/>
          </a:p>
        </p:txBody>
      </p:sp>
    </p:spTree>
    <p:extLst>
      <p:ext uri="{BB962C8B-B14F-4D97-AF65-F5344CB8AC3E}">
        <p14:creationId xmlns:p14="http://schemas.microsoft.com/office/powerpoint/2010/main" val="3334017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Secure boot protects against untrusted storage by requiring a signature over an operating system before it can be loaded.</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18</a:t>
            </a:fld>
            <a:endParaRPr lang="en-US"/>
          </a:p>
        </p:txBody>
      </p:sp>
    </p:spTree>
    <p:extLst>
      <p:ext uri="{BB962C8B-B14F-4D97-AF65-F5344CB8AC3E}">
        <p14:creationId xmlns:p14="http://schemas.microsoft.com/office/powerpoint/2010/main" val="595926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summary, the existing threat model can be distilled from existing systems to be the defense of the secure hardware’s execution and data from other components of the system.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means that secure hardware can also defend against different kinds of physical adversaries that can affect these components, such as replacing or altering the contents of a storage device. It also makes other physical attacks more difficult, as it can force them to use more dangerous and invasive techniques.</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19</a:t>
            </a:fld>
            <a:endParaRPr lang="en-US"/>
          </a:p>
        </p:txBody>
      </p:sp>
    </p:spTree>
    <p:extLst>
      <p:ext uri="{BB962C8B-B14F-4D97-AF65-F5344CB8AC3E}">
        <p14:creationId xmlns:p14="http://schemas.microsoft.com/office/powerpoint/2010/main" val="1810879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 put my work into context, I want to start off by overviewing what I mean by secure hardware.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 define secure hardware as any silicon chip in a system that is designed to defend against any other component of the system.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systems are most useful in defending against untrusted software, but can be extended to defend against some kinds of physical threats.</a:t>
            </a:r>
            <a:endParaRPr lang="en-US" dirty="0"/>
          </a:p>
        </p:txBody>
      </p:sp>
      <p:sp>
        <p:nvSpPr>
          <p:cNvPr id="4" name="Slide Number Placeholder 3"/>
          <p:cNvSpPr>
            <a:spLocks noGrp="1"/>
          </p:cNvSpPr>
          <p:nvPr>
            <p:ph type="sldNum" sz="quarter" idx="10"/>
          </p:nvPr>
        </p:nvSpPr>
        <p:spPr/>
        <p:txBody>
          <a:bodyPr/>
          <a:lstStyle/>
          <a:p>
            <a:fld id="{F4F12761-97B5-4958-BF72-3297EADE2AA0}" type="slidenum">
              <a:rPr lang="en-US" smtClean="0"/>
              <a:t>2</a:t>
            </a:fld>
            <a:endParaRPr lang="en-US"/>
          </a:p>
        </p:txBody>
      </p:sp>
    </p:spTree>
    <p:extLst>
      <p:ext uri="{BB962C8B-B14F-4D97-AF65-F5344CB8AC3E}">
        <p14:creationId xmlns:p14="http://schemas.microsoft.com/office/powerpoint/2010/main" val="472872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 summarize this by saying that secure hardware needs two properties.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first is fixed functionality, meaning that the functionality of the hardware cannot be changed. This is provided by digital circuits, as their functionality is difficult to change after they are manufactured.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second is fixed isolation, meaning that secure hardware will always have the same amount of isolation that it is designed to have, which is also provided by digital circuits, as new circuits are difficult to add to silicon after manufacture.</a:t>
            </a:r>
          </a:p>
          <a:p>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Distilling from secure hardware systems, we find that there are some common properties that are wanted</a:t>
            </a:r>
          </a:p>
          <a:p>
            <a:pPr marL="171450" indent="-171450">
              <a:buFontTx/>
              <a:buChar char="-"/>
            </a:pPr>
            <a:r>
              <a:rPr lang="en-US" sz="1200" b="0" i="0" u="none" strike="noStrike" kern="1200" dirty="0">
                <a:solidFill>
                  <a:schemeClr val="tx1"/>
                </a:solidFill>
                <a:effectLst/>
                <a:latin typeface="+mn-lt"/>
                <a:ea typeface="+mn-ea"/>
                <a:cs typeface="+mn-cs"/>
              </a:rPr>
              <a:t>We summarize into some properties that can be provided by silicon- fixed functionality and isolation</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20</a:t>
            </a:fld>
            <a:endParaRPr lang="en-US"/>
          </a:p>
        </p:txBody>
      </p:sp>
    </p:spTree>
    <p:extLst>
      <p:ext uri="{BB962C8B-B14F-4D97-AF65-F5344CB8AC3E}">
        <p14:creationId xmlns:p14="http://schemas.microsoft.com/office/powerpoint/2010/main" val="620388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threat model does have some limitations. First, it does not defend against </a:t>
            </a:r>
            <a:r>
              <a:rPr lang="en-US" sz="1200" b="0" i="0" u="none" strike="noStrike" kern="1200" dirty="0" err="1">
                <a:solidFill>
                  <a:schemeClr val="tx1"/>
                </a:solidFill>
                <a:effectLst/>
                <a:latin typeface="+mn-lt"/>
                <a:ea typeface="+mn-ea"/>
                <a:cs typeface="+mn-cs"/>
              </a:rPr>
              <a:t>decapping</a:t>
            </a:r>
            <a:r>
              <a:rPr lang="en-US" sz="1200" b="0" i="0" u="none" strike="noStrike" kern="1200" dirty="0">
                <a:solidFill>
                  <a:schemeClr val="tx1"/>
                </a:solidFill>
                <a:effectLst/>
                <a:latin typeface="+mn-lt"/>
                <a:ea typeface="+mn-ea"/>
                <a:cs typeface="+mn-cs"/>
              </a:rPr>
              <a:t> or other types of direct silicon analysis. Secure hardware does make physical attacks more expensive by requiring these techniques, but it does not inherently prevent them. These attacks can also be made more expensive with different chip design, but these solutions are also expensive, and present a new tradeoff that we don’t discuss in this dissertation.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Secure hardware also does not provide any protections of the implementations of secure hardware. Applications still need to be implemented correctly in order to be secure. Secure hardware does not make this easier.</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21</a:t>
            </a:fld>
            <a:endParaRPr lang="en-US"/>
          </a:p>
        </p:txBody>
      </p:sp>
    </p:spTree>
    <p:extLst>
      <p:ext uri="{BB962C8B-B14F-4D97-AF65-F5344CB8AC3E}">
        <p14:creationId xmlns:p14="http://schemas.microsoft.com/office/powerpoint/2010/main" val="1421975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i="0" u="none" strike="noStrike" kern="1200" dirty="0">
                <a:solidFill>
                  <a:schemeClr val="tx1"/>
                </a:solidFill>
                <a:effectLst/>
                <a:latin typeface="+mn-lt"/>
                <a:ea typeface="+mn-ea"/>
                <a:cs typeface="+mn-cs"/>
              </a:rPr>
              <a:t>Our solution to the problem of reconfigurability of FPGAs is called Software Defined Secure Hardware. This system introduces a new approach to using FPGAs that breaks the process trust that is inherent to using FPGAs.</a:t>
            </a:r>
          </a:p>
          <a:p>
            <a:pPr marL="0" indent="0">
              <a:buFontTx/>
              <a:buNone/>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This enables hardware in an FPGA to have the same security properties of silicon, as we have identified, and can defend against these same threats we have presented.</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22</a:t>
            </a:fld>
            <a:endParaRPr lang="en-US"/>
          </a:p>
        </p:txBody>
      </p:sp>
    </p:spTree>
    <p:extLst>
      <p:ext uri="{BB962C8B-B14F-4D97-AF65-F5344CB8AC3E}">
        <p14:creationId xmlns:p14="http://schemas.microsoft.com/office/powerpoint/2010/main" val="1707811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rtl="0"/>
            <a:r>
              <a:rPr lang="en-US" sz="1200" b="0" i="0" u="none" strike="noStrike" kern="1200" dirty="0">
                <a:solidFill>
                  <a:schemeClr val="tx1"/>
                </a:solidFill>
                <a:effectLst/>
                <a:latin typeface="+mn-lt"/>
                <a:ea typeface="+mn-ea"/>
                <a:cs typeface="+mn-cs"/>
              </a:rPr>
              <a:t>So what do we mean by process trust? In FPGAs, there are two types of trust relationships that we identify- functionality trust and process trust. Functionality trust is the trust in the actual function running in the FPGA, and process trust is the trust in an external party to control or change how this functionality operates.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In traditional FPGA usage, any external party can reprogram the FPGA with a new function at any time, meaning that either process trust and functionality trust are linked, or are indistinguishable. They can come from any source, and so, cannot provide any promises about isolation or functionality, as this can be changed at any time.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An improvement is to use IP protection, which locks reconfiguration to a single source, essentially linking process and functionality trust. However, this does not prevent this external party from reconfiguring the system at any time, meaning that it still cannot provide the same properties as silicon.</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Our approach breaks this relationship by locking a single initial implementation to the FPGA, making functionality trust into a one-time operation. Updates are still possible, but are mediated by this initial implementation directly. This allows for the implementation to have the fixed isolation and functionality properties of silicon, while allowing for updates under its own terms.</a:t>
            </a:r>
          </a:p>
          <a:p>
            <a:pPr rtl="0"/>
            <a:endParaRPr lang="en-US" sz="1200" b="0" i="0" u="none" strike="noStrike" kern="1200" dirty="0">
              <a:solidFill>
                <a:schemeClr val="tx1"/>
              </a:solidFill>
              <a:effectLst/>
              <a:latin typeface="+mn-lt"/>
              <a:ea typeface="+mn-ea"/>
              <a:cs typeface="+mn-cs"/>
            </a:endParaRPr>
          </a:p>
          <a:p>
            <a:pPr marL="171450" indent="-171450">
              <a:buFontTx/>
              <a:buChar char="-"/>
            </a:pPr>
            <a:r>
              <a:rPr lang="en-US" dirty="0"/>
              <a:t>Traditional FPGAS allow reprogramming from any source -&gt; process trust and functionality trust are linked and therefore indistinguishable</a:t>
            </a:r>
          </a:p>
          <a:p>
            <a:pPr marL="171450" indent="-171450">
              <a:buFontTx/>
              <a:buChar char="-"/>
            </a:pPr>
            <a:r>
              <a:rPr lang="en-US" dirty="0"/>
              <a:t>Using IP protection, FPGAs only have one source -&gt; process trust and functionality trust are linked, but functionality still is not one-time</a:t>
            </a:r>
          </a:p>
          <a:p>
            <a:pPr marL="171450" indent="-171450">
              <a:buFontTx/>
              <a:buChar char="-"/>
            </a:pPr>
            <a:r>
              <a:rPr lang="en-US" dirty="0"/>
              <a:t>With SDSHW, functionality is one-time. Process trust is decoupled and mediated by the FPGA</a:t>
            </a:r>
          </a:p>
          <a:p>
            <a:pPr rtl="0"/>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23</a:t>
            </a:fld>
            <a:endParaRPr lang="en-US"/>
          </a:p>
        </p:txBody>
      </p:sp>
    </p:spTree>
    <p:extLst>
      <p:ext uri="{BB962C8B-B14F-4D97-AF65-F5344CB8AC3E}">
        <p14:creationId xmlns:p14="http://schemas.microsoft.com/office/powerpoint/2010/main" val="1528543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(Be here by 14:00 minutes)</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summary, in this dissertation, we that demonstrate user space secure hardware can be realized with FPGA. We use Cloud RTR to solve the problem of sharing an FPGA and we use SDSHW to solve the problem of running secure hardware in an FPGA.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By combining these solutions, we can provide our complete vision.</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24</a:t>
            </a:fld>
            <a:endParaRPr lang="en-US"/>
          </a:p>
        </p:txBody>
      </p:sp>
    </p:spTree>
    <p:extLst>
      <p:ext uri="{BB962C8B-B14F-4D97-AF65-F5344CB8AC3E}">
        <p14:creationId xmlns:p14="http://schemas.microsoft.com/office/powerpoint/2010/main" val="1202750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we present Cloud RTR. We are only presenting part of it, as we already presented it at my proposal and it has already been published, to conserve time.</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25</a:t>
            </a:fld>
            <a:endParaRPr lang="en-US"/>
          </a:p>
        </p:txBody>
      </p:sp>
    </p:spTree>
    <p:extLst>
      <p:ext uri="{BB962C8B-B14F-4D97-AF65-F5344CB8AC3E}">
        <p14:creationId xmlns:p14="http://schemas.microsoft.com/office/powerpoint/2010/main" val="3963603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As stated before, the fundamental problem that Cloud RTR is trying to solve is how to share an FPGA between applications.</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26</a:t>
            </a:fld>
            <a:endParaRPr lang="en-US"/>
          </a:p>
        </p:txBody>
      </p:sp>
    </p:spTree>
    <p:extLst>
      <p:ext uri="{BB962C8B-B14F-4D97-AF65-F5344CB8AC3E}">
        <p14:creationId xmlns:p14="http://schemas.microsoft.com/office/powerpoint/2010/main" val="3186584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What we can already do is load an app into hardware while it is running.</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27</a:t>
            </a:fld>
            <a:endParaRPr lang="en-US"/>
          </a:p>
        </p:txBody>
      </p:sp>
    </p:spTree>
    <p:extLst>
      <p:ext uri="{BB962C8B-B14F-4D97-AF65-F5344CB8AC3E}">
        <p14:creationId xmlns:p14="http://schemas.microsoft.com/office/powerpoint/2010/main" val="3935437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is known as run-time reconfiguration, and is already possible. Sort of.</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28</a:t>
            </a:fld>
            <a:endParaRPr lang="en-US"/>
          </a:p>
        </p:txBody>
      </p:sp>
    </p:spTree>
    <p:extLst>
      <p:ext uri="{BB962C8B-B14F-4D97-AF65-F5344CB8AC3E}">
        <p14:creationId xmlns:p14="http://schemas.microsoft.com/office/powerpoint/2010/main" val="647701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What we can’t do is load two different apps into hardware that we didn’t already know about.</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29</a:t>
            </a:fld>
            <a:endParaRPr lang="en-US"/>
          </a:p>
        </p:txBody>
      </p:sp>
    </p:spTree>
    <p:extLst>
      <p:ext uri="{BB962C8B-B14F-4D97-AF65-F5344CB8AC3E}">
        <p14:creationId xmlns:p14="http://schemas.microsoft.com/office/powerpoint/2010/main" val="3882663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0" i="0" u="none" strike="noStrike" kern="1200" dirty="0">
                <a:solidFill>
                  <a:schemeClr val="tx1"/>
                </a:solidFill>
                <a:effectLst/>
                <a:latin typeface="+mn-lt"/>
                <a:ea typeface="+mn-ea"/>
                <a:cs typeface="+mn-cs"/>
              </a:rPr>
              <a:t>Trusted Platform Modules are one of the most widely used secure hardware systems. They are a secure coprocessor that runs trusted code that exposes a standardized API to a system. They offer many different cryptographic operations that are executed by the isolated code. </a:t>
            </a:r>
          </a:p>
          <a:p>
            <a:pPr lvl="0"/>
            <a:endParaRPr lang="en-US" sz="1200" b="0" i="0" u="none" strike="noStrike" kern="1200" dirty="0">
              <a:solidFill>
                <a:schemeClr val="tx1"/>
              </a:solidFill>
              <a:effectLst/>
              <a:latin typeface="+mn-lt"/>
              <a:ea typeface="+mn-ea"/>
              <a:cs typeface="+mn-cs"/>
            </a:endParaRPr>
          </a:p>
          <a:p>
            <a:pPr lvl="0"/>
            <a:r>
              <a:rPr lang="en-US" sz="1200" b="0" i="0" u="none" strike="noStrike" kern="1200" dirty="0">
                <a:solidFill>
                  <a:schemeClr val="tx1"/>
                </a:solidFill>
                <a:effectLst/>
                <a:latin typeface="+mn-lt"/>
                <a:ea typeface="+mn-ea"/>
                <a:cs typeface="+mn-cs"/>
              </a:rPr>
              <a:t>Their most common application these days is for full disk encryption, such as in Microsoft </a:t>
            </a:r>
            <a:r>
              <a:rPr lang="en-US" sz="1200" b="0" i="0" u="none" strike="noStrike" kern="1200" dirty="0" err="1">
                <a:solidFill>
                  <a:schemeClr val="tx1"/>
                </a:solidFill>
                <a:effectLst/>
                <a:latin typeface="+mn-lt"/>
                <a:ea typeface="+mn-ea"/>
                <a:cs typeface="+mn-cs"/>
              </a:rPr>
              <a:t>bitlocker</a:t>
            </a:r>
            <a:r>
              <a:rPr lang="en-US" sz="1200" b="0" i="0" u="none" strike="noStrike" kern="1200" dirty="0">
                <a:solidFill>
                  <a:schemeClr val="tx1"/>
                </a:solidFill>
                <a:effectLst/>
                <a:latin typeface="+mn-lt"/>
                <a:ea typeface="+mn-ea"/>
                <a:cs typeface="+mn-cs"/>
              </a:rPr>
              <a:t>.</a:t>
            </a:r>
          </a:p>
          <a:p>
            <a:pPr lvl="0"/>
            <a:endParaRPr lang="en-US" sz="1200" b="0" i="0" u="none" strike="noStrike" kern="1200" dirty="0">
              <a:solidFill>
                <a:schemeClr val="tx1"/>
              </a:solidFill>
              <a:effectLst/>
              <a:latin typeface="+mn-lt"/>
              <a:ea typeface="+mn-ea"/>
              <a:cs typeface="+mn-cs"/>
            </a:endParaRPr>
          </a:p>
          <a:p>
            <a:pPr marL="171450" lvl="0" indent="-171450">
              <a:buFontTx/>
              <a:buChar char="-"/>
            </a:pPr>
            <a:r>
              <a:rPr lang="en-US" dirty="0"/>
              <a:t>“Shielded” cryptography using protected, securely-generated keys</a:t>
            </a:r>
          </a:p>
          <a:p>
            <a:pPr marL="171450" lvl="0" indent="-171450">
              <a:buFontTx/>
              <a:buChar char="-"/>
            </a:pPr>
            <a:r>
              <a:rPr lang="en-US" dirty="0"/>
              <a:t>Remote attestation</a:t>
            </a:r>
          </a:p>
          <a:p>
            <a:pPr marL="171450" lvl="0" indent="-171450">
              <a:buFontTx/>
              <a:buChar char="-"/>
            </a:pPr>
            <a:r>
              <a:rPr lang="en-US" dirty="0"/>
              <a:t>Sealing and binding of data</a:t>
            </a:r>
          </a:p>
          <a:p>
            <a:pPr marL="171450" lvl="0" indent="-171450">
              <a:buFontTx/>
              <a:buChar char="-"/>
            </a:pPr>
            <a:r>
              <a:rPr lang="en-US" dirty="0"/>
              <a:t>Sealing &amp; binding: also can require stateful interaction with the TPM to decrypt</a:t>
            </a:r>
          </a:p>
          <a:p>
            <a:pPr lvl="0"/>
            <a:endParaRPr lang="en-US" dirty="0"/>
          </a:p>
        </p:txBody>
      </p:sp>
      <p:sp>
        <p:nvSpPr>
          <p:cNvPr id="4" name="Slide Number Placeholder 3"/>
          <p:cNvSpPr>
            <a:spLocks noGrp="1"/>
          </p:cNvSpPr>
          <p:nvPr>
            <p:ph type="sldNum" sz="quarter" idx="10"/>
          </p:nvPr>
        </p:nvSpPr>
        <p:spPr/>
        <p:txBody>
          <a:bodyPr/>
          <a:lstStyle/>
          <a:p>
            <a:fld id="{F4F12761-97B5-4958-BF72-3297EADE2AA0}" type="slidenum">
              <a:rPr lang="en-US" smtClean="0"/>
              <a:t>3</a:t>
            </a:fld>
            <a:endParaRPr lang="en-US"/>
          </a:p>
        </p:txBody>
      </p:sp>
    </p:spTree>
    <p:extLst>
      <p:ext uri="{BB962C8B-B14F-4D97-AF65-F5344CB8AC3E}">
        <p14:creationId xmlns:p14="http://schemas.microsoft.com/office/powerpoint/2010/main" val="205834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problem is that wires may routed through this hardware region. Any app that goes in this spot must also have these wires. If an app comes along later that does not have these wires, then it cannot be loaded. Vendors allow for creating apps with these wire dependencies at design time, so that wires will always be in the right place for all apps.</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30</a:t>
            </a:fld>
            <a:endParaRPr lang="en-US"/>
          </a:p>
        </p:txBody>
      </p:sp>
    </p:spTree>
    <p:extLst>
      <p:ext uri="{BB962C8B-B14F-4D97-AF65-F5344CB8AC3E}">
        <p14:creationId xmlns:p14="http://schemas.microsoft.com/office/powerpoint/2010/main" val="2930188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strike="noStrike" kern="1200" dirty="0">
                <a:solidFill>
                  <a:schemeClr val="tx1"/>
                </a:solidFill>
                <a:effectLst/>
                <a:latin typeface="+mn-lt"/>
                <a:ea typeface="+mn-ea"/>
                <a:cs typeface="+mn-cs"/>
              </a:rPr>
              <a:t>The question is why hasn’t this problem been solved before? Over a decade of research has proposed two main solutions: run-time place-and-route and slot-based reconfiguration.</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31</a:t>
            </a:fld>
            <a:endParaRPr lang="en-US"/>
          </a:p>
        </p:txBody>
      </p:sp>
    </p:spTree>
    <p:extLst>
      <p:ext uri="{BB962C8B-B14F-4D97-AF65-F5344CB8AC3E}">
        <p14:creationId xmlns:p14="http://schemas.microsoft.com/office/powerpoint/2010/main" val="42012587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first approach, run-time place and route, takes advantage of free space in an FPGA and attempts to place it into this spot.</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32</a:t>
            </a:fld>
            <a:endParaRPr lang="en-US"/>
          </a:p>
        </p:txBody>
      </p:sp>
    </p:spTree>
    <p:extLst>
      <p:ext uri="{BB962C8B-B14F-4D97-AF65-F5344CB8AC3E}">
        <p14:creationId xmlns:p14="http://schemas.microsoft.com/office/powerpoint/2010/main" val="25244949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(Be here by 19:15)</a:t>
            </a:r>
          </a:p>
          <a:p>
            <a:r>
              <a:rPr lang="en-US" sz="1200" b="0" i="0" u="none" strike="noStrike" kern="1200" dirty="0">
                <a:solidFill>
                  <a:schemeClr val="tx1"/>
                </a:solidFill>
                <a:effectLst/>
                <a:latin typeface="+mn-lt"/>
                <a:ea typeface="+mn-ea"/>
                <a:cs typeface="+mn-cs"/>
              </a:rPr>
              <a:t>The problem is that routing wires may fail and is very computationally expensive, as routing is an NP-complete problem.  Therefore, this solution is not practical.</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33</a:t>
            </a:fld>
            <a:endParaRPr lang="en-US"/>
          </a:p>
        </p:txBody>
      </p:sp>
    </p:spTree>
    <p:extLst>
      <p:ext uri="{BB962C8B-B14F-4D97-AF65-F5344CB8AC3E}">
        <p14:creationId xmlns:p14="http://schemas.microsoft.com/office/powerpoint/2010/main" val="2041603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second approach, slot-based reconfiguration, reserves identical regions in the FPGA. It then constrains the tools to no use any logic or wiring in these slots and use the exact same wires to interface with the rest of the FPGA.</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34</a:t>
            </a:fld>
            <a:endParaRPr lang="en-US"/>
          </a:p>
        </p:txBody>
      </p:sp>
    </p:spTree>
    <p:extLst>
      <p:ext uri="{BB962C8B-B14F-4D97-AF65-F5344CB8AC3E}">
        <p14:creationId xmlns:p14="http://schemas.microsoft.com/office/powerpoint/2010/main" val="33352865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However, if other logic in the FPGA exists, routing can still fail as routing becomes very constrained- if there is not enough room to route wires or they get too long, it doesn’t matter how much space is left in the design. Therefore, this approach is also not practical.</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35</a:t>
            </a:fld>
            <a:endParaRPr lang="en-US"/>
          </a:p>
        </p:txBody>
      </p:sp>
    </p:spTree>
    <p:extLst>
      <p:ext uri="{BB962C8B-B14F-4D97-AF65-F5344CB8AC3E}">
        <p14:creationId xmlns:p14="http://schemas.microsoft.com/office/powerpoint/2010/main" val="13945594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a:solidFill>
                  <a:schemeClr val="tx1"/>
                </a:solidFill>
                <a:effectLst/>
                <a:latin typeface="+mn-lt"/>
                <a:ea typeface="+mn-ea"/>
                <a:cs typeface="+mn-cs"/>
              </a:rPr>
              <a:t>Cloud RTR is a practical run-time mechanism which enables sharing of the FPGA without needing to modify vendor tools. We adopt the idea of slot-based reconfiguration from previous research, but leverage the application deployment model of mobile systems and a new cloud compilation system that we provide. By reusing vendor tools, we make Cloud RTR practical, as it can be realized today using existing systems.</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36</a:t>
            </a:fld>
            <a:endParaRPr lang="en-US"/>
          </a:p>
        </p:txBody>
      </p:sp>
    </p:spTree>
    <p:extLst>
      <p:ext uri="{BB962C8B-B14F-4D97-AF65-F5344CB8AC3E}">
        <p14:creationId xmlns:p14="http://schemas.microsoft.com/office/powerpoint/2010/main" val="493946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Central to Cloud RTR is a centralized deployment system for applications, such as a mobile app store. We leverage the fact that a central third party distributes apps.</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37</a:t>
            </a:fld>
            <a:endParaRPr lang="en-US"/>
          </a:p>
        </p:txBody>
      </p:sp>
    </p:spTree>
    <p:extLst>
      <p:ext uri="{BB962C8B-B14F-4D97-AF65-F5344CB8AC3E}">
        <p14:creationId xmlns:p14="http://schemas.microsoft.com/office/powerpoint/2010/main" val="320522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Here we introduce the architecture of our system to let us create our vision of apps with hardware.</a:t>
            </a:r>
            <a:br>
              <a:rPr lang="en-US" sz="1200" b="0" i="0" u="none" strike="noStrike" kern="1200" dirty="0">
                <a:solidFill>
                  <a:schemeClr val="tx1"/>
                </a:solidFill>
                <a:effectLst/>
                <a:latin typeface="+mn-lt"/>
                <a:ea typeface="+mn-ea"/>
                <a:cs typeface="+mn-cs"/>
              </a:rPr>
            </a:br>
            <a:endParaRPr lang="en-US" b="0" dirty="0">
              <a:effectLst/>
            </a:endParaRP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introduce a “cloud compiler” to the app store- the essential component of Cloud RTR. This cloud compiler will compile hardware modules for apps. This is done in a brute-force manner that I elaborate on later, where each app is compiled for each slot in each static design. Remember- each generated bitstream can only be used for one particular slot in one design.</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To perform compilation, the compiler needs to have all the static designs. These are created by the manufacturer and provided to the compiler.</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also need to have operating system support on devices, and these devices obviously need to have an SoC with a CPU and an FPGA.</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Finally, we need to have a design flow for developers to create applications and hardware together. We have leveraged high-level synthesis technologies to make this easier.</a:t>
            </a:r>
          </a:p>
        </p:txBody>
      </p:sp>
      <p:sp>
        <p:nvSpPr>
          <p:cNvPr id="4" name="Slide Number Placeholder 3"/>
          <p:cNvSpPr>
            <a:spLocks noGrp="1"/>
          </p:cNvSpPr>
          <p:nvPr>
            <p:ph type="sldNum" sz="quarter" idx="10"/>
          </p:nvPr>
        </p:nvSpPr>
        <p:spPr/>
        <p:txBody>
          <a:bodyPr/>
          <a:lstStyle/>
          <a:p>
            <a:fld id="{2931E4CD-2A8D-451C-B055-3FC9639B70BB}" type="slidenum">
              <a:rPr lang="en-US" smtClean="0"/>
              <a:pPr/>
              <a:t>38</a:t>
            </a:fld>
            <a:endParaRPr lang="en-US"/>
          </a:p>
        </p:txBody>
      </p:sp>
    </p:spTree>
    <p:extLst>
      <p:ext uri="{BB962C8B-B14F-4D97-AF65-F5344CB8AC3E}">
        <p14:creationId xmlns:p14="http://schemas.microsoft.com/office/powerpoint/2010/main" val="34118752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Manufacturers are tasked with created static designs for their devices that include the needed slots.</a:t>
            </a:r>
          </a:p>
          <a:p>
            <a:endParaRPr lang="en-US" dirty="0"/>
          </a:p>
          <a:p>
            <a:r>
              <a:rPr lang="en-US" dirty="0"/>
              <a:t>A static design is the part of the FPGA that is not changed by a partial reconfiguration. Must include the slot definitions and needed interconnects, such as an AXI bus, but also other needed logic, such as a soft </a:t>
            </a:r>
            <a:r>
              <a:rPr lang="en-US" dirty="0" err="1"/>
              <a:t>gpu</a:t>
            </a:r>
            <a:r>
              <a:rPr lang="en-US" dirty="0"/>
              <a:t> or other processing, such machine learning applications.</a:t>
            </a:r>
          </a:p>
          <a:p>
            <a:endParaRPr lang="en-US" dirty="0"/>
          </a:p>
          <a:p>
            <a:r>
              <a:rPr lang="en-US" dirty="0"/>
              <a:t>The manufacturer then needs to provide this design to the cloud compiler in order for hardware to be compiled to it.</a:t>
            </a:r>
          </a:p>
        </p:txBody>
      </p:sp>
      <p:sp>
        <p:nvSpPr>
          <p:cNvPr id="4" name="Slide Number Placeholder 3"/>
          <p:cNvSpPr>
            <a:spLocks noGrp="1"/>
          </p:cNvSpPr>
          <p:nvPr>
            <p:ph type="sldNum" sz="quarter" idx="10"/>
          </p:nvPr>
        </p:nvSpPr>
        <p:spPr/>
        <p:txBody>
          <a:bodyPr/>
          <a:lstStyle/>
          <a:p>
            <a:fld id="{2931E4CD-2A8D-451C-B055-3FC9639B70BB}" type="slidenum">
              <a:rPr lang="en-US" smtClean="0"/>
              <a:pPr/>
              <a:t>39</a:t>
            </a:fld>
            <a:endParaRPr lang="en-US"/>
          </a:p>
        </p:txBody>
      </p:sp>
    </p:spTree>
    <p:extLst>
      <p:ext uri="{BB962C8B-B14F-4D97-AF65-F5344CB8AC3E}">
        <p14:creationId xmlns:p14="http://schemas.microsoft.com/office/powerpoint/2010/main" val="578333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sz="1200" b="0" i="0" u="none" strike="noStrike" kern="1200" dirty="0">
                <a:solidFill>
                  <a:schemeClr val="tx1"/>
                </a:solidFill>
                <a:effectLst/>
                <a:latin typeface="+mn-lt"/>
                <a:ea typeface="+mn-ea"/>
                <a:cs typeface="+mn-cs"/>
              </a:rPr>
              <a:t>Secure boot systems, sometimes known as trusted boot or verified boot, are also very common. </a:t>
            </a:r>
          </a:p>
          <a:p>
            <a:pPr marL="0" lvl="0" indent="0">
              <a:buFontTx/>
              <a:buNone/>
            </a:pPr>
            <a:endParaRPr lang="en-US" sz="1200" b="0" i="0" u="none" strike="noStrike" kern="1200" dirty="0">
              <a:solidFill>
                <a:schemeClr val="tx1"/>
              </a:solidFill>
              <a:effectLst/>
              <a:latin typeface="+mn-lt"/>
              <a:ea typeface="+mn-ea"/>
              <a:cs typeface="+mn-cs"/>
            </a:endParaRPr>
          </a:p>
          <a:p>
            <a:pPr marL="0" lvl="0" indent="0">
              <a:buFontTx/>
              <a:buNone/>
            </a:pPr>
            <a:r>
              <a:rPr lang="en-US" sz="1200" b="0" i="0" u="none" strike="noStrike" kern="1200" dirty="0">
                <a:solidFill>
                  <a:schemeClr val="tx1"/>
                </a:solidFill>
                <a:effectLst/>
                <a:latin typeface="+mn-lt"/>
                <a:ea typeface="+mn-ea"/>
                <a:cs typeface="+mn-cs"/>
              </a:rPr>
              <a:t>They are used to ensure that only a trusted operating system can boot in a system by checking the signature of the OS before letting it boot.</a:t>
            </a:r>
          </a:p>
          <a:p>
            <a:pPr marL="0" lvl="0" indent="0">
              <a:buFontTx/>
              <a:buNone/>
            </a:pPr>
            <a:endParaRPr lang="en-US" sz="1200" b="0" i="0" u="none" strike="noStrike"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dirty="0"/>
              <a:t>In UEFI, checks the bootloader against a set of pre-shared keys</a:t>
            </a:r>
          </a:p>
          <a:p>
            <a:pPr marL="171450" lvl="0" indent="-171450">
              <a:buFont typeface="Arial" panose="020B0604020202020204" pitchFamily="34" charset="0"/>
              <a:buChar char="•"/>
            </a:pPr>
            <a:r>
              <a:rPr lang="en-US" dirty="0"/>
              <a:t>In Google or Apple, verifies a signature against the manufacturer’s public key</a:t>
            </a:r>
          </a:p>
          <a:p>
            <a:pPr marL="0" lvl="0" indent="0">
              <a:buFontTx/>
              <a:buNone/>
            </a:pPr>
            <a:endParaRPr lang="en-US" dirty="0"/>
          </a:p>
        </p:txBody>
      </p:sp>
      <p:sp>
        <p:nvSpPr>
          <p:cNvPr id="4" name="Slide Number Placeholder 3"/>
          <p:cNvSpPr>
            <a:spLocks noGrp="1"/>
          </p:cNvSpPr>
          <p:nvPr>
            <p:ph type="sldNum" sz="quarter" idx="10"/>
          </p:nvPr>
        </p:nvSpPr>
        <p:spPr/>
        <p:txBody>
          <a:bodyPr/>
          <a:lstStyle/>
          <a:p>
            <a:fld id="{F4F12761-97B5-4958-BF72-3297EADE2AA0}" type="slidenum">
              <a:rPr lang="en-US" smtClean="0"/>
              <a:t>4</a:t>
            </a:fld>
            <a:endParaRPr lang="en-US"/>
          </a:p>
        </p:txBody>
      </p:sp>
    </p:spTree>
    <p:extLst>
      <p:ext uri="{BB962C8B-B14F-4D97-AF65-F5344CB8AC3E}">
        <p14:creationId xmlns:p14="http://schemas.microsoft.com/office/powerpoint/2010/main" val="484245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Developers will create applications using existing tools, such as high-level synthesis, to create hardware for slots. This goes along with an unmodified design flow for developing an application, such as with the Android SDK.</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HLS allows for applications to easily implement the required interconnections and then for it to be transformed into a design language, such as Verilog. Recall that slots have to have identical interfaces to the static design- in HLS, this is simply the implementation of a specific function declaration. HLS does not need to be used to do this, but ensuring that this interface is maintained is very simple in HLS.</a:t>
            </a:r>
            <a:endParaRPr lang="en-US" baseline="0"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40</a:t>
            </a:fld>
            <a:endParaRPr lang="en-US"/>
          </a:p>
        </p:txBody>
      </p:sp>
    </p:spTree>
    <p:extLst>
      <p:ext uri="{BB962C8B-B14F-4D97-AF65-F5344CB8AC3E}">
        <p14:creationId xmlns:p14="http://schemas.microsoft.com/office/powerpoint/2010/main" val="6438546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 provide the cloud compiler, we extend app stores with a compilation service, that compiles uploaded hardware for each slot in each static design.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produces a bitstream for each slot on each device, for every uploaded app that has hardware, allowing for the hardware to be run in any slot on any device static design.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store ensures that apps are only provided to devices with bitstreams that have been compiled for the device that download them, as the app store has this global knowledge. This prevents the need to send all generated bitstreams with an app when they are downloaded.</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41</a:t>
            </a:fld>
            <a:endParaRPr lang="en-US"/>
          </a:p>
        </p:txBody>
      </p:sp>
    </p:spTree>
    <p:extLst>
      <p:ext uri="{BB962C8B-B14F-4D97-AF65-F5344CB8AC3E}">
        <p14:creationId xmlns:p14="http://schemas.microsoft.com/office/powerpoint/2010/main" val="20076837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(Be here by 24:30)</a:t>
            </a:r>
          </a:p>
          <a:p>
            <a:r>
              <a:rPr lang="en-US" sz="1200" b="0" i="0" u="none" strike="noStrike" kern="1200" dirty="0">
                <a:solidFill>
                  <a:schemeClr val="tx1"/>
                </a:solidFill>
                <a:effectLst/>
                <a:latin typeface="+mn-lt"/>
                <a:ea typeface="+mn-ea"/>
                <a:cs typeface="+mn-cs"/>
              </a:rPr>
              <a:t>Operating systems also need to be extended in order for them to load hardware for app.</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We have implemented a system service that maintains state of running hardware in slots and loads this hardware on request.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each app will include bitstreams for each slot, the service will select one to run in the best available slot.</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42</a:t>
            </a:fld>
            <a:endParaRPr lang="en-US"/>
          </a:p>
        </p:txBody>
      </p:sp>
    </p:spTree>
    <p:extLst>
      <p:ext uri="{BB962C8B-B14F-4D97-AF65-F5344CB8AC3E}">
        <p14:creationId xmlns:p14="http://schemas.microsoft.com/office/powerpoint/2010/main" val="36529484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we present our second solution, software defined secure hardware, and present some evaluation results.</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43</a:t>
            </a:fld>
            <a:endParaRPr lang="en-US"/>
          </a:p>
        </p:txBody>
      </p:sp>
    </p:spTree>
    <p:extLst>
      <p:ext uri="{BB962C8B-B14F-4D97-AF65-F5344CB8AC3E}">
        <p14:creationId xmlns:p14="http://schemas.microsoft.com/office/powerpoint/2010/main" val="8386575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Recall that the fundamental problem we are trying to solve here is how to use an FPGA to run secure hardware.</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44</a:t>
            </a:fld>
            <a:endParaRPr lang="en-US"/>
          </a:p>
        </p:txBody>
      </p:sp>
    </p:spTree>
    <p:extLst>
      <p:ext uri="{BB962C8B-B14F-4D97-AF65-F5344CB8AC3E}">
        <p14:creationId xmlns:p14="http://schemas.microsoft.com/office/powerpoint/2010/main" val="363946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Our goals are to leverage the reconfigurability of an FPGA to run arbitrary secure hardware functions, and have the same security properties as if they had been implemented in silicon.</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45</a:t>
            </a:fld>
            <a:endParaRPr lang="en-US"/>
          </a:p>
        </p:txBody>
      </p:sp>
    </p:spTree>
    <p:extLst>
      <p:ext uri="{BB962C8B-B14F-4D97-AF65-F5344CB8AC3E}">
        <p14:creationId xmlns:p14="http://schemas.microsoft.com/office/powerpoint/2010/main" val="37680198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However, the problem is that FPGAs are reprogrammable. Silicon cannot be changed, which is why FPGAs exist in the first place.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But this immutability is leveraged by secure hardware, so it would seem that FPGAs cannot implement secure hardware the way we want.</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46</a:t>
            </a:fld>
            <a:endParaRPr lang="en-US"/>
          </a:p>
        </p:txBody>
      </p:sp>
    </p:spTree>
    <p:extLst>
      <p:ext uri="{BB962C8B-B14F-4D97-AF65-F5344CB8AC3E}">
        <p14:creationId xmlns:p14="http://schemas.microsoft.com/office/powerpoint/2010/main" val="21644042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i="0" u="none" strike="noStrike" kern="1200" dirty="0">
                <a:solidFill>
                  <a:schemeClr val="tx1"/>
                </a:solidFill>
                <a:effectLst/>
                <a:latin typeface="+mn-lt"/>
                <a:ea typeface="+mn-ea"/>
                <a:cs typeface="+mn-cs"/>
              </a:rPr>
              <a:t>Here, we examine how FPGAs have tried to provide secure hardware in the past. </a:t>
            </a:r>
          </a:p>
          <a:p>
            <a:pPr marL="0" indent="0">
              <a:buFontTx/>
              <a:buNone/>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In traditional usage, an FPGA runs a single application.</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47</a:t>
            </a:fld>
            <a:endParaRPr lang="en-US"/>
          </a:p>
        </p:txBody>
      </p:sp>
    </p:spTree>
    <p:extLst>
      <p:ext uri="{BB962C8B-B14F-4D97-AF65-F5344CB8AC3E}">
        <p14:creationId xmlns:p14="http://schemas.microsoft.com/office/powerpoint/2010/main" val="3081109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i="0" u="none" strike="noStrike" kern="1200" dirty="0">
                <a:solidFill>
                  <a:schemeClr val="tx1"/>
                </a:solidFill>
                <a:effectLst/>
                <a:latin typeface="+mn-lt"/>
                <a:ea typeface="+mn-ea"/>
                <a:cs typeface="+mn-cs"/>
              </a:rPr>
              <a:t>However, there are no restrictions on when a new configuration can be loaded in this model.</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48</a:t>
            </a:fld>
            <a:endParaRPr lang="en-US"/>
          </a:p>
        </p:txBody>
      </p:sp>
    </p:spTree>
    <p:extLst>
      <p:ext uri="{BB962C8B-B14F-4D97-AF65-F5344CB8AC3E}">
        <p14:creationId xmlns:p14="http://schemas.microsoft.com/office/powerpoint/2010/main" val="25563430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i="0" u="none" strike="noStrike" kern="1200" dirty="0">
                <a:solidFill>
                  <a:schemeClr val="tx1"/>
                </a:solidFill>
                <a:effectLst/>
                <a:latin typeface="+mn-lt"/>
                <a:ea typeface="+mn-ea"/>
                <a:cs typeface="+mn-cs"/>
              </a:rPr>
              <a:t>This means that an attacker can load a malicious configuration at any time. This means that there is no distinction between the functionality trust, or trust in the implementation of the application, and process trust, or trust in the party that can change how the implementation operates.</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49</a:t>
            </a:fld>
            <a:endParaRPr lang="en-US"/>
          </a:p>
        </p:txBody>
      </p:sp>
    </p:spTree>
    <p:extLst>
      <p:ext uri="{BB962C8B-B14F-4D97-AF65-F5344CB8AC3E}">
        <p14:creationId xmlns:p14="http://schemas.microsoft.com/office/powerpoint/2010/main" val="3724899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Trusted execution environments, such as arm </a:t>
            </a:r>
            <a:r>
              <a:rPr lang="en-US" sz="1200" b="0" i="0" u="none" strike="noStrike" kern="1200" dirty="0" err="1">
                <a:solidFill>
                  <a:schemeClr val="tx1"/>
                </a:solidFill>
                <a:effectLst/>
                <a:latin typeface="+mn-lt"/>
                <a:ea typeface="+mn-ea"/>
                <a:cs typeface="+mn-cs"/>
              </a:rPr>
              <a:t>trustzone</a:t>
            </a:r>
            <a:r>
              <a:rPr lang="en-US" sz="1200" b="0" i="0" u="none" strike="noStrike" kern="1200" dirty="0">
                <a:solidFill>
                  <a:schemeClr val="tx1"/>
                </a:solidFill>
                <a:effectLst/>
                <a:latin typeface="+mn-lt"/>
                <a:ea typeface="+mn-ea"/>
                <a:cs typeface="+mn-cs"/>
              </a:rPr>
              <a:t> or intel’s software guard extensions, are used to isolate software, similar to a secure coprocessor, but for arbitrary code. </a:t>
            </a:r>
            <a:r>
              <a:rPr lang="en-US" sz="1200" b="0" i="0" u="none" strike="noStrike" kern="1200" dirty="0" err="1">
                <a:solidFill>
                  <a:schemeClr val="tx1"/>
                </a:solidFill>
                <a:effectLst/>
                <a:latin typeface="+mn-lt"/>
                <a:ea typeface="+mn-ea"/>
                <a:cs typeface="+mn-cs"/>
              </a:rPr>
              <a:t>TrustZone</a:t>
            </a:r>
            <a:r>
              <a:rPr lang="en-US" sz="1200" b="0" i="0" u="none" strike="noStrike" kern="1200" dirty="0">
                <a:solidFill>
                  <a:schemeClr val="tx1"/>
                </a:solidFill>
                <a:effectLst/>
                <a:latin typeface="+mn-lt"/>
                <a:ea typeface="+mn-ea"/>
                <a:cs typeface="+mn-cs"/>
              </a:rPr>
              <a:t> and SGX do this but creating an isolated environment in a CPU that prevents the execution of software from being observed and provides some sort of isolated memory- </a:t>
            </a:r>
            <a:r>
              <a:rPr lang="en-US" sz="1200" b="0" i="0" u="none" strike="noStrike" kern="1200" dirty="0" err="1">
                <a:solidFill>
                  <a:schemeClr val="tx1"/>
                </a:solidFill>
                <a:effectLst/>
                <a:latin typeface="+mn-lt"/>
                <a:ea typeface="+mn-ea"/>
                <a:cs typeface="+mn-cs"/>
              </a:rPr>
              <a:t>trustzone</a:t>
            </a:r>
            <a:r>
              <a:rPr lang="en-US" sz="1200" b="0" i="0" u="none" strike="noStrike" kern="1200" dirty="0">
                <a:solidFill>
                  <a:schemeClr val="tx1"/>
                </a:solidFill>
                <a:effectLst/>
                <a:latin typeface="+mn-lt"/>
                <a:ea typeface="+mn-ea"/>
                <a:cs typeface="+mn-cs"/>
              </a:rPr>
              <a:t> uses an amount of on-chip memory and SGX uses memory encryption.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Animation:</a:t>
            </a:r>
          </a:p>
          <a:p>
            <a:pPr marL="171450" indent="-171450">
              <a:buFontTx/>
              <a:buChar char="-"/>
            </a:pPr>
            <a:r>
              <a:rPr lang="en-US" sz="1200" b="0" i="0" u="none" strike="noStrike" kern="1200" dirty="0">
                <a:solidFill>
                  <a:schemeClr val="tx1"/>
                </a:solidFill>
                <a:effectLst/>
                <a:latin typeface="+mn-lt"/>
                <a:ea typeface="+mn-ea"/>
                <a:cs typeface="+mn-cs"/>
              </a:rPr>
              <a:t>TEEs often reuse existing CPU hardware</a:t>
            </a:r>
          </a:p>
          <a:p>
            <a:pPr marL="171450" indent="-171450">
              <a:buFontTx/>
              <a:buChar char="-"/>
            </a:pPr>
            <a:r>
              <a:rPr lang="en-US" sz="1200" b="0" i="0" u="none" strike="noStrike" kern="1200" dirty="0">
                <a:solidFill>
                  <a:schemeClr val="tx1"/>
                </a:solidFill>
                <a:effectLst/>
                <a:latin typeface="+mn-lt"/>
                <a:ea typeface="+mn-ea"/>
                <a:cs typeface="+mn-cs"/>
              </a:rPr>
              <a:t>They exist alongside normal software, such as untrusted OS’s and code</a:t>
            </a:r>
          </a:p>
          <a:p>
            <a:pPr marL="171450" indent="-171450">
              <a:buFontTx/>
              <a:buChar char="-"/>
            </a:pPr>
            <a:r>
              <a:rPr lang="en-US" sz="1200" b="0" i="0" u="none" strike="noStrike" kern="1200" dirty="0">
                <a:solidFill>
                  <a:schemeClr val="tx1"/>
                </a:solidFill>
                <a:effectLst/>
                <a:latin typeface="+mn-lt"/>
                <a:ea typeface="+mn-ea"/>
                <a:cs typeface="+mn-cs"/>
              </a:rPr>
              <a:t>The TEE is an isolated environment in the CPU with some type of isolated memory</a:t>
            </a:r>
          </a:p>
          <a:p>
            <a:pPr marL="171450" indent="-171450">
              <a:buFontTx/>
              <a:buChar char="-"/>
            </a:pPr>
            <a:r>
              <a:rPr lang="en-US" sz="1200" b="0" i="0" u="none" strike="noStrike" kern="1200" dirty="0">
                <a:solidFill>
                  <a:schemeClr val="tx1"/>
                </a:solidFill>
                <a:effectLst/>
                <a:latin typeface="+mn-lt"/>
                <a:ea typeface="+mn-ea"/>
                <a:cs typeface="+mn-cs"/>
              </a:rPr>
              <a:t>An isolated app can then be loaded and execute independently from the untrusted code</a:t>
            </a:r>
          </a:p>
          <a:p>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TEES isolate software from an untrusted OS</a:t>
            </a:r>
          </a:p>
          <a:p>
            <a:pPr marL="171450" indent="-171450">
              <a:buFontTx/>
              <a:buChar char="-"/>
            </a:pPr>
            <a:r>
              <a:rPr lang="en-US" sz="1200" b="0" i="0" u="none" strike="noStrike" kern="1200" dirty="0">
                <a:solidFill>
                  <a:schemeClr val="tx1"/>
                </a:solidFill>
                <a:effectLst/>
                <a:latin typeface="+mn-lt"/>
                <a:ea typeface="+mn-ea"/>
                <a:cs typeface="+mn-cs"/>
              </a:rPr>
              <a:t>Generally reuse CPU hardware with the CPU mediating communication between trusted and untrusted code</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5</a:t>
            </a:fld>
            <a:endParaRPr lang="en-US"/>
          </a:p>
        </p:txBody>
      </p:sp>
    </p:spTree>
    <p:extLst>
      <p:ext uri="{BB962C8B-B14F-4D97-AF65-F5344CB8AC3E}">
        <p14:creationId xmlns:p14="http://schemas.microsoft.com/office/powerpoint/2010/main" val="28528977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solution to this problem has been to use IP protection. A developer can lock the FPGA to themselves, meaning only they can change the implementation.</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50</a:t>
            </a:fld>
            <a:endParaRPr lang="en-US"/>
          </a:p>
        </p:txBody>
      </p:sp>
    </p:spTree>
    <p:extLst>
      <p:ext uri="{BB962C8B-B14F-4D97-AF65-F5344CB8AC3E}">
        <p14:creationId xmlns:p14="http://schemas.microsoft.com/office/powerpoint/2010/main" val="7851467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approach generally uses some type fixed secure hardware, which prevents an attacker from directly changing the implementation. This is usually some sort of secure boot primitive.</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51</a:t>
            </a:fld>
            <a:endParaRPr lang="en-US"/>
          </a:p>
        </p:txBody>
      </p:sp>
    </p:spTree>
    <p:extLst>
      <p:ext uri="{BB962C8B-B14F-4D97-AF65-F5344CB8AC3E}">
        <p14:creationId xmlns:p14="http://schemas.microsoft.com/office/powerpoint/2010/main" val="1571727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However, if the developer is compromised or become malicious, there is nothing to stop them from loading a malicious configuration. This is because with IP protection, process and functionality trust are still coupled to a single source, but there is no mitigation against this party from being malicious.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We note that secure hardware does not have this problem. Even in secure hardware systems that have process trust relationships, such as secure boot or SGX, the functionality trust cannot be betrayed even if the process trust is.</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52</a:t>
            </a:fld>
            <a:endParaRPr lang="en-US"/>
          </a:p>
        </p:txBody>
      </p:sp>
    </p:spTree>
    <p:extLst>
      <p:ext uri="{BB962C8B-B14F-4D97-AF65-F5344CB8AC3E}">
        <p14:creationId xmlns:p14="http://schemas.microsoft.com/office/powerpoint/2010/main" val="39994280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brings us back to this picture, which summarizes these trust relationships.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Traditional FPGAs trust process and functionality from any source.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IP protections trusts a single source for both.</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53</a:t>
            </a:fld>
            <a:endParaRPr lang="en-US"/>
          </a:p>
        </p:txBody>
      </p:sp>
    </p:spTree>
    <p:extLst>
      <p:ext uri="{BB962C8B-B14F-4D97-AF65-F5344CB8AC3E}">
        <p14:creationId xmlns:p14="http://schemas.microsoft.com/office/powerpoint/2010/main" val="3289167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we introduce software defined secure hardware.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goal is to decouple trust so that functionality is a one-time trust operation, as in secure hardware.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We also still want to leverage the reconfigurability of the FPGA without compromising the functionality trust, so we also allow for the FPGA to mediate its process trust directly, so it only trusts itself for changes to its operation, rather than relying on an external party to always be trusted.</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54</a:t>
            </a:fld>
            <a:endParaRPr lang="en-US"/>
          </a:p>
        </p:txBody>
      </p:sp>
    </p:spTree>
    <p:extLst>
      <p:ext uri="{BB962C8B-B14F-4D97-AF65-F5344CB8AC3E}">
        <p14:creationId xmlns:p14="http://schemas.microsoft.com/office/powerpoint/2010/main" val="24449730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u="none" strike="noStrike" kern="1200" dirty="0">
                <a:solidFill>
                  <a:schemeClr val="tx1"/>
                </a:solidFill>
                <a:effectLst/>
                <a:latin typeface="+mn-lt"/>
                <a:ea typeface="+mn-ea"/>
                <a:cs typeface="+mn-cs"/>
              </a:rPr>
              <a:t>Our </a:t>
            </a:r>
            <a:r>
              <a:rPr lang="en-US" sz="1200" b="0" i="0" u="none" strike="noStrike" kern="1200" dirty="0" err="1">
                <a:solidFill>
                  <a:schemeClr val="tx1"/>
                </a:solidFill>
                <a:effectLst/>
                <a:latin typeface="+mn-lt"/>
                <a:ea typeface="+mn-ea"/>
                <a:cs typeface="+mn-cs"/>
              </a:rPr>
              <a:t>sdshw</a:t>
            </a:r>
            <a:r>
              <a:rPr lang="en-US" sz="1200" b="0" i="0" u="none" strike="noStrike" kern="1200" dirty="0">
                <a:solidFill>
                  <a:schemeClr val="tx1"/>
                </a:solidFill>
                <a:effectLst/>
                <a:latin typeface="+mn-lt"/>
                <a:ea typeface="+mn-ea"/>
                <a:cs typeface="+mn-cs"/>
              </a:rPr>
              <a:t> platform does this by leveraging an amount of fixed secure hardware, such as that is used by IP protection. This is used to lock the FPGA to a single implementation that includes the needed subsystems of our platform. Using a self-provisioning process.</a:t>
            </a:r>
          </a:p>
          <a:p>
            <a:pPr marL="228600" indent="-228600">
              <a:buAutoNum type="arabicPeriod"/>
            </a:pPr>
            <a:r>
              <a:rPr lang="en-US" sz="1200" b="0" i="0" u="none" strike="noStrike" kern="1200" dirty="0">
                <a:solidFill>
                  <a:schemeClr val="tx1"/>
                </a:solidFill>
                <a:effectLst/>
                <a:latin typeface="+mn-lt"/>
                <a:ea typeface="+mn-ea"/>
                <a:cs typeface="+mn-cs"/>
              </a:rPr>
              <a:t>On top of the provisioned system, we require two services that run in the trusted FPGA configuration. </a:t>
            </a:r>
          </a:p>
          <a:p>
            <a:pPr marL="228600" indent="-228600">
              <a:buAutoNum type="arabicPeriod"/>
            </a:pPr>
            <a:r>
              <a:rPr lang="en-US" sz="1200" b="0" i="0" u="none" strike="noStrike" kern="1200" dirty="0">
                <a:solidFill>
                  <a:schemeClr val="tx1"/>
                </a:solidFill>
                <a:effectLst/>
                <a:latin typeface="+mn-lt"/>
                <a:ea typeface="+mn-ea"/>
                <a:cs typeface="+mn-cs"/>
              </a:rPr>
              <a:t>The first is the update system, which allows for updates to be applied under certain conditions. </a:t>
            </a:r>
          </a:p>
          <a:p>
            <a:pPr marL="228600" indent="-228600">
              <a:buAutoNum type="arabicPeriod"/>
            </a:pPr>
            <a:r>
              <a:rPr lang="en-US" sz="1200" b="0" i="0" u="none" strike="noStrike" kern="1200" dirty="0">
                <a:solidFill>
                  <a:schemeClr val="tx1"/>
                </a:solidFill>
                <a:effectLst/>
                <a:latin typeface="+mn-lt"/>
                <a:ea typeface="+mn-ea"/>
                <a:cs typeface="+mn-cs"/>
              </a:rPr>
              <a:t>The second is the secure storage system which is needed for the update system to work.</a:t>
            </a:r>
          </a:p>
          <a:p>
            <a:pPr marL="228600" indent="-228600">
              <a:buAutoNum type="arabicPeriod"/>
            </a:pPr>
            <a:r>
              <a:rPr lang="en-US" sz="1200" b="0" i="0" u="none" strike="noStrike" kern="1200" dirty="0">
                <a:solidFill>
                  <a:schemeClr val="tx1"/>
                </a:solidFill>
                <a:effectLst/>
                <a:latin typeface="+mn-lt"/>
                <a:ea typeface="+mn-ea"/>
                <a:cs typeface="+mn-cs"/>
              </a:rPr>
              <a:t>Finally, arbitrary secure hardware applications can be built on top of this platform by including them in the trusted FPGA configuration. This can all be done alongside other usage of the device, such as an untrusted OS and software that run in other hardware, such as the CPU.</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55</a:t>
            </a:fld>
            <a:endParaRPr lang="en-US"/>
          </a:p>
        </p:txBody>
      </p:sp>
    </p:spTree>
    <p:extLst>
      <p:ext uri="{BB962C8B-B14F-4D97-AF65-F5344CB8AC3E}">
        <p14:creationId xmlns:p14="http://schemas.microsoft.com/office/powerpoint/2010/main" val="13596515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 lock the FPGA to a single implementation, we use a self-provisioning process, so that we can decoupled the functionality and process trust of the traditional usage of IP protection hardware.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We leverage this minimal hardware, but we generate keys inside the device. These systems are similar to secure boot, but we use it in a different manner. Instead of generating keys outside of the device and trusting them to be securely held using a process trust relationship, we generate them inside the device, and trust the device to maintain the process relationship with itself.</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keys are used to sign a single hardware configuration, which locks the FPGA to this single hardware, and prevent future hardware from being executed.</a:t>
            </a:r>
          </a:p>
        </p:txBody>
      </p:sp>
      <p:sp>
        <p:nvSpPr>
          <p:cNvPr id="4" name="Slide Number Placeholder 3"/>
          <p:cNvSpPr>
            <a:spLocks noGrp="1"/>
          </p:cNvSpPr>
          <p:nvPr>
            <p:ph type="sldNum" sz="quarter" idx="10"/>
          </p:nvPr>
        </p:nvSpPr>
        <p:spPr/>
        <p:txBody>
          <a:bodyPr/>
          <a:lstStyle/>
          <a:p>
            <a:fld id="{2931E4CD-2A8D-451C-B055-3FC9639B70BB}" type="slidenum">
              <a:rPr lang="en-US" smtClean="0"/>
              <a:pPr/>
              <a:t>56</a:t>
            </a:fld>
            <a:endParaRPr lang="en-US"/>
          </a:p>
        </p:txBody>
      </p:sp>
    </p:spTree>
    <p:extLst>
      <p:ext uri="{BB962C8B-B14F-4D97-AF65-F5344CB8AC3E}">
        <p14:creationId xmlns:p14="http://schemas.microsoft.com/office/powerpoint/2010/main" val="161243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still want to allow updates, but we want to prevent malicious abuse, so that the process trust only involves the FPGA itself. To do this, updates can only be performed by this initial hardware configuration, which requires adherence to a security policy. These are some examples: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As these are part of the locked hardware, they are fixed at provision time and cannot be circumvented.</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57</a:t>
            </a:fld>
            <a:endParaRPr lang="en-US"/>
          </a:p>
        </p:txBody>
      </p:sp>
    </p:spTree>
    <p:extLst>
      <p:ext uri="{BB962C8B-B14F-4D97-AF65-F5344CB8AC3E}">
        <p14:creationId xmlns:p14="http://schemas.microsoft.com/office/powerpoint/2010/main" val="36295334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(Be here by 32:00)</a:t>
            </a:r>
          </a:p>
          <a:p>
            <a:r>
              <a:rPr lang="en-US" sz="1200" b="0" i="0" u="none" strike="noStrike" kern="1200" dirty="0">
                <a:solidFill>
                  <a:schemeClr val="tx1"/>
                </a:solidFill>
                <a:effectLst/>
                <a:latin typeface="+mn-lt"/>
                <a:ea typeface="+mn-ea"/>
                <a:cs typeface="+mn-cs"/>
              </a:rPr>
              <a:t>To allow for updates to be possible, we need to hold onto the generated key on the device. We therefore also provide a secure storage system that only allows the FPGA to access them. The update system in the FPGA can then read these keys can sign a new update, which will then be accepted by the fixed hardware.</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58</a:t>
            </a:fld>
            <a:endParaRPr lang="en-US"/>
          </a:p>
        </p:txBody>
      </p:sp>
    </p:spTree>
    <p:extLst>
      <p:ext uri="{BB962C8B-B14F-4D97-AF65-F5344CB8AC3E}">
        <p14:creationId xmlns:p14="http://schemas.microsoft.com/office/powerpoint/2010/main" val="26749602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implement a proof-of-concept of our system using the Xilinx ZCU102 development kit. This system uses a proprietary secure boot and boot image format, so we must use Xilinx’s tools for updates and the initial boot image creation.</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We also leverage to the embedded AES accelerator to provide a replay-protected storage.</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59</a:t>
            </a:fld>
            <a:endParaRPr lang="en-US"/>
          </a:p>
        </p:txBody>
      </p:sp>
    </p:spTree>
    <p:extLst>
      <p:ext uri="{BB962C8B-B14F-4D97-AF65-F5344CB8AC3E}">
        <p14:creationId xmlns:p14="http://schemas.microsoft.com/office/powerpoint/2010/main" val="1631995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i="0" u="none" strike="noStrike" kern="1200" dirty="0">
                <a:solidFill>
                  <a:schemeClr val="tx1"/>
                </a:solidFill>
                <a:effectLst/>
                <a:latin typeface="+mn-lt"/>
                <a:ea typeface="+mn-ea"/>
                <a:cs typeface="+mn-cs"/>
              </a:rPr>
              <a:t>The problem with secure hardware is that all of the decisions on what features to include are made by manufacturers, not developers. This would not be a problem if all the features you need for an application were available in all systems, but this is not true. Features available in some systems are not available in others, and there are very few competing systems in general.</a:t>
            </a:r>
          </a:p>
          <a:p>
            <a:pPr marL="0" indent="0">
              <a:buFontTx/>
              <a:buNone/>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Manufacturers are capable of making some changes, but only they can make them. Developers do not have any way to make these changes.</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6</a:t>
            </a:fld>
            <a:endParaRPr lang="en-US"/>
          </a:p>
        </p:txBody>
      </p:sp>
    </p:spTree>
    <p:extLst>
      <p:ext uri="{BB962C8B-B14F-4D97-AF65-F5344CB8AC3E}">
        <p14:creationId xmlns:p14="http://schemas.microsoft.com/office/powerpoint/2010/main" val="8552181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Xilinx’s secure boot requires a proprietary formatted </a:t>
            </a:r>
            <a:r>
              <a:rPr lang="en-US" sz="1200" b="0" i="0" u="none" strike="noStrike" kern="1200" dirty="0" err="1">
                <a:solidFill>
                  <a:schemeClr val="tx1"/>
                </a:solidFill>
                <a:effectLst/>
                <a:latin typeface="+mn-lt"/>
                <a:ea typeface="+mn-ea"/>
                <a:cs typeface="+mn-cs"/>
              </a:rPr>
              <a:t>boot.bin</a:t>
            </a:r>
            <a:r>
              <a:rPr lang="en-US" sz="1200" b="0" i="0" u="none" strike="noStrike" kern="1200" dirty="0">
                <a:solidFill>
                  <a:schemeClr val="tx1"/>
                </a:solidFill>
                <a:effectLst/>
                <a:latin typeface="+mn-lt"/>
                <a:ea typeface="+mn-ea"/>
                <a:cs typeface="+mn-cs"/>
              </a:rPr>
              <a:t> file, which is parsed by the </a:t>
            </a:r>
            <a:r>
              <a:rPr lang="en-US" sz="1200" b="0" i="0" u="none" strike="noStrike" kern="1200" dirty="0" err="1">
                <a:solidFill>
                  <a:schemeClr val="tx1"/>
                </a:solidFill>
                <a:effectLst/>
                <a:latin typeface="+mn-lt"/>
                <a:ea typeface="+mn-ea"/>
                <a:cs typeface="+mn-cs"/>
              </a:rPr>
              <a:t>BootROM</a:t>
            </a:r>
            <a:r>
              <a:rPr lang="en-US" sz="1200" b="0" i="0" u="none" strike="noStrike" kern="1200" dirty="0">
                <a:solidFill>
                  <a:schemeClr val="tx1"/>
                </a:solidFill>
                <a:effectLst/>
                <a:latin typeface="+mn-lt"/>
                <a:ea typeface="+mn-ea"/>
                <a:cs typeface="+mn-cs"/>
              </a:rPr>
              <a:t> at power on. This is loaded into the CPU and executed. This </a:t>
            </a:r>
            <a:r>
              <a:rPr lang="en-US" sz="1200" b="0" i="0" u="none" strike="noStrike" kern="1200" dirty="0" err="1">
                <a:solidFill>
                  <a:schemeClr val="tx1"/>
                </a:solidFill>
                <a:effectLst/>
                <a:latin typeface="+mn-lt"/>
                <a:ea typeface="+mn-ea"/>
                <a:cs typeface="+mn-cs"/>
              </a:rPr>
              <a:t>boot.bin</a:t>
            </a:r>
            <a:r>
              <a:rPr lang="en-US" sz="1200" b="0" i="0" u="none" strike="noStrike" kern="1200" dirty="0">
                <a:solidFill>
                  <a:schemeClr val="tx1"/>
                </a:solidFill>
                <a:effectLst/>
                <a:latin typeface="+mn-lt"/>
                <a:ea typeface="+mn-ea"/>
                <a:cs typeface="+mn-cs"/>
              </a:rPr>
              <a:t> file can be signed, but the format is proprietary. We therefore need to use Xilinx’s tools during self-provisioning in order to generate the initial file.</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60</a:t>
            </a:fld>
            <a:endParaRPr lang="en-US"/>
          </a:p>
        </p:txBody>
      </p:sp>
    </p:spTree>
    <p:extLst>
      <p:ext uri="{BB962C8B-B14F-4D97-AF65-F5344CB8AC3E}">
        <p14:creationId xmlns:p14="http://schemas.microsoft.com/office/powerpoint/2010/main" val="7557954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use the AES accelerator to store the generated secure boot keys. We don’t need replay protection per-say, as the keys never change, but we use the secure storage to support other applications. The AES accelerator uses battery-backed ram to store an encryption key that can only be read by the accelerator. We encrypt under this key and only allow for the data to be decrypted with this hardware. We then roll the key each boot an re-encrypt so that past data cannot be replayed.</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61</a:t>
            </a:fld>
            <a:endParaRPr lang="en-US"/>
          </a:p>
        </p:txBody>
      </p:sp>
    </p:spTree>
    <p:extLst>
      <p:ext uri="{BB962C8B-B14F-4D97-AF65-F5344CB8AC3E}">
        <p14:creationId xmlns:p14="http://schemas.microsoft.com/office/powerpoint/2010/main" val="39601766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As </a:t>
            </a:r>
            <a:r>
              <a:rPr lang="en-US" sz="1200" b="0" i="0" u="none" strike="noStrike" kern="1200" dirty="0" err="1">
                <a:solidFill>
                  <a:schemeClr val="tx1"/>
                </a:solidFill>
                <a:effectLst/>
                <a:latin typeface="+mn-lt"/>
                <a:ea typeface="+mn-ea"/>
                <a:cs typeface="+mn-cs"/>
              </a:rPr>
              <a:t>boot.bin</a:t>
            </a:r>
            <a:r>
              <a:rPr lang="en-US" sz="1200" b="0" i="0" u="none" strike="noStrike" kern="1200" dirty="0">
                <a:solidFill>
                  <a:schemeClr val="tx1"/>
                </a:solidFill>
                <a:effectLst/>
                <a:latin typeface="+mn-lt"/>
                <a:ea typeface="+mn-ea"/>
                <a:cs typeface="+mn-cs"/>
              </a:rPr>
              <a:t> is proprietary, we still need to use the Xilinx tools. Therefore, we actually need to use a special operating system to generate a new file, once authorized by the FPGA.</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62</a:t>
            </a:fld>
            <a:endParaRPr lang="en-US"/>
          </a:p>
        </p:txBody>
      </p:sp>
    </p:spTree>
    <p:extLst>
      <p:ext uri="{BB962C8B-B14F-4D97-AF65-F5344CB8AC3E}">
        <p14:creationId xmlns:p14="http://schemas.microsoft.com/office/powerpoint/2010/main" val="42375854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first example that we created was a secure filesystem, similar to Apple’s secure enclave. This filesystem stores an encryption key in secure storage along with a user’s PIN and a counter. On startup, this PIN needs to be provided to the hardware before it will decrypt data, with a set number of attempts. This can be used, for example, by a fuse filesystem on the OS side that decrypts data using the hardware</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63</a:t>
            </a:fld>
            <a:endParaRPr lang="en-US"/>
          </a:p>
        </p:txBody>
      </p:sp>
    </p:spTree>
    <p:extLst>
      <p:ext uri="{BB962C8B-B14F-4D97-AF65-F5344CB8AC3E}">
        <p14:creationId xmlns:p14="http://schemas.microsoft.com/office/powerpoint/2010/main" val="10691977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Our second example was a trusted execution environment, similar to SGX. We implemented FPGA hardware to run it and an SDK to generate programs for it, and included a remote attestation system. We then built two applications - a password manager and a private set intersection app.</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64</a:t>
            </a:fld>
            <a:endParaRPr lang="en-US"/>
          </a:p>
        </p:txBody>
      </p:sp>
    </p:spTree>
    <p:extLst>
      <p:ext uri="{BB962C8B-B14F-4D97-AF65-F5344CB8AC3E}">
        <p14:creationId xmlns:p14="http://schemas.microsoft.com/office/powerpoint/2010/main" val="10520811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(Hardware implementation steps. Read through the animation)</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65</a:t>
            </a:fld>
            <a:endParaRPr lang="en-US"/>
          </a:p>
        </p:txBody>
      </p:sp>
    </p:spTree>
    <p:extLst>
      <p:ext uri="{BB962C8B-B14F-4D97-AF65-F5344CB8AC3E}">
        <p14:creationId xmlns:p14="http://schemas.microsoft.com/office/powerpoint/2010/main" val="41931038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(SDK steps. Read through the animation)</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66</a:t>
            </a:fld>
            <a:endParaRPr lang="en-US"/>
          </a:p>
        </p:txBody>
      </p:sp>
    </p:spTree>
    <p:extLst>
      <p:ext uri="{BB962C8B-B14F-4D97-AF65-F5344CB8AC3E}">
        <p14:creationId xmlns:p14="http://schemas.microsoft.com/office/powerpoint/2010/main" val="19800272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remote attestation flow allows for the </a:t>
            </a:r>
            <a:r>
              <a:rPr lang="en-US" sz="1200" b="0" i="0" u="none" strike="noStrike" kern="1200" dirty="0" err="1">
                <a:solidFill>
                  <a:schemeClr val="tx1"/>
                </a:solidFill>
                <a:effectLst/>
                <a:latin typeface="+mn-lt"/>
                <a:ea typeface="+mn-ea"/>
                <a:cs typeface="+mn-cs"/>
              </a:rPr>
              <a:t>microblaze</a:t>
            </a:r>
            <a:r>
              <a:rPr lang="en-US" sz="1200" b="0" i="0" u="none" strike="noStrike" kern="1200" dirty="0">
                <a:solidFill>
                  <a:schemeClr val="tx1"/>
                </a:solidFill>
                <a:effectLst/>
                <a:latin typeface="+mn-lt"/>
                <a:ea typeface="+mn-ea"/>
                <a:cs typeface="+mn-cs"/>
              </a:rPr>
              <a:t> binary to be attested by the enclave logic. When a program is loaded into the </a:t>
            </a:r>
            <a:r>
              <a:rPr lang="en-US" sz="1200" b="0" i="0" u="none" strike="noStrike" kern="1200" dirty="0" err="1">
                <a:solidFill>
                  <a:schemeClr val="tx1"/>
                </a:solidFill>
                <a:effectLst/>
                <a:latin typeface="+mn-lt"/>
                <a:ea typeface="+mn-ea"/>
                <a:cs typeface="+mn-cs"/>
              </a:rPr>
              <a:t>microblaze</a:t>
            </a:r>
            <a:r>
              <a:rPr lang="en-US" sz="1200" b="0" i="0" u="none" strike="noStrike" kern="1200" dirty="0">
                <a:solidFill>
                  <a:schemeClr val="tx1"/>
                </a:solidFill>
                <a:effectLst/>
                <a:latin typeface="+mn-lt"/>
                <a:ea typeface="+mn-ea"/>
                <a:cs typeface="+mn-cs"/>
              </a:rPr>
              <a:t> enclave, it is hashed. A remote verifier sends their signed public key to the enclave logic, which responds with a signature over the hash of the binary and its own public key, which are sent back to the verifier. We use ED25519 signatures, so the exchange of public keys allows for a shared secret to be established, allowing for the verifier to establish a secure channel with the enclave.</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67</a:t>
            </a:fld>
            <a:endParaRPr lang="en-US"/>
          </a:p>
        </p:txBody>
      </p:sp>
    </p:spTree>
    <p:extLst>
      <p:ext uri="{BB962C8B-B14F-4D97-AF65-F5344CB8AC3E}">
        <p14:creationId xmlns:p14="http://schemas.microsoft.com/office/powerpoint/2010/main" val="6302081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Our first enclave application is a password manager, which encrypts and decrypts passwords inside the enclave, using a key stored in the enclave and the user’s passphrase. Only encrypted data is stored persistently in external storage.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Our second application is a private set intersection, which matches an uploaded set of integers against a set of integers in the enclave, which are sent using the negotiated secure channel during remote attestation.</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68</a:t>
            </a:fld>
            <a:endParaRPr lang="en-US"/>
          </a:p>
        </p:txBody>
      </p:sp>
    </p:spTree>
    <p:extLst>
      <p:ext uri="{BB962C8B-B14F-4D97-AF65-F5344CB8AC3E}">
        <p14:creationId xmlns:p14="http://schemas.microsoft.com/office/powerpoint/2010/main" val="27401037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use these applications to evaluate the tradeoffs of running secure hardware in an FPGA. We recognize that using an FPGA will have some performance impact compared to other implementations, but performance is not the goal of this system.</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(if short on time:)</a:t>
            </a:r>
            <a:endParaRPr lang="en-US" b="0" dirty="0">
              <a:effectLst/>
            </a:endParaRPr>
          </a:p>
          <a:p>
            <a:pPr rtl="0"/>
            <a:r>
              <a:rPr lang="en-US" sz="1200" b="0" i="0" u="none" strike="noStrike" kern="1200" dirty="0">
                <a:solidFill>
                  <a:schemeClr val="tx1"/>
                </a:solidFill>
                <a:effectLst/>
                <a:latin typeface="+mn-lt"/>
                <a:ea typeface="+mn-ea"/>
                <a:cs typeface="+mn-cs"/>
              </a:rPr>
              <a:t>Due to time constraints, I will skip the </a:t>
            </a:r>
            <a:r>
              <a:rPr lang="en-US" sz="1200" b="0" i="0" u="none" strike="noStrike" kern="1200" dirty="0" err="1">
                <a:solidFill>
                  <a:schemeClr val="tx1"/>
                </a:solidFill>
                <a:effectLst/>
                <a:latin typeface="+mn-lt"/>
                <a:ea typeface="+mn-ea"/>
                <a:cs typeface="+mn-cs"/>
              </a:rPr>
              <a:t>eval</a:t>
            </a:r>
            <a:r>
              <a:rPr lang="en-US" sz="1200" b="0" i="0" u="none" strike="noStrike" kern="1200" dirty="0">
                <a:solidFill>
                  <a:schemeClr val="tx1"/>
                </a:solidFill>
                <a:effectLst/>
                <a:latin typeface="+mn-lt"/>
                <a:ea typeface="+mn-ea"/>
                <a:cs typeface="+mn-cs"/>
              </a:rPr>
              <a:t>. The secure filesystem app has on average, 1.38% overhead compared to software and execution in the </a:t>
            </a:r>
            <a:r>
              <a:rPr lang="en-US" sz="1200" b="0" i="0" u="none" strike="noStrike" kern="1200" dirty="0" err="1">
                <a:solidFill>
                  <a:schemeClr val="tx1"/>
                </a:solidFill>
                <a:effectLst/>
                <a:latin typeface="+mn-lt"/>
                <a:ea typeface="+mn-ea"/>
                <a:cs typeface="+mn-cs"/>
              </a:rPr>
              <a:t>microblaze</a:t>
            </a:r>
            <a:r>
              <a:rPr lang="en-US" sz="1200" b="0" i="0" u="none" strike="noStrike" kern="1200" dirty="0">
                <a:solidFill>
                  <a:schemeClr val="tx1"/>
                </a:solidFill>
                <a:effectLst/>
                <a:latin typeface="+mn-lt"/>
                <a:ea typeface="+mn-ea"/>
                <a:cs typeface="+mn-cs"/>
              </a:rPr>
              <a:t> enclave is about 20x slower than software.</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69</a:t>
            </a:fld>
            <a:endParaRPr lang="en-US"/>
          </a:p>
        </p:txBody>
      </p:sp>
    </p:spTree>
    <p:extLst>
      <p:ext uri="{BB962C8B-B14F-4D97-AF65-F5344CB8AC3E}">
        <p14:creationId xmlns:p14="http://schemas.microsoft.com/office/powerpoint/2010/main" val="3822396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ask the question: what if developers could make these decisions?</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7</a:t>
            </a:fld>
            <a:endParaRPr lang="en-US"/>
          </a:p>
        </p:txBody>
      </p:sp>
    </p:spTree>
    <p:extLst>
      <p:ext uri="{BB962C8B-B14F-4D97-AF65-F5344CB8AC3E}">
        <p14:creationId xmlns:p14="http://schemas.microsoft.com/office/powerpoint/2010/main" val="27400509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secure filesystem, when compared to an implementation using a pure Python fuse implementation, has about 1.38% overhead. Files were stored in the FS from 1 KB to 4 MB.</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70</a:t>
            </a:fld>
            <a:endParaRPr lang="en-US"/>
          </a:p>
        </p:txBody>
      </p:sp>
    </p:spTree>
    <p:extLst>
      <p:ext uri="{BB962C8B-B14F-4D97-AF65-F5344CB8AC3E}">
        <p14:creationId xmlns:p14="http://schemas.microsoft.com/office/powerpoint/2010/main" val="28539145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Loading an enclave can be done at 35 KB/s, and executing code in the </a:t>
            </a:r>
            <a:r>
              <a:rPr lang="en-US" sz="1200" b="0" i="0" u="none" strike="noStrike" kern="1200" dirty="0" err="1">
                <a:solidFill>
                  <a:schemeClr val="tx1"/>
                </a:solidFill>
                <a:effectLst/>
                <a:latin typeface="+mn-lt"/>
                <a:ea typeface="+mn-ea"/>
                <a:cs typeface="+mn-cs"/>
              </a:rPr>
              <a:t>Microblaze</a:t>
            </a:r>
            <a:r>
              <a:rPr lang="en-US" sz="1200" b="0" i="0" u="none" strike="noStrike" kern="1200" dirty="0">
                <a:solidFill>
                  <a:schemeClr val="tx1"/>
                </a:solidFill>
                <a:effectLst/>
                <a:latin typeface="+mn-lt"/>
                <a:ea typeface="+mn-ea"/>
                <a:cs typeface="+mn-cs"/>
              </a:rPr>
              <a:t> is 20x slower on average than compared to software on the coupled CPU.</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The password manager can read a password in 120 </a:t>
            </a:r>
            <a:r>
              <a:rPr lang="en-US" sz="1200" b="0" i="0" u="none" strike="noStrike" kern="1200" dirty="0" err="1">
                <a:solidFill>
                  <a:schemeClr val="tx1"/>
                </a:solidFill>
                <a:effectLst/>
                <a:latin typeface="+mn-lt"/>
                <a:ea typeface="+mn-ea"/>
                <a:cs typeface="+mn-cs"/>
              </a:rPr>
              <a:t>ms</a:t>
            </a:r>
            <a:r>
              <a:rPr lang="en-US" sz="1200" b="0" i="0" u="none" strike="noStrike" kern="1200" dirty="0">
                <a:solidFill>
                  <a:schemeClr val="tx1"/>
                </a:solidFill>
                <a:effectLst/>
                <a:latin typeface="+mn-lt"/>
                <a:ea typeface="+mn-ea"/>
                <a:cs typeface="+mn-cs"/>
              </a:rPr>
              <a:t> and write a password in 202 </a:t>
            </a:r>
            <a:r>
              <a:rPr lang="en-US" sz="1200" b="0" i="0" u="none" strike="noStrike" kern="1200" dirty="0" err="1">
                <a:solidFill>
                  <a:schemeClr val="tx1"/>
                </a:solidFill>
                <a:effectLst/>
                <a:latin typeface="+mn-lt"/>
                <a:ea typeface="+mn-ea"/>
                <a:cs typeface="+mn-cs"/>
              </a:rPr>
              <a:t>ms.</a:t>
            </a:r>
            <a:r>
              <a:rPr lang="en-US" sz="1200" b="0" i="0" u="none" strike="noStrike" kern="1200" dirty="0">
                <a:solidFill>
                  <a:schemeClr val="tx1"/>
                </a:solidFill>
                <a:effectLst/>
                <a:latin typeface="+mn-lt"/>
                <a:ea typeface="+mn-ea"/>
                <a:cs typeface="+mn-cs"/>
              </a:rPr>
              <a:t> As this is a user-interactive application, is </a:t>
            </a:r>
            <a:r>
              <a:rPr lang="en-US" sz="1200" b="0" i="0" u="none" strike="noStrike" kern="1200" dirty="0" err="1">
                <a:solidFill>
                  <a:schemeClr val="tx1"/>
                </a:solidFill>
                <a:effectLst/>
                <a:latin typeface="+mn-lt"/>
                <a:ea typeface="+mn-ea"/>
                <a:cs typeface="+mn-cs"/>
              </a:rPr>
              <a:t>is</a:t>
            </a:r>
            <a:r>
              <a:rPr lang="en-US" sz="1200" b="0" i="0" u="none" strike="noStrike" kern="1200" dirty="0">
                <a:solidFill>
                  <a:schemeClr val="tx1"/>
                </a:solidFill>
                <a:effectLst/>
                <a:latin typeface="+mn-lt"/>
                <a:ea typeface="+mn-ea"/>
                <a:cs typeface="+mn-cs"/>
              </a:rPr>
              <a:t> sufficient for user use.</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71</a:t>
            </a:fld>
            <a:endParaRPr lang="en-US"/>
          </a:p>
        </p:txBody>
      </p:sp>
    </p:spTree>
    <p:extLst>
      <p:ext uri="{BB962C8B-B14F-4D97-AF65-F5344CB8AC3E}">
        <p14:creationId xmlns:p14="http://schemas.microsoft.com/office/powerpoint/2010/main" val="41531170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(Be here by 42:00)</a:t>
            </a:r>
          </a:p>
          <a:p>
            <a:r>
              <a:rPr lang="en-US" sz="1200" b="0" i="0" u="none" strike="noStrike" kern="1200" dirty="0">
                <a:solidFill>
                  <a:schemeClr val="tx1"/>
                </a:solidFill>
                <a:effectLst/>
                <a:latin typeface="+mn-lt"/>
                <a:ea typeface="+mn-ea"/>
                <a:cs typeface="+mn-cs"/>
              </a:rPr>
              <a:t>The private set intersection application is intended to measure the end-to-end latency of the remote attestation system. In laboratory network conditions, there is an average of a 107.2 </a:t>
            </a:r>
            <a:r>
              <a:rPr lang="en-US" sz="1200" b="0" i="0" u="none" strike="noStrike" kern="1200" dirty="0" err="1">
                <a:solidFill>
                  <a:schemeClr val="tx1"/>
                </a:solidFill>
                <a:effectLst/>
                <a:latin typeface="+mn-lt"/>
                <a:ea typeface="+mn-ea"/>
                <a:cs typeface="+mn-cs"/>
              </a:rPr>
              <a:t>ms</a:t>
            </a:r>
            <a:r>
              <a:rPr lang="en-US" sz="1200" b="0" i="0" u="none" strike="noStrike" kern="1200" dirty="0">
                <a:solidFill>
                  <a:schemeClr val="tx1"/>
                </a:solidFill>
                <a:effectLst/>
                <a:latin typeface="+mn-lt"/>
                <a:ea typeface="+mn-ea"/>
                <a:cs typeface="+mn-cs"/>
              </a:rPr>
              <a:t> end-to-end latency for uploading the set to the enclave, performing the match, and receiving the result.</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72</a:t>
            </a:fld>
            <a:endParaRPr lang="en-US"/>
          </a:p>
        </p:txBody>
      </p:sp>
    </p:spTree>
    <p:extLst>
      <p:ext uri="{BB962C8B-B14F-4D97-AF65-F5344CB8AC3E}">
        <p14:creationId xmlns:p14="http://schemas.microsoft.com/office/powerpoint/2010/main" val="7384020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this section, we present the combination of Cloud RTR and SDSHW to provide our overall goal of user space secure hardware</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73</a:t>
            </a:fld>
            <a:endParaRPr lang="en-US"/>
          </a:p>
        </p:txBody>
      </p:sp>
    </p:spTree>
    <p:extLst>
      <p:ext uri="{BB962C8B-B14F-4D97-AF65-F5344CB8AC3E}">
        <p14:creationId xmlns:p14="http://schemas.microsoft.com/office/powerpoint/2010/main" val="27516149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Since Cloud RTR essentially provide user space secure hardware, and SDSHW allows for hardware to be secure in an FPGA, we should be able to run Cloud RTR on top of the SDSHW platform.</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74</a:t>
            </a:fld>
            <a:endParaRPr lang="en-US"/>
          </a:p>
        </p:txBody>
      </p:sp>
    </p:spTree>
    <p:extLst>
      <p:ext uri="{BB962C8B-B14F-4D97-AF65-F5344CB8AC3E}">
        <p14:creationId xmlns:p14="http://schemas.microsoft.com/office/powerpoint/2010/main" val="9977962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However, there are some challenges to this, as Cloud RTR and SDSHW are incompatible.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Cloud RTR requires full reconfiguration control of the FPGA, but this kind of external control is forbidden by SDSHW.</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SDSHW trusts all hardware in the FPGA, but Cloud RTR allows for untrusted hardware to be loaded dynamically.</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75</a:t>
            </a:fld>
            <a:endParaRPr lang="en-US"/>
          </a:p>
        </p:txBody>
      </p:sp>
    </p:spTree>
    <p:extLst>
      <p:ext uri="{BB962C8B-B14F-4D97-AF65-F5344CB8AC3E}">
        <p14:creationId xmlns:p14="http://schemas.microsoft.com/office/powerpoint/2010/main" val="30032746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solve this, we have two main solutions: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The first is to remove direct configuration control from Cloud RTR, and put into the FPGA by using internal reconfiguration.</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The second is to remove trust of the Cloud RTR slots from SDSHW by redesigning how they interface with the static design.</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76</a:t>
            </a:fld>
            <a:endParaRPr lang="en-US"/>
          </a:p>
        </p:txBody>
      </p:sp>
    </p:spTree>
    <p:extLst>
      <p:ext uri="{BB962C8B-B14F-4D97-AF65-F5344CB8AC3E}">
        <p14:creationId xmlns:p14="http://schemas.microsoft.com/office/powerpoint/2010/main" val="25849657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internal reconfiguration system is a hardware block in the FPGA configuration that interfaces with the internal configuration access port in the FPGA.</a:t>
            </a:r>
            <a:endParaRPr lang="en-US" b="0" dirty="0">
              <a:effectLst/>
            </a:endParaRPr>
          </a:p>
          <a:p>
            <a:pPr rtl="0"/>
            <a:r>
              <a:rPr lang="en-US" sz="1200" b="0" i="0" u="none" strike="noStrike" kern="1200" dirty="0">
                <a:solidFill>
                  <a:schemeClr val="tx1"/>
                </a:solidFill>
                <a:effectLst/>
                <a:latin typeface="+mn-lt"/>
                <a:ea typeface="+mn-ea"/>
                <a:cs typeface="+mn-cs"/>
              </a:rPr>
              <a:t>(Internal reconfiguration. Read animation)</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77</a:t>
            </a:fld>
            <a:endParaRPr lang="en-US"/>
          </a:p>
        </p:txBody>
      </p:sp>
    </p:spTree>
    <p:extLst>
      <p:ext uri="{BB962C8B-B14F-4D97-AF65-F5344CB8AC3E}">
        <p14:creationId xmlns:p14="http://schemas.microsoft.com/office/powerpoint/2010/main" val="28515906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(Be here by 45:30)</a:t>
            </a:r>
          </a:p>
          <a:p>
            <a:pPr rtl="0"/>
            <a:r>
              <a:rPr lang="en-US" sz="1200" b="0" i="0" u="none" strike="noStrike" kern="1200" dirty="0">
                <a:solidFill>
                  <a:schemeClr val="tx1"/>
                </a:solidFill>
                <a:effectLst/>
                <a:latin typeface="+mn-lt"/>
                <a:ea typeface="+mn-ea"/>
                <a:cs typeface="+mn-cs"/>
              </a:rPr>
              <a:t>To remove trust of the slots, we need to ensure that they cannot snoop on data in the FPGA. As Cloud RTR compiles slots so that they include any shared wires with the static design, we want to reduce the number of wires routed through slots that may contain sensitive data. Therefore, we can use </a:t>
            </a:r>
            <a:r>
              <a:rPr lang="en-US" sz="1200" b="0" i="0" u="none" strike="noStrike" kern="1200" dirty="0" err="1">
                <a:solidFill>
                  <a:schemeClr val="tx1"/>
                </a:solidFill>
                <a:effectLst/>
                <a:latin typeface="+mn-lt"/>
                <a:ea typeface="+mn-ea"/>
                <a:cs typeface="+mn-cs"/>
              </a:rPr>
              <a:t>floorplanning</a:t>
            </a:r>
            <a:r>
              <a:rPr lang="en-US" sz="1200" b="0" i="0" u="none" strike="noStrike" kern="1200" dirty="0">
                <a:solidFill>
                  <a:schemeClr val="tx1"/>
                </a:solidFill>
                <a:effectLst/>
                <a:latin typeface="+mn-lt"/>
                <a:ea typeface="+mn-ea"/>
                <a:cs typeface="+mn-cs"/>
              </a:rPr>
              <a:t> as a first step to physically isolate the slots from the rest of the static design so this routing is unlikely to occur. We can then use constraints to limit routing further if needed, but must be careful, as this is what made prior research to Cloud RTR impractical. There must be a tradeoff between these routing risks and placement of logic in the FPGA.</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We note that snooping on such a wire is theoretical, so we don’t know if this is even a credible risk.</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78</a:t>
            </a:fld>
            <a:endParaRPr lang="en-US"/>
          </a:p>
        </p:txBody>
      </p:sp>
    </p:spTree>
    <p:extLst>
      <p:ext uri="{BB962C8B-B14F-4D97-AF65-F5344CB8AC3E}">
        <p14:creationId xmlns:p14="http://schemas.microsoft.com/office/powerpoint/2010/main" val="29165873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Slots will need to store state in the secure storage, but should not access state for other apps. We have a proxy system that only lets a slot access its own data.</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(secure storage. Read animation)</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79</a:t>
            </a:fld>
            <a:endParaRPr lang="en-US"/>
          </a:p>
        </p:txBody>
      </p:sp>
    </p:spTree>
    <p:extLst>
      <p:ext uri="{BB962C8B-B14F-4D97-AF65-F5344CB8AC3E}">
        <p14:creationId xmlns:p14="http://schemas.microsoft.com/office/powerpoint/2010/main" val="3638117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we introduce our solution: user space secure hardware. The goal of this system is to let developers define their own secure software alongside their software. This allows for software to load secure hardware dynamically without requiring each application to fundamentally integrated into the system, such as being built into the operating system.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We note that secure hardware does not necessarily need to be implemented in silicon</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8</a:t>
            </a:fld>
            <a:endParaRPr lang="en-US"/>
          </a:p>
        </p:txBody>
      </p:sp>
    </p:spTree>
    <p:extLst>
      <p:ext uri="{BB962C8B-B14F-4D97-AF65-F5344CB8AC3E}">
        <p14:creationId xmlns:p14="http://schemas.microsoft.com/office/powerpoint/2010/main" val="36242369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Overall vision, combining Cloud RTR and SDSHW.</a:t>
            </a:r>
            <a:endParaRPr lang="en-US" b="0" dirty="0">
              <a:effectLst/>
            </a:endParaRPr>
          </a:p>
          <a:p>
            <a:pPr rtl="0"/>
            <a:r>
              <a:rPr lang="en-US" sz="1200" b="0" i="0" u="none" strike="noStrike" kern="1200" dirty="0">
                <a:solidFill>
                  <a:schemeClr val="tx1"/>
                </a:solidFill>
                <a:effectLst/>
                <a:latin typeface="+mn-lt"/>
                <a:ea typeface="+mn-ea"/>
                <a:cs typeface="+mn-cs"/>
              </a:rPr>
              <a:t>(read animation).</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80</a:t>
            </a:fld>
            <a:endParaRPr lang="en-US"/>
          </a:p>
        </p:txBody>
      </p:sp>
    </p:spTree>
    <p:extLst>
      <p:ext uri="{BB962C8B-B14F-4D97-AF65-F5344CB8AC3E}">
        <p14:creationId xmlns:p14="http://schemas.microsoft.com/office/powerpoint/2010/main" val="5466412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 evaluate the complete vision, we implemented one proof-of-concept application. This is an implementation similar to the contact discovery service implemented in SGX by Signal. It allows a user to upload an encrypted set of hashed phone numbers to be matched against a set of users, so as to not reveal the actual contact list of the user. Using HLS, we implemented a hardware module that can perform this matching and can be reconfigured using Cloud RTR and run on top of SDSHW.</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81</a:t>
            </a:fld>
            <a:endParaRPr lang="en-US"/>
          </a:p>
        </p:txBody>
      </p:sp>
    </p:spTree>
    <p:extLst>
      <p:ext uri="{BB962C8B-B14F-4D97-AF65-F5344CB8AC3E}">
        <p14:creationId xmlns:p14="http://schemas.microsoft.com/office/powerpoint/2010/main" val="24005041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Our first attempt loads the database one chunk at a time into the FPGA, and has the FPGA match against the contact list that is stored in FPGA memory. The results show that the FPGA is 30x slower performing this calculation than the coupled CPU.</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82</a:t>
            </a:fld>
            <a:endParaRPr lang="en-US"/>
          </a:p>
        </p:txBody>
      </p:sp>
    </p:spTree>
    <p:extLst>
      <p:ext uri="{BB962C8B-B14F-4D97-AF65-F5344CB8AC3E}">
        <p14:creationId xmlns:p14="http://schemas.microsoft.com/office/powerpoint/2010/main" val="28324738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implemented a second version, where the database is pre-populated into the FPGA, but this was limited by the available FPGA memory. To perform match of a set of contacts against the database was essentially the same in the FPGA, as it leverages hardware parallelism, but performing the same match in software increased linearly with the database size. Eventually, the FPGA would process faster than software, if memory limitations could be overcome.</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83</a:t>
            </a:fld>
            <a:endParaRPr lang="en-US"/>
          </a:p>
        </p:txBody>
      </p:sp>
    </p:spTree>
    <p:extLst>
      <p:ext uri="{BB962C8B-B14F-4D97-AF65-F5344CB8AC3E}">
        <p14:creationId xmlns:p14="http://schemas.microsoft.com/office/powerpoint/2010/main" val="3460425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(Be here by 48:00)</a:t>
            </a:r>
          </a:p>
          <a:p>
            <a:r>
              <a:rPr lang="en-US" sz="1200" b="0" i="0" u="none" strike="noStrike" kern="1200" dirty="0">
                <a:solidFill>
                  <a:schemeClr val="tx1"/>
                </a:solidFill>
                <a:effectLst/>
                <a:latin typeface="+mn-lt"/>
                <a:ea typeface="+mn-ea"/>
                <a:cs typeface="+mn-cs"/>
              </a:rPr>
              <a:t>We also measured the throughput of loading modules using the ICAP. Using both of the previous implementations as reconfigurable hardware modules, we can achieve a throughput of 173.4 KB/s for loading bitstreams.</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84</a:t>
            </a:fld>
            <a:endParaRPr lang="en-US"/>
          </a:p>
        </p:txBody>
      </p:sp>
    </p:spTree>
    <p:extLst>
      <p:ext uri="{BB962C8B-B14F-4D97-AF65-F5344CB8AC3E}">
        <p14:creationId xmlns:p14="http://schemas.microsoft.com/office/powerpoint/2010/main" val="11112314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concludes our presentation of user space secure hardware, but there are a few avenues of research that can be explored.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First, we can investigate potential power saving applications of Cloud RTR in mobile devices, as this was something that we did not explore.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Second, we can determine if intra-FPGA attacks, such as </a:t>
            </a:r>
            <a:r>
              <a:rPr lang="en-US" sz="1200" b="0" i="0" u="none" strike="noStrike" kern="1200" dirty="0" err="1">
                <a:solidFill>
                  <a:schemeClr val="tx1"/>
                </a:solidFill>
                <a:effectLst/>
                <a:latin typeface="+mn-lt"/>
                <a:ea typeface="+mn-ea"/>
                <a:cs typeface="+mn-cs"/>
              </a:rPr>
              <a:t>Rowhammer</a:t>
            </a:r>
            <a:r>
              <a:rPr lang="en-US" sz="1200" b="0" i="0" u="none" strike="noStrike" kern="1200" dirty="0">
                <a:solidFill>
                  <a:schemeClr val="tx1"/>
                </a:solidFill>
                <a:effectLst/>
                <a:latin typeface="+mn-lt"/>
                <a:ea typeface="+mn-ea"/>
                <a:cs typeface="+mn-cs"/>
              </a:rPr>
              <a:t> attacks on SRAM cells or wire snooping is possible.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Third, we can determine the exact tradeoffs that are needed for slot isolation and routing against practicality, assuming that wire snooping is a credible threat.</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85</a:t>
            </a:fld>
            <a:endParaRPr lang="en-US"/>
          </a:p>
        </p:txBody>
      </p:sp>
    </p:spTree>
    <p:extLst>
      <p:ext uri="{BB962C8B-B14F-4D97-AF65-F5344CB8AC3E}">
        <p14:creationId xmlns:p14="http://schemas.microsoft.com/office/powerpoint/2010/main" val="24993611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conclusion, the main contributions of this dissertation are: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Enabling FPGAs to be shared between different applications using cloud compilation.</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Decoupling functional and process trust in FPGAs to allow for them to run truly secure hardware.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Enabled sharing of secure hardware in an FPGA by using internal reconfiguration.</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We combine these solutions to provide user space secure hardware.</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86</a:t>
            </a:fld>
            <a:endParaRPr lang="en-US"/>
          </a:p>
        </p:txBody>
      </p:sp>
    </p:spTree>
    <p:extLst>
      <p:ext uri="{BB962C8B-B14F-4D97-AF65-F5344CB8AC3E}">
        <p14:creationId xmlns:p14="http://schemas.microsoft.com/office/powerpoint/2010/main" val="28043643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EK:</a:t>
            </a:r>
            <a:r>
              <a:rPr lang="en-US" baseline="0" dirty="0"/>
              <a:t> I’d cut (move to backup)– not sure what the details add to this part of the talk.</a:t>
            </a:r>
            <a:endParaRPr lang="en-US" dirty="0"/>
          </a:p>
          <a:p>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89</a:t>
            </a:fld>
            <a:endParaRPr lang="en-US"/>
          </a:p>
        </p:txBody>
      </p:sp>
    </p:spTree>
    <p:extLst>
      <p:ext uri="{BB962C8B-B14F-4D97-AF65-F5344CB8AC3E}">
        <p14:creationId xmlns:p14="http://schemas.microsoft.com/office/powerpoint/2010/main" val="23303469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EK:</a:t>
            </a:r>
            <a:r>
              <a:rPr lang="en-US" baseline="0" dirty="0"/>
              <a:t> I’d cut (move to backup)– not sure what the details add to this part of the talk.</a:t>
            </a:r>
            <a:endParaRPr lang="en-US" dirty="0"/>
          </a:p>
          <a:p>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90</a:t>
            </a:fld>
            <a:endParaRPr lang="en-US"/>
          </a:p>
        </p:txBody>
      </p:sp>
    </p:spTree>
    <p:extLst>
      <p:ext uri="{BB962C8B-B14F-4D97-AF65-F5344CB8AC3E}">
        <p14:creationId xmlns:p14="http://schemas.microsoft.com/office/powerpoint/2010/main" val="15384823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-Cannot protect software or prevent unauthorized software</a:t>
            </a:r>
          </a:p>
          <a:p>
            <a:endParaRPr lang="en-US" dirty="0"/>
          </a:p>
        </p:txBody>
      </p:sp>
      <p:sp>
        <p:nvSpPr>
          <p:cNvPr id="4" name="Slide Number Placeholder 3"/>
          <p:cNvSpPr>
            <a:spLocks noGrp="1"/>
          </p:cNvSpPr>
          <p:nvPr>
            <p:ph type="sldNum" sz="quarter" idx="10"/>
          </p:nvPr>
        </p:nvSpPr>
        <p:spPr/>
        <p:txBody>
          <a:bodyPr/>
          <a:lstStyle/>
          <a:p>
            <a:fld id="{F4F12761-97B5-4958-BF72-3297EADE2AA0}" type="slidenum">
              <a:rPr lang="en-US" smtClean="0"/>
              <a:t>91</a:t>
            </a:fld>
            <a:endParaRPr lang="en-US"/>
          </a:p>
        </p:txBody>
      </p:sp>
    </p:spTree>
    <p:extLst>
      <p:ext uri="{BB962C8B-B14F-4D97-AF65-F5344CB8AC3E}">
        <p14:creationId xmlns:p14="http://schemas.microsoft.com/office/powerpoint/2010/main" val="415183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realize this vision using FPGAs. Since FPGAs are reconfigurable hardware, we see this as an ideal method to provide reconfigurable secure hardware.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We then take that reconfigurability and expose it to applications.</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9</a:t>
            </a:fld>
            <a:endParaRPr lang="en-US"/>
          </a:p>
        </p:txBody>
      </p:sp>
    </p:spTree>
    <p:extLst>
      <p:ext uri="{BB962C8B-B14F-4D97-AF65-F5344CB8AC3E}">
        <p14:creationId xmlns:p14="http://schemas.microsoft.com/office/powerpoint/2010/main" val="8133528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Either by leak of symmetric or private keys</a:t>
            </a:r>
          </a:p>
          <a:p>
            <a:endParaRPr lang="en-US" dirty="0"/>
          </a:p>
        </p:txBody>
      </p:sp>
      <p:sp>
        <p:nvSpPr>
          <p:cNvPr id="4" name="Slide Number Placeholder 3"/>
          <p:cNvSpPr>
            <a:spLocks noGrp="1"/>
          </p:cNvSpPr>
          <p:nvPr>
            <p:ph type="sldNum" sz="quarter" idx="10"/>
          </p:nvPr>
        </p:nvSpPr>
        <p:spPr/>
        <p:txBody>
          <a:bodyPr/>
          <a:lstStyle/>
          <a:p>
            <a:fld id="{F4F12761-97B5-4958-BF72-3297EADE2AA0}" type="slidenum">
              <a:rPr lang="en-US" smtClean="0"/>
              <a:t>92</a:t>
            </a:fld>
            <a:endParaRPr lang="en-US"/>
          </a:p>
        </p:txBody>
      </p:sp>
    </p:spTree>
    <p:extLst>
      <p:ext uri="{BB962C8B-B14F-4D97-AF65-F5344CB8AC3E}">
        <p14:creationId xmlns:p14="http://schemas.microsoft.com/office/powerpoint/2010/main" val="2205107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most details about </a:t>
            </a:r>
            <a:r>
              <a:rPr lang="en-US" dirty="0" err="1"/>
              <a:t>TrustZone</a:t>
            </a:r>
            <a:r>
              <a:rPr lang="en-US" dirty="0"/>
              <a:t> are proprietary, so it has been difficult to study directly</a:t>
            </a:r>
          </a:p>
        </p:txBody>
      </p:sp>
      <p:sp>
        <p:nvSpPr>
          <p:cNvPr id="4" name="Slide Number Placeholder 3"/>
          <p:cNvSpPr>
            <a:spLocks noGrp="1"/>
          </p:cNvSpPr>
          <p:nvPr>
            <p:ph type="sldNum" sz="quarter" idx="10"/>
          </p:nvPr>
        </p:nvSpPr>
        <p:spPr/>
        <p:txBody>
          <a:bodyPr/>
          <a:lstStyle/>
          <a:p>
            <a:fld id="{F4F12761-97B5-4958-BF72-3297EADE2AA0}" type="slidenum">
              <a:rPr lang="en-US" smtClean="0"/>
              <a:t>93</a:t>
            </a:fld>
            <a:endParaRPr lang="en-US"/>
          </a:p>
        </p:txBody>
      </p:sp>
    </p:spTree>
    <p:extLst>
      <p:ext uri="{BB962C8B-B14F-4D97-AF65-F5344CB8AC3E}">
        <p14:creationId xmlns:p14="http://schemas.microsoft.com/office/powerpoint/2010/main" val="24421748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Lack of secure I/O leaves system susceptible to DOS</a:t>
            </a:r>
          </a:p>
          <a:p>
            <a:endParaRPr lang="en-US" dirty="0"/>
          </a:p>
        </p:txBody>
      </p:sp>
      <p:sp>
        <p:nvSpPr>
          <p:cNvPr id="4" name="Slide Number Placeholder 3"/>
          <p:cNvSpPr>
            <a:spLocks noGrp="1"/>
          </p:cNvSpPr>
          <p:nvPr>
            <p:ph type="sldNum" sz="quarter" idx="10"/>
          </p:nvPr>
        </p:nvSpPr>
        <p:spPr/>
        <p:txBody>
          <a:bodyPr/>
          <a:lstStyle/>
          <a:p>
            <a:fld id="{F4F12761-97B5-4958-BF72-3297EADE2AA0}" type="slidenum">
              <a:rPr lang="en-US" smtClean="0"/>
              <a:t>94</a:t>
            </a:fld>
            <a:endParaRPr lang="en-US"/>
          </a:p>
        </p:txBody>
      </p:sp>
    </p:spTree>
    <p:extLst>
      <p:ext uri="{BB962C8B-B14F-4D97-AF65-F5344CB8AC3E}">
        <p14:creationId xmlns:p14="http://schemas.microsoft.com/office/powerpoint/2010/main" val="34918217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Hardware security has a trust chain between various roles/parties; each role is trusted to do the thing before it in the chain</a:t>
            </a:r>
          </a:p>
          <a:p>
            <a:pPr marL="171450" indent="-171450">
              <a:buFontTx/>
              <a:buChar char="-"/>
            </a:pPr>
            <a:r>
              <a:rPr lang="en-US" dirty="0"/>
              <a:t>However, there are two types of trust we identify: process vs. functionality</a:t>
            </a:r>
          </a:p>
          <a:p>
            <a:pPr marL="171450" indent="-171450">
              <a:buFontTx/>
              <a:buChar char="-"/>
            </a:pPr>
            <a:r>
              <a:rPr lang="en-US" dirty="0"/>
              <a:t>Functionality trust is the implementation of some functionality/feature and should only be needed once (one-time)</a:t>
            </a:r>
          </a:p>
          <a:p>
            <a:pPr marL="171450" indent="-171450">
              <a:buFontTx/>
              <a:buChar char="-"/>
            </a:pPr>
            <a:r>
              <a:rPr lang="en-US" dirty="0"/>
              <a:t>Process trust is when state is needed to be maintained for the secure hardware to remain secure (not all have this to the same degree, but is a summary)</a:t>
            </a:r>
          </a:p>
          <a:p>
            <a:pPr marL="171450" indent="-171450">
              <a:buFontTx/>
              <a:buChar char="-"/>
            </a:pPr>
            <a:r>
              <a:rPr lang="en-US" dirty="0"/>
              <a:t>Developer relies on manufacturer to maintain this so that the application has needed features (SGX) -&gt; manufacturer goes to a platform for features and expects them to be there always</a:t>
            </a:r>
          </a:p>
          <a:p>
            <a:pPr marL="171450" indent="-171450">
              <a:buFontTx/>
              <a:buChar char="-"/>
            </a:pPr>
            <a:r>
              <a:rPr lang="en-US" dirty="0"/>
              <a:t>User relies on manufacturer to maintain so that existing applications are secure -&gt; downloads applications that uses a feature, expects the application to be secure (meaning the feature is secure)</a:t>
            </a:r>
          </a:p>
          <a:p>
            <a:pPr marL="171450" indent="-171450">
              <a:buFontTx/>
              <a:buChar char="-"/>
            </a:pPr>
            <a:r>
              <a:rPr lang="en-US" dirty="0"/>
              <a:t>Silicon gets functionality trust for free.</a:t>
            </a:r>
          </a:p>
          <a:p>
            <a:pPr marL="171450" indent="-171450">
              <a:buFontTx/>
              <a:buChar char="-"/>
            </a:pPr>
            <a:r>
              <a:rPr lang="en-US" dirty="0"/>
              <a:t>In FPGAs, process trust and functionality trust are linked</a:t>
            </a:r>
          </a:p>
          <a:p>
            <a:pPr marL="171450" indent="-171450">
              <a:buFontTx/>
              <a:buChar char="-"/>
            </a:pPr>
            <a:r>
              <a:rPr lang="en-US" dirty="0"/>
              <a:t>To get the functionality trust of secure hardware (to get the security properties), need to decouple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95</a:t>
            </a:fld>
            <a:endParaRPr lang="en-US"/>
          </a:p>
        </p:txBody>
      </p:sp>
    </p:spTree>
    <p:extLst>
      <p:ext uri="{BB962C8B-B14F-4D97-AF65-F5344CB8AC3E}">
        <p14:creationId xmlns:p14="http://schemas.microsoft.com/office/powerpoint/2010/main" val="39093337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It is assumed usually that physical access can be prevented in most secure systems</a:t>
            </a:r>
          </a:p>
          <a:p>
            <a:pPr marL="171450" indent="-171450">
              <a:buFontTx/>
              <a:buChar char="-"/>
            </a:pPr>
            <a:r>
              <a:rPr lang="en-US" dirty="0"/>
              <a:t>With cloud computing though, physical access protection is outsourced.</a:t>
            </a:r>
            <a:r>
              <a:rPr lang="en-US" baseline="0" dirty="0"/>
              <a:t> Also, data crosses many different regulatory domains</a:t>
            </a:r>
          </a:p>
          <a:p>
            <a:pPr marL="171450" indent="-171450">
              <a:buFontTx/>
              <a:buChar char="-"/>
            </a:pPr>
            <a:r>
              <a:rPr lang="en-US" baseline="0" dirty="0"/>
              <a:t>State-level actors (government agencies, law enforcement) can compel access to systems and gain physical access, despite any protections</a:t>
            </a:r>
            <a:endParaRPr lang="en-US" dirty="0"/>
          </a:p>
        </p:txBody>
      </p:sp>
      <p:sp>
        <p:nvSpPr>
          <p:cNvPr id="4" name="Slide Number Placeholder 3"/>
          <p:cNvSpPr>
            <a:spLocks noGrp="1"/>
          </p:cNvSpPr>
          <p:nvPr>
            <p:ph type="sldNum" sz="quarter" idx="10"/>
          </p:nvPr>
        </p:nvSpPr>
        <p:spPr/>
        <p:txBody>
          <a:bodyPr/>
          <a:lstStyle/>
          <a:p>
            <a:fld id="{2931E4CD-2A8D-451C-B055-3FC9639B70BB}" type="slidenum">
              <a:rPr lang="en-US" smtClean="0"/>
              <a:pPr/>
              <a:t>96</a:t>
            </a:fld>
            <a:endParaRPr lang="en-US"/>
          </a:p>
        </p:txBody>
      </p:sp>
    </p:spTree>
    <p:extLst>
      <p:ext uri="{BB962C8B-B14F-4D97-AF65-F5344CB8AC3E}">
        <p14:creationId xmlns:p14="http://schemas.microsoft.com/office/powerpoint/2010/main" val="12738030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Want to talk about a specific technology- the root-of-trust, and specifically, a certain type of root-of-trust-&gt; secure boot</a:t>
            </a:r>
          </a:p>
          <a:p>
            <a:pPr lvl="0">
              <a:spcBef>
                <a:spcPts val="0"/>
              </a:spcBef>
              <a:buNone/>
            </a:pPr>
            <a:endParaRPr lang="en-US" dirty="0"/>
          </a:p>
          <a:p>
            <a:pPr lvl="0">
              <a:spcBef>
                <a:spcPts val="0"/>
              </a:spcBef>
              <a:buNone/>
            </a:pPr>
            <a:r>
              <a:rPr lang="en-US" dirty="0"/>
              <a:t>Here,</a:t>
            </a:r>
            <a:r>
              <a:rPr lang="en-US" baseline="0" dirty="0"/>
              <a:t> will use the example of secure boot, but other types of trust chains exist that are rooted in hardware. SGX for example</a:t>
            </a:r>
          </a:p>
          <a:p>
            <a:pPr marL="228600" lvl="0" indent="-228600">
              <a:spcBef>
                <a:spcPts val="0"/>
              </a:spcBef>
              <a:buAutoNum type="arabicPeriod"/>
            </a:pPr>
            <a:r>
              <a:rPr lang="en-US" baseline="0" dirty="0"/>
              <a:t>Secure boot</a:t>
            </a:r>
          </a:p>
          <a:p>
            <a:pPr marL="228600" lvl="0" indent="-228600">
              <a:spcBef>
                <a:spcPts val="0"/>
              </a:spcBef>
              <a:buAutoNum type="arabicPeriod"/>
            </a:pPr>
            <a:r>
              <a:rPr lang="en-US" baseline="0" dirty="0"/>
              <a:t>Uses trusted 3</a:t>
            </a:r>
            <a:r>
              <a:rPr lang="en-US" baseline="30000" dirty="0"/>
              <a:t>rd</a:t>
            </a:r>
            <a:r>
              <a:rPr lang="en-US" baseline="0" dirty="0"/>
              <a:t> party for </a:t>
            </a:r>
            <a:r>
              <a:rPr lang="en-US" baseline="0" dirty="0" err="1"/>
              <a:t>auth</a:t>
            </a:r>
            <a:endParaRPr lang="en-US" baseline="0" dirty="0"/>
          </a:p>
          <a:p>
            <a:pPr marL="228600" lvl="0" indent="-228600">
              <a:spcBef>
                <a:spcPts val="0"/>
              </a:spcBef>
              <a:buAutoNum type="arabicPeriod"/>
            </a:pPr>
            <a:r>
              <a:rPr lang="en-US" baseline="0" dirty="0"/>
              <a:t>To boot, signs boot material (e.g. bootloader)</a:t>
            </a:r>
          </a:p>
          <a:p>
            <a:pPr marL="228600" lvl="0" indent="-228600">
              <a:spcBef>
                <a:spcPts val="0"/>
              </a:spcBef>
              <a:buAutoNum type="arabicPeriod"/>
            </a:pPr>
            <a:r>
              <a:rPr lang="en-US" baseline="0" dirty="0"/>
              <a:t>When booting bootloader…</a:t>
            </a:r>
          </a:p>
          <a:p>
            <a:pPr marL="228600" lvl="0" indent="-228600">
              <a:spcBef>
                <a:spcPts val="0"/>
              </a:spcBef>
              <a:buAutoNum type="arabicPeriod"/>
            </a:pPr>
            <a:r>
              <a:rPr lang="en-US" baseline="0" dirty="0"/>
              <a:t>Need to check sig</a:t>
            </a:r>
          </a:p>
          <a:p>
            <a:pPr marL="228600" lvl="0" indent="-228600">
              <a:spcBef>
                <a:spcPts val="0"/>
              </a:spcBef>
              <a:buAutoNum type="arabicPeriod"/>
            </a:pPr>
            <a:r>
              <a:rPr lang="en-US" baseline="0" dirty="0"/>
              <a:t>Bootloader can then boot later systems…</a:t>
            </a:r>
          </a:p>
          <a:p>
            <a:pPr lvl="0">
              <a:spcBef>
                <a:spcPts val="0"/>
              </a:spcBef>
              <a:buNone/>
            </a:pPr>
            <a:endParaRPr lang="en-US" baseline="0" dirty="0"/>
          </a:p>
          <a:p>
            <a:pPr lvl="0">
              <a:spcBef>
                <a:spcPts val="0"/>
              </a:spcBef>
              <a:buNone/>
            </a:pPr>
            <a:r>
              <a:rPr lang="en-US" baseline="0" dirty="0"/>
              <a:t>Root-of-trust is useful for physical access, as even if software is changed using physical access, it cannot be</a:t>
            </a:r>
          </a:p>
          <a:p>
            <a:pPr lvl="0">
              <a:spcBef>
                <a:spcPts val="0"/>
              </a:spcBef>
              <a:buNone/>
            </a:pPr>
            <a:r>
              <a:rPr lang="en-US" baseline="0" dirty="0"/>
              <a:t>Booted unless is signed.</a:t>
            </a:r>
          </a:p>
          <a:p>
            <a:pPr lvl="0">
              <a:spcBef>
                <a:spcPts val="0"/>
              </a:spcBef>
              <a:buNone/>
            </a:pPr>
            <a:r>
              <a:rPr lang="en-US" baseline="0" dirty="0"/>
              <a:t>Physical access is a concern when dealing with state-level threats, as physical access can be compelled</a:t>
            </a:r>
          </a:p>
          <a:p>
            <a:pPr lvl="0">
              <a:spcBef>
                <a:spcPts val="0"/>
              </a:spcBef>
              <a:buNone/>
            </a:pPr>
            <a:endParaRPr dirty="0"/>
          </a:p>
        </p:txBody>
      </p:sp>
    </p:spTree>
    <p:extLst>
      <p:ext uri="{BB962C8B-B14F-4D97-AF65-F5344CB8AC3E}">
        <p14:creationId xmlns:p14="http://schemas.microsoft.com/office/powerpoint/2010/main" val="14915331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171450" lvl="0" indent="-171450">
              <a:spcBef>
                <a:spcPts val="0"/>
              </a:spcBef>
              <a:buFontTx/>
              <a:buChar char="-"/>
            </a:pPr>
            <a:r>
              <a:rPr lang="en-US" dirty="0"/>
              <a:t>Security functions are moving to hardware to take advantage of this guarantee</a:t>
            </a:r>
          </a:p>
          <a:p>
            <a:pPr marL="171450" lvl="0" indent="-171450">
              <a:spcBef>
                <a:spcPts val="0"/>
              </a:spcBef>
              <a:buFontTx/>
              <a:buChar char="-"/>
            </a:pPr>
            <a:r>
              <a:rPr lang="en-US" dirty="0"/>
              <a:t>Physical access is also becoming</a:t>
            </a:r>
            <a:r>
              <a:rPr lang="en-US" baseline="0" dirty="0"/>
              <a:t> a bigger security concern. Both cloud computing and device seizure are problems of physical access, and are how state-level threats can operate</a:t>
            </a:r>
            <a:endParaRPr dirty="0"/>
          </a:p>
        </p:txBody>
      </p:sp>
    </p:spTree>
    <p:extLst>
      <p:ext uri="{BB962C8B-B14F-4D97-AF65-F5344CB8AC3E}">
        <p14:creationId xmlns:p14="http://schemas.microsoft.com/office/powerpoint/2010/main" val="125880933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t>-</a:t>
            </a:r>
            <a:r>
              <a:rPr lang="en-US" baseline="0" dirty="0"/>
              <a:t> Hardware is used to combat state-level threats because execution cannot be changed, even with physical access</a:t>
            </a:r>
            <a:endParaRPr dirty="0"/>
          </a:p>
        </p:txBody>
      </p:sp>
    </p:spTree>
    <p:extLst>
      <p:ext uri="{BB962C8B-B14F-4D97-AF65-F5344CB8AC3E}">
        <p14:creationId xmlns:p14="http://schemas.microsoft.com/office/powerpoint/2010/main" val="16318630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171450" lvl="0" indent="-171450">
              <a:spcBef>
                <a:spcPts val="0"/>
              </a:spcBef>
              <a:buFontTx/>
              <a:buChar char="-"/>
            </a:pPr>
            <a:r>
              <a:rPr lang="en-US" dirty="0"/>
              <a:t>Since all</a:t>
            </a:r>
            <a:r>
              <a:rPr lang="en-US" baseline="0" dirty="0"/>
              <a:t> things that need to be authorized are not known at hardware design time, checking a signature makes sense</a:t>
            </a:r>
            <a:endParaRPr lang="en-US" dirty="0"/>
          </a:p>
          <a:p>
            <a:pPr marL="171450" lvl="0" indent="-171450">
              <a:spcBef>
                <a:spcPts val="0"/>
              </a:spcBef>
              <a:buFontTx/>
              <a:buChar char="-"/>
            </a:pPr>
            <a:r>
              <a:rPr lang="en-US" dirty="0"/>
              <a:t>Trust of an</a:t>
            </a:r>
            <a:r>
              <a:rPr lang="en-US" baseline="0" dirty="0"/>
              <a:t> external party removes complexity -&gt; a root-of-trust only needs to verify signatures -&gt; if a signature check passes, then it is assumed that the third party signed off on the software</a:t>
            </a:r>
          </a:p>
          <a:p>
            <a:pPr marL="171450" lvl="0" indent="-171450">
              <a:spcBef>
                <a:spcPts val="0"/>
              </a:spcBef>
              <a:buFontTx/>
              <a:buChar char="-"/>
            </a:pPr>
            <a:r>
              <a:rPr lang="en-US" baseline="0" dirty="0"/>
              <a:t>Works well in theory -&gt; hardware should not have to do any verification of software or have to be interacted with to have software developed -&gt; too complicated and </a:t>
            </a:r>
            <a:r>
              <a:rPr lang="en-US" baseline="0" dirty="0" err="1"/>
              <a:t>unnesseccary</a:t>
            </a:r>
            <a:endParaRPr dirty="0"/>
          </a:p>
        </p:txBody>
      </p:sp>
    </p:spTree>
    <p:extLst>
      <p:ext uri="{BB962C8B-B14F-4D97-AF65-F5344CB8AC3E}">
        <p14:creationId xmlns:p14="http://schemas.microsoft.com/office/powerpoint/2010/main" val="34567804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171450" indent="-171450">
              <a:buFont typeface="Arial" panose="020B0604020202020204" pitchFamily="34" charset="0"/>
              <a:buChar char="•"/>
            </a:pPr>
            <a:r>
              <a:rPr lang="en-US" dirty="0"/>
              <a:t>Hardware system does not know if third party is compromised</a:t>
            </a:r>
          </a:p>
          <a:p>
            <a:pPr marL="628650" lvl="1" indent="-171450">
              <a:buFont typeface="Arial" panose="020B0604020202020204" pitchFamily="34" charset="0"/>
              <a:buChar char="•"/>
            </a:pPr>
            <a:r>
              <a:rPr lang="en-US" dirty="0"/>
              <a:t>Example: UEFI Leak</a:t>
            </a:r>
          </a:p>
          <a:p>
            <a:pPr marL="628650" lvl="1" indent="-171450">
              <a:buFont typeface="Arial" panose="020B0604020202020204" pitchFamily="34" charset="0"/>
              <a:buChar char="•"/>
            </a:pPr>
            <a:r>
              <a:rPr lang="en-US" dirty="0"/>
              <a:t>Example: FBI vs. Secure Enclave</a:t>
            </a:r>
          </a:p>
          <a:p>
            <a:pPr marL="171450" indent="-171450">
              <a:buFont typeface="Arial" panose="020B0604020202020204" pitchFamily="34" charset="0"/>
              <a:buChar char="•"/>
            </a:pPr>
            <a:r>
              <a:rPr lang="en-US" dirty="0"/>
              <a:t>Once compromised, the third party nullifies security provided by hardware</a:t>
            </a:r>
          </a:p>
          <a:p>
            <a:pPr marL="171450" indent="-171450">
              <a:buFont typeface="Arial" panose="020B0604020202020204" pitchFamily="34" charset="0"/>
              <a:buChar char="•"/>
            </a:pPr>
            <a:r>
              <a:rPr lang="en-US" dirty="0"/>
              <a:t>Third parties can be compromised by hacks or insider threats, ignoring the guarantees of the hardware</a:t>
            </a:r>
          </a:p>
          <a:p>
            <a:pPr marL="171450" indent="-171450">
              <a:buFont typeface="Arial" panose="020B0604020202020204" pitchFamily="34" charset="0"/>
              <a:buChar char="•"/>
            </a:pPr>
            <a:r>
              <a:rPr lang="en-US" dirty="0"/>
              <a:t>Third parties can also be coerced by state-level actors, which cannot be prevented</a:t>
            </a:r>
          </a:p>
          <a:p>
            <a:pPr lvl="0">
              <a:spcBef>
                <a:spcPts val="0"/>
              </a:spcBef>
              <a:buNone/>
            </a:pPr>
            <a:endParaRPr lang="en-US" dirty="0"/>
          </a:p>
          <a:p>
            <a:pPr lvl="0">
              <a:spcBef>
                <a:spcPts val="0"/>
              </a:spcBef>
              <a:buNone/>
            </a:pPr>
            <a:endParaRPr dirty="0"/>
          </a:p>
        </p:txBody>
      </p:sp>
    </p:spTree>
    <p:extLst>
      <p:ext uri="{BB962C8B-B14F-4D97-AF65-F5344CB8AC3E}">
        <p14:creationId xmlns:p14="http://schemas.microsoft.com/office/powerpoint/2010/main" val="3901339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fld id="{B318B5ED-6F25-48A5-9FF6-73485021B261}" type="datetime1">
              <a:rPr lang="en-US" smtClean="0"/>
              <a:t>4/9/2018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0" y="6492876"/>
            <a:ext cx="2844800" cy="365125"/>
          </a:xfrm>
          <a:prstGeom prst="rect">
            <a:avLst/>
          </a:prstGeom>
        </p:spPr>
        <p:txBody>
          <a:bodyPr/>
          <a:lstStyle/>
          <a:p>
            <a:fld id="{75FC310F-8B6D-4753-AAE4-A928F19BE0F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2C921D3-29E0-4C7E-BB84-3A85DD206C60}" type="datetime1">
              <a:rPr lang="en-US" smtClean="0"/>
              <a:t>4/9/2018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5FC310F-8B6D-4753-AAE4-A928F19BE0F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0784A224-0939-44F8-8230-1CDBFBF21701}" type="datetime1">
              <a:rPr lang="en-US" smtClean="0"/>
              <a:t>4/9/2018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5FC310F-8B6D-4753-AAE4-A928F19BE0F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428394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347200" y="6400801"/>
            <a:ext cx="2844800" cy="365125"/>
          </a:xfrm>
          <a:prstGeom prst="rect">
            <a:avLst/>
          </a:prstGeom>
        </p:spPr>
        <p:txBody>
          <a:bodyPr/>
          <a:lstStyle/>
          <a:p>
            <a:fld id="{A1731999-62AC-49D2-820A-C72892E48801}" type="datetime1">
              <a:rPr lang="en-US" smtClean="0"/>
              <a:t>4/9/2018</a:t>
            </a:fld>
            <a:endParaRPr lang="en-US"/>
          </a:p>
        </p:txBody>
      </p:sp>
      <p:sp>
        <p:nvSpPr>
          <p:cNvPr id="5" name="Footer Placeholder 4"/>
          <p:cNvSpPr>
            <a:spLocks noGrp="1"/>
          </p:cNvSpPr>
          <p:nvPr>
            <p:ph type="ftr" sz="quarter" idx="11"/>
          </p:nvPr>
        </p:nvSpPr>
        <p:spPr>
          <a:xfrm>
            <a:off x="4165600" y="6416676"/>
            <a:ext cx="3860800" cy="365125"/>
          </a:xfrm>
          <a:prstGeom prst="rect">
            <a:avLst/>
          </a:prstGeom>
        </p:spPr>
        <p:txBody>
          <a:bodyPr/>
          <a:lstStyle/>
          <a:p>
            <a:endParaRPr lang="en-US" dirty="0"/>
          </a:p>
        </p:txBody>
      </p:sp>
      <p:sp>
        <p:nvSpPr>
          <p:cNvPr id="13" name="Title 1"/>
          <p:cNvSpPr txBox="1">
            <a:spLocks/>
          </p:cNvSpPr>
          <p:nvPr userDrawn="1"/>
        </p:nvSpPr>
        <p:spPr>
          <a:xfrm>
            <a:off x="609600" y="274638"/>
            <a:ext cx="10972800" cy="792162"/>
          </a:xfrm>
          <a:prstGeom prst="rect">
            <a:avLst/>
          </a:prstGeom>
          <a:solidFill>
            <a:schemeClr val="tx1"/>
          </a:solidFill>
        </p:spPr>
        <p:txBody>
          <a:bodyPr anchor="ctr" anchorCtr="0"/>
          <a:lstStyle>
            <a:lvl1pPr>
              <a:defRPr>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14" name="Rectangle 13"/>
          <p:cNvSpPr/>
          <p:nvPr userDrawn="1"/>
        </p:nvSpPr>
        <p:spPr>
          <a:xfrm>
            <a:off x="609600" y="1066800"/>
            <a:ext cx="10972800" cy="152400"/>
          </a:xfrm>
          <a:prstGeom prst="rect">
            <a:avLst/>
          </a:prstGeom>
          <a:solidFill>
            <a:srgbClr val="CDBF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itle 18"/>
          <p:cNvSpPr>
            <a:spLocks noGrp="1"/>
          </p:cNvSpPr>
          <p:nvPr>
            <p:ph type="title"/>
          </p:nvPr>
        </p:nvSpPr>
        <p:spPr>
          <a:xfrm>
            <a:off x="609600" y="274638"/>
            <a:ext cx="10972800" cy="792162"/>
          </a:xfrm>
          <a:prstGeom prst="rect">
            <a:avLst/>
          </a:prstGeom>
        </p:spPr>
        <p:txBody>
          <a:bodyPr/>
          <a:lstStyle>
            <a:lvl1pPr algn="l">
              <a:defRPr>
                <a:solidFill>
                  <a:schemeClr val="bg1"/>
                </a:solidFill>
              </a:defRPr>
            </a:lvl1pPr>
          </a:lstStyle>
          <a:p>
            <a:r>
              <a:rPr lang="en-US" dirty="0"/>
              <a:t>Click to edit Master title style</a:t>
            </a:r>
          </a:p>
        </p:txBody>
      </p:sp>
      <p:sp>
        <p:nvSpPr>
          <p:cNvPr id="6" name="Slide Number Placeholder 5"/>
          <p:cNvSpPr>
            <a:spLocks noGrp="1"/>
          </p:cNvSpPr>
          <p:nvPr>
            <p:ph type="sldNum" sz="quarter" idx="12"/>
          </p:nvPr>
        </p:nvSpPr>
        <p:spPr>
          <a:xfrm>
            <a:off x="0" y="6492876"/>
            <a:ext cx="2844800" cy="365125"/>
          </a:xfrm>
          <a:prstGeom prst="rect">
            <a:avLst/>
          </a:prstGeom>
        </p:spPr>
        <p:txBody>
          <a:bodyPr/>
          <a:lstStyle/>
          <a:p>
            <a:fld id="{75FC310F-8B6D-4753-AAE4-A928F19BE0F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2C7010DC-A0E7-4CB5-B16C-2DEF136D4612}" type="datetime1">
              <a:rPr lang="en-US" smtClean="0"/>
              <a:t>4/9/2018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0" y="6492875"/>
            <a:ext cx="2844800" cy="365125"/>
          </a:xfrm>
          <a:prstGeom prst="rect">
            <a:avLst/>
          </a:prstGeom>
        </p:spPr>
        <p:txBody>
          <a:bodyPr/>
          <a:lstStyle/>
          <a:p>
            <a:fld id="{75FC310F-8B6D-4753-AAE4-A928F19BE0F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9FAEC82-09C0-405C-9C29-C0F1FCBC5BA3}" type="datetime1">
              <a:rPr lang="en-US" smtClean="0"/>
              <a:t>4/9/2018</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021" y="6472489"/>
            <a:ext cx="2844800" cy="365125"/>
          </a:xfrm>
          <a:prstGeom prst="rect">
            <a:avLst/>
          </a:prstGeom>
        </p:spPr>
        <p:txBody>
          <a:bodyPr/>
          <a:lstStyle/>
          <a:p>
            <a:fld id="{75FC310F-8B6D-4753-AAE4-A928F19BE0F9}" type="slidenum">
              <a:rPr lang="en-US" smtClean="0"/>
              <a:pPr/>
              <a:t>‹#›</a:t>
            </a:fld>
            <a:endParaRPr lang="en-US"/>
          </a:p>
        </p:txBody>
      </p:sp>
      <p:sp>
        <p:nvSpPr>
          <p:cNvPr id="8" name="Title 1"/>
          <p:cNvSpPr txBox="1">
            <a:spLocks/>
          </p:cNvSpPr>
          <p:nvPr userDrawn="1"/>
        </p:nvSpPr>
        <p:spPr>
          <a:xfrm>
            <a:off x="609600" y="274638"/>
            <a:ext cx="10972800" cy="792162"/>
          </a:xfrm>
          <a:prstGeom prst="rect">
            <a:avLst/>
          </a:prstGeom>
          <a:solidFill>
            <a:schemeClr val="tx1"/>
          </a:solidFill>
        </p:spPr>
        <p:txBody>
          <a:bodyPr anchor="ctr" anchorCtr="0"/>
          <a:lstStyle>
            <a:lvl1pPr>
              <a:defRPr>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
        <p:nvSpPr>
          <p:cNvPr id="9" name="Rectangle 8"/>
          <p:cNvSpPr/>
          <p:nvPr userDrawn="1"/>
        </p:nvSpPr>
        <p:spPr>
          <a:xfrm>
            <a:off x="609600" y="1066800"/>
            <a:ext cx="10972800" cy="152400"/>
          </a:xfrm>
          <a:prstGeom prst="rect">
            <a:avLst/>
          </a:prstGeom>
          <a:solidFill>
            <a:srgbClr val="CDBF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itle 18"/>
          <p:cNvSpPr>
            <a:spLocks noGrp="1"/>
          </p:cNvSpPr>
          <p:nvPr>
            <p:ph type="title"/>
          </p:nvPr>
        </p:nvSpPr>
        <p:spPr>
          <a:xfrm>
            <a:off x="609600" y="274638"/>
            <a:ext cx="10972800" cy="792162"/>
          </a:xfrm>
          <a:prstGeom prst="rect">
            <a:avLst/>
          </a:prstGeom>
        </p:spPr>
        <p:txBody>
          <a:bodyPr/>
          <a:lstStyle>
            <a:lvl1pPr algn="l">
              <a:defRPr>
                <a:solidFill>
                  <a:schemeClr val="bg1"/>
                </a:solidFill>
              </a:defRPr>
            </a:lvl1pPr>
          </a:lstStyle>
          <a:p>
            <a:r>
              <a:rPr lang="en-US" dirty="0"/>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1007AF68-13C2-49EE-B851-28CC700A9C7D}" type="datetime1">
              <a:rPr lang="en-US" smtClean="0"/>
              <a:t>4/9/2018</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75FC310F-8B6D-4753-AAE4-A928F19BE0F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609600" y="274638"/>
            <a:ext cx="10972800" cy="1020762"/>
          </a:xfrm>
          <a:prstGeom prst="rect">
            <a:avLst/>
          </a:prstGeom>
          <a:solidFill>
            <a:schemeClr val="tx1"/>
          </a:solidFill>
        </p:spPr>
        <p:txBody>
          <a:bodyPr/>
          <a:lstStyle>
            <a:lvl1pPr>
              <a:defRPr>
                <a:solidFill>
                  <a:schemeClr val="bg1"/>
                </a:solidFill>
              </a:defRPr>
            </a:lvl1pPr>
          </a:lstStyle>
          <a:p>
            <a:r>
              <a:rPr lang="en-US"/>
              <a:t>Click to edit Master title style</a:t>
            </a:r>
          </a:p>
        </p:txBody>
      </p:sp>
      <p:sp>
        <p:nvSpPr>
          <p:cNvPr id="7" name="Date Placeholder 3"/>
          <p:cNvSpPr>
            <a:spLocks noGrp="1"/>
          </p:cNvSpPr>
          <p:nvPr>
            <p:ph type="dt" sz="half" idx="10"/>
          </p:nvPr>
        </p:nvSpPr>
        <p:spPr>
          <a:xfrm>
            <a:off x="609600" y="6416676"/>
            <a:ext cx="2844800" cy="365125"/>
          </a:xfrm>
          <a:prstGeom prst="rect">
            <a:avLst/>
          </a:prstGeom>
        </p:spPr>
        <p:txBody>
          <a:bodyPr/>
          <a:lstStyle/>
          <a:p>
            <a:fld id="{A86AD538-2274-45AF-9732-1A2FD03FE6DF}" type="datetime1">
              <a:rPr lang="en-US" smtClean="0"/>
              <a:t>4/9/2018</a:t>
            </a:fld>
            <a:endParaRPr lang="en-US"/>
          </a:p>
        </p:txBody>
      </p:sp>
      <p:sp>
        <p:nvSpPr>
          <p:cNvPr id="8" name="Footer Placeholder 4"/>
          <p:cNvSpPr>
            <a:spLocks noGrp="1"/>
          </p:cNvSpPr>
          <p:nvPr>
            <p:ph type="ftr" sz="quarter" idx="11"/>
          </p:nvPr>
        </p:nvSpPr>
        <p:spPr>
          <a:xfrm>
            <a:off x="4165600" y="6416676"/>
            <a:ext cx="3860800" cy="365125"/>
          </a:xfrm>
          <a:prstGeom prst="rect">
            <a:avLst/>
          </a:prstGeom>
        </p:spPr>
        <p:txBody>
          <a:bodyPr/>
          <a:lstStyle/>
          <a:p>
            <a:endParaRPr lang="en-US" dirty="0"/>
          </a:p>
        </p:txBody>
      </p:sp>
      <p:sp>
        <p:nvSpPr>
          <p:cNvPr id="9" name="Slide Number Placeholder 5"/>
          <p:cNvSpPr>
            <a:spLocks noGrp="1"/>
          </p:cNvSpPr>
          <p:nvPr>
            <p:ph type="sldNum" sz="quarter" idx="12"/>
          </p:nvPr>
        </p:nvSpPr>
        <p:spPr>
          <a:xfrm>
            <a:off x="0" y="6479443"/>
            <a:ext cx="2844800" cy="365125"/>
          </a:xfrm>
          <a:prstGeom prst="rect">
            <a:avLst/>
          </a:prstGeom>
        </p:spPr>
        <p:txBody>
          <a:bodyPr/>
          <a:lstStyle/>
          <a:p>
            <a:fld id="{75FC310F-8B6D-4753-AAE4-A928F19BE0F9}" type="slidenum">
              <a:rPr lang="en-US" smtClean="0"/>
              <a:pPr/>
              <a:t>‹#›</a:t>
            </a:fld>
            <a:endParaRPr lang="en-US"/>
          </a:p>
        </p:txBody>
      </p:sp>
      <p:sp>
        <p:nvSpPr>
          <p:cNvPr id="10" name="Rectangle 9"/>
          <p:cNvSpPr/>
          <p:nvPr userDrawn="1"/>
        </p:nvSpPr>
        <p:spPr>
          <a:xfrm>
            <a:off x="609600" y="1219200"/>
            <a:ext cx="10972800" cy="228600"/>
          </a:xfrm>
          <a:prstGeom prst="rect">
            <a:avLst/>
          </a:prstGeom>
          <a:solidFill>
            <a:srgbClr val="D8CC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AAC665F1-4BF4-49DD-AC63-5203E75545CC}" type="datetime1">
              <a:rPr lang="en-US" smtClean="0"/>
              <a:t>4/9/2018</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0" y="6492875"/>
            <a:ext cx="2844800" cy="365125"/>
          </a:xfrm>
          <a:prstGeom prst="rect">
            <a:avLst/>
          </a:prstGeom>
        </p:spPr>
        <p:txBody>
          <a:bodyPr/>
          <a:lstStyle/>
          <a:p>
            <a:fld id="{75FC310F-8B6D-4753-AAE4-A928F19BE0F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735E0F94-76B9-4D88-8663-5A013569360A}" type="datetime1">
              <a:rPr lang="en-US" smtClean="0"/>
              <a:t>4/9/2018</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75FC310F-8B6D-4753-AAE4-A928F19BE0F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4BA26705-97FC-43E7-9548-DC48C64857C8}" type="datetime1">
              <a:rPr lang="en-US" smtClean="0"/>
              <a:t>4/9/2018</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75FC310F-8B6D-4753-AAE4-A928F19BE0F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a:xfrm>
            <a:off x="609600" y="6477000"/>
            <a:ext cx="10972800" cy="228600"/>
          </a:xfrm>
          <a:prstGeom prst="rect">
            <a:avLst/>
          </a:prstGeom>
          <a:solidFill>
            <a:srgbClr val="CDBF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2"/>
          </p:nvPr>
        </p:nvSpPr>
        <p:spPr>
          <a:xfrm>
            <a:off x="9042400" y="6416676"/>
            <a:ext cx="2844800" cy="365125"/>
          </a:xfrm>
          <a:prstGeom prst="rect">
            <a:avLst/>
          </a:prstGeom>
        </p:spPr>
        <p:txBody>
          <a:bodyPr/>
          <a:lstStyle/>
          <a:p>
            <a:fld id="{FC2840F2-3A62-4608-9D60-701C6CDBFB26}" type="datetime1">
              <a:rPr lang="en-US" smtClean="0"/>
              <a:t>4/9/2018</a:t>
            </a:fld>
            <a:endParaRPr lang="en-US"/>
          </a:p>
        </p:txBody>
      </p:sp>
      <p:sp>
        <p:nvSpPr>
          <p:cNvPr id="9" name="Footer Placeholder 4"/>
          <p:cNvSpPr>
            <a:spLocks noGrp="1"/>
          </p:cNvSpPr>
          <p:nvPr>
            <p:ph type="ftr" sz="quarter" idx="3"/>
          </p:nvPr>
        </p:nvSpPr>
        <p:spPr>
          <a:xfrm>
            <a:off x="4165600" y="6416676"/>
            <a:ext cx="3860800" cy="365125"/>
          </a:xfrm>
          <a:prstGeom prst="rect">
            <a:avLst/>
          </a:prstGeom>
        </p:spPr>
        <p:txBody>
          <a:bodyPr/>
          <a:lstStyle/>
          <a:p>
            <a:endParaRPr lang="en-US" dirty="0"/>
          </a:p>
        </p:txBody>
      </p:sp>
      <p:sp>
        <p:nvSpPr>
          <p:cNvPr id="10" name="Slide Number Placeholder 5"/>
          <p:cNvSpPr>
            <a:spLocks noGrp="1"/>
          </p:cNvSpPr>
          <p:nvPr>
            <p:ph type="sldNum" sz="quarter" idx="4"/>
          </p:nvPr>
        </p:nvSpPr>
        <p:spPr>
          <a:xfrm>
            <a:off x="0" y="6416676"/>
            <a:ext cx="2844800" cy="365125"/>
          </a:xfrm>
          <a:prstGeom prst="rect">
            <a:avLst/>
          </a:prstGeom>
        </p:spPr>
        <p:txBody>
          <a:bodyPr/>
          <a:lstStyle/>
          <a:p>
            <a:fld id="{75FC310F-8B6D-4753-AAE4-A928F19BE0F9}" type="slidenum">
              <a:rPr lang="en-US" smtClean="0"/>
              <a:pPr/>
              <a:t>‹#›</a:t>
            </a:fld>
            <a:endParaRPr lang="en-US"/>
          </a:p>
        </p:txBody>
      </p:sp>
      <p:pic>
        <p:nvPicPr>
          <p:cNvPr id="13" name="Picture 2" descr="https://encrypted-tbn2.gstatic.com/images?q=tbn:ANd9GcTij2gizF9djIqwryyu2TLkpSRU1wafrqVmQato41KhbrZsW6oCnw"/>
          <p:cNvPicPr>
            <a:picLocks noChangeAspect="1" noChangeArrowheads="1"/>
          </p:cNvPicPr>
          <p:nvPr userDrawn="1"/>
        </p:nvPicPr>
        <p:blipFill>
          <a:blip r:embed="rId14" cstate="print"/>
          <a:srcRect/>
          <a:stretch>
            <a:fillRect/>
          </a:stretch>
        </p:blipFill>
        <p:spPr bwMode="auto">
          <a:xfrm>
            <a:off x="11379200" y="6293005"/>
            <a:ext cx="812800" cy="564995"/>
          </a:xfrm>
          <a:prstGeom prst="rect">
            <a:avLst/>
          </a:prstGeom>
          <a:noFill/>
        </p:spPr>
      </p:pic>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jpeg"/></Relationships>
</file>

<file path=ppt/slides/_rels/slide1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hyperlink" Target="http://www.datanami.com/2015/03/10/fpga-system-smokes-spark-on-streaming-analytics/" TargetMode="External"/><Relationship Id="rId5" Type="http://schemas.openxmlformats.org/officeDocument/2006/relationships/hyperlink" Target="http://www.nallatech.com/40gbit-aes-encryption-using-opencl-and-fpgas/" TargetMode="External"/><Relationship Id="rId4" Type="http://schemas.openxmlformats.org/officeDocument/2006/relationships/image" Target="../media/image70.png"/></Relationships>
</file>

<file path=ppt/slides/_rels/slide13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jpeg"/></Relationships>
</file>

<file path=ppt/slides/_rels/slide1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1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80.xml"/><Relationship Id="rId16" Type="http://schemas.openxmlformats.org/officeDocument/2006/relationships/image" Target="../media/image41.svg"/><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9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4.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415611" y="992767"/>
            <a:ext cx="11360800" cy="2736800"/>
          </a:xfrm>
          <a:prstGeom prst="rect">
            <a:avLst/>
          </a:prstGeom>
        </p:spPr>
        <p:txBody>
          <a:bodyPr lIns="121900" tIns="121900" rIns="121900" bIns="121900" anchor="b" anchorCtr="0">
            <a:noAutofit/>
          </a:bodyPr>
          <a:lstStyle/>
          <a:p>
            <a:pPr>
              <a:spcBef>
                <a:spcPts val="0"/>
              </a:spcBef>
            </a:pPr>
            <a:r>
              <a:rPr lang="en-US" dirty="0"/>
              <a:t>Enabling User Space Secure Hardware</a:t>
            </a:r>
            <a:endParaRPr lang="en" dirty="0"/>
          </a:p>
        </p:txBody>
      </p:sp>
      <p:sp>
        <p:nvSpPr>
          <p:cNvPr id="55" name="Shape 55"/>
          <p:cNvSpPr txBox="1">
            <a:spLocks noGrp="1"/>
          </p:cNvSpPr>
          <p:nvPr>
            <p:ph type="subTitle" idx="1"/>
          </p:nvPr>
        </p:nvSpPr>
        <p:spPr>
          <a:xfrm>
            <a:off x="415600" y="3778833"/>
            <a:ext cx="11360800" cy="1056800"/>
          </a:xfrm>
          <a:prstGeom prst="rect">
            <a:avLst/>
          </a:prstGeom>
        </p:spPr>
        <p:txBody>
          <a:bodyPr vert="horz" lIns="121900" tIns="121900" rIns="121900" bIns="121900" rtlCol="0" anchor="t" anchorCtr="0">
            <a:noAutofit/>
          </a:bodyPr>
          <a:lstStyle/>
          <a:p>
            <a:pPr>
              <a:spcBef>
                <a:spcPts val="0"/>
              </a:spcBef>
            </a:pPr>
            <a:r>
              <a:rPr lang="en"/>
              <a:t>Michael Coughlin</a:t>
            </a:r>
          </a:p>
        </p:txBody>
      </p:sp>
    </p:spTree>
    <p:extLst>
      <p:ext uri="{BB962C8B-B14F-4D97-AF65-F5344CB8AC3E}">
        <p14:creationId xmlns:p14="http://schemas.microsoft.com/office/powerpoint/2010/main" val="2427219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CE2178-EA0B-4233-9F53-EB7BE3069126}"/>
              </a:ext>
            </a:extLst>
          </p:cNvPr>
          <p:cNvSpPr>
            <a:spLocks noGrp="1"/>
          </p:cNvSpPr>
          <p:nvPr>
            <p:ph sz="half" idx="1"/>
          </p:nvPr>
        </p:nvSpPr>
        <p:spPr>
          <a:xfrm>
            <a:off x="609600" y="1600201"/>
            <a:ext cx="4698781" cy="4525963"/>
          </a:xfrm>
        </p:spPr>
        <p:txBody>
          <a:bodyPr/>
          <a:lstStyle/>
          <a:p>
            <a:r>
              <a:rPr lang="en-US" dirty="0"/>
              <a:t>Devices exist that combine FPGAs with CPUs</a:t>
            </a:r>
          </a:p>
          <a:p>
            <a:pPr lvl="1"/>
            <a:endParaRPr lang="en-US" dirty="0"/>
          </a:p>
          <a:p>
            <a:endParaRPr lang="en-US" dirty="0"/>
          </a:p>
          <a:p>
            <a:r>
              <a:rPr lang="en-US" dirty="0"/>
              <a:t>Takeaway: FPGAs are becoming ubiquitous</a:t>
            </a:r>
          </a:p>
        </p:txBody>
      </p:sp>
      <p:sp>
        <p:nvSpPr>
          <p:cNvPr id="4" name="Slide Number Placeholder 3">
            <a:extLst>
              <a:ext uri="{FF2B5EF4-FFF2-40B4-BE49-F238E27FC236}">
                <a16:creationId xmlns:a16="http://schemas.microsoft.com/office/drawing/2014/main" id="{2C0A15BE-74FA-4718-AEF2-108AA0C45562}"/>
              </a:ext>
            </a:extLst>
          </p:cNvPr>
          <p:cNvSpPr>
            <a:spLocks noGrp="1"/>
          </p:cNvSpPr>
          <p:nvPr>
            <p:ph type="sldNum" sz="quarter" idx="12"/>
          </p:nvPr>
        </p:nvSpPr>
        <p:spPr/>
        <p:txBody>
          <a:bodyPr/>
          <a:lstStyle/>
          <a:p>
            <a:fld id="{75FC310F-8B6D-4753-AAE4-A928F19BE0F9}" type="slidenum">
              <a:rPr lang="en-US" smtClean="0"/>
              <a:pPr/>
              <a:t>10</a:t>
            </a:fld>
            <a:endParaRPr lang="en-US"/>
          </a:p>
        </p:txBody>
      </p:sp>
      <p:sp>
        <p:nvSpPr>
          <p:cNvPr id="3" name="Title 2">
            <a:extLst>
              <a:ext uri="{FF2B5EF4-FFF2-40B4-BE49-F238E27FC236}">
                <a16:creationId xmlns:a16="http://schemas.microsoft.com/office/drawing/2014/main" id="{CEF7E991-DBA1-4871-8056-514206F3A7C3}"/>
              </a:ext>
            </a:extLst>
          </p:cNvPr>
          <p:cNvSpPr>
            <a:spLocks noGrp="1"/>
          </p:cNvSpPr>
          <p:nvPr>
            <p:ph type="title"/>
          </p:nvPr>
        </p:nvSpPr>
        <p:spPr/>
        <p:txBody>
          <a:bodyPr/>
          <a:lstStyle/>
          <a:p>
            <a:r>
              <a:rPr lang="en-US" dirty="0"/>
              <a:t>FPGAs Everywhere</a:t>
            </a:r>
          </a:p>
        </p:txBody>
      </p:sp>
      <p:pic>
        <p:nvPicPr>
          <p:cNvPr id="6" name="Picture 5">
            <a:extLst>
              <a:ext uri="{FF2B5EF4-FFF2-40B4-BE49-F238E27FC236}">
                <a16:creationId xmlns:a16="http://schemas.microsoft.com/office/drawing/2014/main" id="{808C23D6-4B41-4A6B-9A05-CD9082779D0C}"/>
              </a:ext>
            </a:extLst>
          </p:cNvPr>
          <p:cNvPicPr>
            <a:picLocks noChangeAspect="1"/>
          </p:cNvPicPr>
          <p:nvPr/>
        </p:nvPicPr>
        <p:blipFill rotWithShape="1">
          <a:blip r:embed="rId3"/>
          <a:srcRect b="5633"/>
          <a:stretch/>
        </p:blipFill>
        <p:spPr>
          <a:xfrm>
            <a:off x="7010400" y="1371600"/>
            <a:ext cx="4311652" cy="2057400"/>
          </a:xfrm>
          <a:prstGeom prst="rect">
            <a:avLst/>
          </a:prstGeom>
        </p:spPr>
      </p:pic>
      <p:pic>
        <p:nvPicPr>
          <p:cNvPr id="7" name="Picture 6">
            <a:extLst>
              <a:ext uri="{FF2B5EF4-FFF2-40B4-BE49-F238E27FC236}">
                <a16:creationId xmlns:a16="http://schemas.microsoft.com/office/drawing/2014/main" id="{B1FEC232-66A0-458D-9027-745E8C81622C}"/>
              </a:ext>
            </a:extLst>
          </p:cNvPr>
          <p:cNvPicPr>
            <a:picLocks noChangeAspect="1"/>
          </p:cNvPicPr>
          <p:nvPr/>
        </p:nvPicPr>
        <p:blipFill rotWithShape="1">
          <a:blip r:embed="rId4"/>
          <a:srcRect b="6047"/>
          <a:stretch/>
        </p:blipFill>
        <p:spPr>
          <a:xfrm>
            <a:off x="6274018" y="2389919"/>
            <a:ext cx="4200525" cy="2362200"/>
          </a:xfrm>
          <a:prstGeom prst="rect">
            <a:avLst/>
          </a:prstGeom>
        </p:spPr>
      </p:pic>
      <p:pic>
        <p:nvPicPr>
          <p:cNvPr id="8" name="Picture 7">
            <a:extLst>
              <a:ext uri="{FF2B5EF4-FFF2-40B4-BE49-F238E27FC236}">
                <a16:creationId xmlns:a16="http://schemas.microsoft.com/office/drawing/2014/main" id="{BFFC6276-880B-48A7-8848-4C52896B1814}"/>
              </a:ext>
            </a:extLst>
          </p:cNvPr>
          <p:cNvPicPr>
            <a:picLocks noChangeAspect="1"/>
          </p:cNvPicPr>
          <p:nvPr/>
        </p:nvPicPr>
        <p:blipFill>
          <a:blip r:embed="rId5"/>
          <a:stretch>
            <a:fillRect/>
          </a:stretch>
        </p:blipFill>
        <p:spPr>
          <a:xfrm>
            <a:off x="5580062" y="3713038"/>
            <a:ext cx="4622800" cy="2362200"/>
          </a:xfrm>
          <a:prstGeom prst="rect">
            <a:avLst/>
          </a:prstGeom>
        </p:spPr>
      </p:pic>
    </p:spTree>
    <p:extLst>
      <p:ext uri="{BB962C8B-B14F-4D97-AF65-F5344CB8AC3E}">
        <p14:creationId xmlns:p14="http://schemas.microsoft.com/office/powerpoint/2010/main" val="17750716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Shape 79"/>
          <p:cNvSpPr txBox="1">
            <a:spLocks noGrp="1"/>
          </p:cNvSpPr>
          <p:nvPr>
            <p:ph idx="1"/>
          </p:nvPr>
        </p:nvSpPr>
        <p:spPr/>
        <p:txBody>
          <a:bodyPr/>
          <a:lstStyle/>
          <a:p>
            <a:r>
              <a:rPr lang="en" dirty="0"/>
              <a:t>Hardware design has lead time of several years</a:t>
            </a:r>
          </a:p>
          <a:p>
            <a:pPr lvl="1"/>
            <a:r>
              <a:rPr lang="en" dirty="0"/>
              <a:t>Very expensive</a:t>
            </a:r>
          </a:p>
          <a:p>
            <a:pPr lvl="1"/>
            <a:r>
              <a:rPr lang="en" dirty="0"/>
              <a:t>Requires anticipation of all use cases and threats</a:t>
            </a:r>
          </a:p>
          <a:p>
            <a:pPr lvl="1"/>
            <a:endParaRPr lang="en" dirty="0"/>
          </a:p>
          <a:p>
            <a:r>
              <a:rPr lang="en" dirty="0"/>
              <a:t>A simple solution is to trust an external party</a:t>
            </a:r>
          </a:p>
          <a:p>
            <a:pPr lvl="1"/>
            <a:r>
              <a:rPr lang="en" dirty="0"/>
              <a:t>A root-of-trust then needs to only verify signatures</a:t>
            </a:r>
          </a:p>
        </p:txBody>
      </p:sp>
      <p:sp>
        <p:nvSpPr>
          <p:cNvPr id="78" name="Shape 78"/>
          <p:cNvSpPr txBox="1">
            <a:spLocks noGrp="1"/>
          </p:cNvSpPr>
          <p:nvPr>
            <p:ph type="title"/>
          </p:nvPr>
        </p:nvSpPr>
        <p:spPr/>
        <p:txBody>
          <a:bodyPr/>
          <a:lstStyle/>
          <a:p>
            <a:r>
              <a:rPr lang="en" dirty="0"/>
              <a:t>Problems with Immutability</a:t>
            </a:r>
          </a:p>
        </p:txBody>
      </p:sp>
      <p:sp>
        <p:nvSpPr>
          <p:cNvPr id="2" name="Slide Number Placeholder 1"/>
          <p:cNvSpPr>
            <a:spLocks noGrp="1"/>
          </p:cNvSpPr>
          <p:nvPr>
            <p:ph type="sldNum" sz="quarter" idx="12"/>
          </p:nvPr>
        </p:nvSpPr>
        <p:spPr/>
        <p:txBody>
          <a:bodyPr/>
          <a:lstStyle/>
          <a:p>
            <a:fld id="{75FC310F-8B6D-4753-AAE4-A928F19BE0F9}" type="slidenum">
              <a:rPr lang="en-US" smtClean="0"/>
              <a:pPr/>
              <a:t>100</a:t>
            </a:fld>
            <a:endParaRPr lang="en-US"/>
          </a:p>
        </p:txBody>
      </p:sp>
    </p:spTree>
    <p:extLst>
      <p:ext uri="{BB962C8B-B14F-4D97-AF65-F5344CB8AC3E}">
        <p14:creationId xmlns:p14="http://schemas.microsoft.com/office/powerpoint/2010/main" val="222379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Shape 79"/>
          <p:cNvSpPr txBox="1">
            <a:spLocks noGrp="1"/>
          </p:cNvSpPr>
          <p:nvPr>
            <p:ph idx="1"/>
          </p:nvPr>
        </p:nvSpPr>
        <p:spPr/>
        <p:txBody>
          <a:bodyPr/>
          <a:lstStyle/>
          <a:p>
            <a:r>
              <a:rPr lang="en" dirty="0"/>
              <a:t>Authorization requires external trust</a:t>
            </a:r>
          </a:p>
          <a:p>
            <a:pPr lvl="1"/>
            <a:r>
              <a:rPr lang="en" dirty="0"/>
              <a:t>Software must be authorized by someone using a signature</a:t>
            </a:r>
          </a:p>
          <a:p>
            <a:pPr lvl="1"/>
            <a:r>
              <a:rPr lang="en" dirty="0"/>
              <a:t>However, the device trusts this signature blindly</a:t>
            </a:r>
          </a:p>
        </p:txBody>
      </p:sp>
      <p:sp>
        <p:nvSpPr>
          <p:cNvPr id="78" name="Shape 78"/>
          <p:cNvSpPr txBox="1">
            <a:spLocks noGrp="1"/>
          </p:cNvSpPr>
          <p:nvPr>
            <p:ph type="title"/>
          </p:nvPr>
        </p:nvSpPr>
        <p:spPr/>
        <p:txBody>
          <a:bodyPr/>
          <a:lstStyle/>
          <a:p>
            <a:r>
              <a:rPr lang="en" dirty="0"/>
              <a:t>Root-of-Trust Problems – External Trust</a:t>
            </a:r>
          </a:p>
        </p:txBody>
      </p:sp>
      <p:sp>
        <p:nvSpPr>
          <p:cNvPr id="2" name="Slide Number Placeholder 1"/>
          <p:cNvSpPr>
            <a:spLocks noGrp="1"/>
          </p:cNvSpPr>
          <p:nvPr>
            <p:ph type="sldNum" sz="quarter" idx="12"/>
          </p:nvPr>
        </p:nvSpPr>
        <p:spPr/>
        <p:txBody>
          <a:bodyPr/>
          <a:lstStyle/>
          <a:p>
            <a:fld id="{75FC310F-8B6D-4753-AAE4-A928F19BE0F9}" type="slidenum">
              <a:rPr lang="en-US" smtClean="0"/>
              <a:pPr/>
              <a:t>101</a:t>
            </a:fld>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47338"/>
          <a:stretch/>
        </p:blipFill>
        <p:spPr>
          <a:xfrm>
            <a:off x="1219200" y="3246438"/>
            <a:ext cx="5200249" cy="3611562"/>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1" r="37539" b="47338"/>
          <a:stretch/>
        </p:blipFill>
        <p:spPr>
          <a:xfrm>
            <a:off x="6629400" y="3246438"/>
            <a:ext cx="4724400" cy="3611562"/>
          </a:xfrm>
          <a:prstGeom prst="rect">
            <a:avLst/>
          </a:prstGeom>
        </p:spPr>
      </p:pic>
    </p:spTree>
    <p:extLst>
      <p:ext uri="{BB962C8B-B14F-4D97-AF65-F5344CB8AC3E}">
        <p14:creationId xmlns:p14="http://schemas.microsoft.com/office/powerpoint/2010/main" val="388477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Shape 91"/>
          <p:cNvSpPr txBox="1">
            <a:spLocks noGrp="1"/>
          </p:cNvSpPr>
          <p:nvPr>
            <p:ph idx="1"/>
          </p:nvPr>
        </p:nvSpPr>
        <p:spPr/>
        <p:txBody>
          <a:bodyPr/>
          <a:lstStyle/>
          <a:p>
            <a:r>
              <a:rPr lang="en" dirty="0"/>
              <a:t>Hackers and insider threats can compromise devices indirectly</a:t>
            </a:r>
          </a:p>
          <a:p>
            <a:endParaRPr lang="en" dirty="0"/>
          </a:p>
          <a:p>
            <a:r>
              <a:rPr lang="en" dirty="0"/>
              <a:t>State-level actors can directly compel third parties to compromise devices</a:t>
            </a:r>
          </a:p>
        </p:txBody>
      </p:sp>
      <p:sp>
        <p:nvSpPr>
          <p:cNvPr id="90" name="Shape 90"/>
          <p:cNvSpPr txBox="1">
            <a:spLocks noGrp="1"/>
          </p:cNvSpPr>
          <p:nvPr>
            <p:ph type="title"/>
          </p:nvPr>
        </p:nvSpPr>
        <p:spPr/>
        <p:txBody>
          <a:bodyPr/>
          <a:lstStyle/>
          <a:p>
            <a:r>
              <a:rPr lang="en" dirty="0"/>
              <a:t>Problems with External Trust</a:t>
            </a:r>
          </a:p>
        </p:txBody>
      </p:sp>
      <p:sp>
        <p:nvSpPr>
          <p:cNvPr id="2" name="Slide Number Placeholder 1"/>
          <p:cNvSpPr>
            <a:spLocks noGrp="1"/>
          </p:cNvSpPr>
          <p:nvPr>
            <p:ph type="sldNum" sz="quarter" idx="12"/>
          </p:nvPr>
        </p:nvSpPr>
        <p:spPr/>
        <p:txBody>
          <a:bodyPr/>
          <a:lstStyle/>
          <a:p>
            <a:fld id="{75FC310F-8B6D-4753-AAE4-A928F19BE0F9}" type="slidenum">
              <a:rPr lang="en-US" smtClean="0"/>
              <a:pPr/>
              <a:t>102</a:t>
            </a:fld>
            <a:endParaRPr lang="en-US"/>
          </a:p>
        </p:txBody>
      </p:sp>
    </p:spTree>
    <p:extLst>
      <p:ext uri="{BB962C8B-B14F-4D97-AF65-F5344CB8AC3E}">
        <p14:creationId xmlns:p14="http://schemas.microsoft.com/office/powerpoint/2010/main" val="19123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Manufacturers could individually redesign systems to remove external trust</a:t>
            </a:r>
          </a:p>
          <a:p>
            <a:pPr lvl="1"/>
            <a:r>
              <a:rPr lang="en-US" dirty="0"/>
              <a:t>Apple could require a PIN for every update</a:t>
            </a:r>
          </a:p>
          <a:p>
            <a:pPr lvl="1"/>
            <a:r>
              <a:rPr lang="en-US" dirty="0"/>
              <a:t>Intel could remove requirement to use SGX API</a:t>
            </a:r>
          </a:p>
          <a:p>
            <a:pPr lvl="1"/>
            <a:endParaRPr lang="en-US" dirty="0"/>
          </a:p>
          <a:p>
            <a:r>
              <a:rPr lang="en-US" dirty="0"/>
              <a:t>This does not address updatability</a:t>
            </a:r>
          </a:p>
          <a:p>
            <a:pPr lvl="1"/>
            <a:r>
              <a:rPr lang="en-US" dirty="0"/>
              <a:t>State-level actors can instead attack devices directly</a:t>
            </a:r>
          </a:p>
        </p:txBody>
      </p:sp>
      <p:sp>
        <p:nvSpPr>
          <p:cNvPr id="3" name="Title 2"/>
          <p:cNvSpPr>
            <a:spLocks noGrp="1"/>
          </p:cNvSpPr>
          <p:nvPr>
            <p:ph type="title"/>
          </p:nvPr>
        </p:nvSpPr>
        <p:spPr/>
        <p:txBody>
          <a:bodyPr/>
          <a:lstStyle/>
          <a:p>
            <a:r>
              <a:rPr lang="en-US" dirty="0"/>
              <a:t>Manufacturer Solutions</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103</a:t>
            </a:fld>
            <a:endParaRPr lang="en-US"/>
          </a:p>
        </p:txBody>
      </p:sp>
    </p:spTree>
    <p:extLst>
      <p:ext uri="{BB962C8B-B14F-4D97-AF65-F5344CB8AC3E}">
        <p14:creationId xmlns:p14="http://schemas.microsoft.com/office/powerpoint/2010/main" val="383907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Shape 97"/>
          <p:cNvSpPr txBox="1">
            <a:spLocks noGrp="1"/>
          </p:cNvSpPr>
          <p:nvPr>
            <p:ph idx="1"/>
          </p:nvPr>
        </p:nvSpPr>
        <p:spPr/>
        <p:txBody>
          <a:bodyPr/>
          <a:lstStyle/>
          <a:p>
            <a:r>
              <a:rPr lang="en" dirty="0"/>
              <a:t>Use FPGA security technology to remove third party</a:t>
            </a:r>
          </a:p>
          <a:p>
            <a:pPr lvl="1"/>
            <a:r>
              <a:rPr lang="en" dirty="0"/>
              <a:t>Redesign secure boot process to remove external trust</a:t>
            </a:r>
          </a:p>
          <a:p>
            <a:pPr lvl="1"/>
            <a:r>
              <a:rPr lang="en" dirty="0"/>
              <a:t>Use secure boot to prevent changes to configuration</a:t>
            </a:r>
          </a:p>
          <a:p>
            <a:endParaRPr lang="en" dirty="0"/>
          </a:p>
          <a:p>
            <a:r>
              <a:rPr lang="en" dirty="0"/>
              <a:t>Leverage FPGA reprogrammability to provide updatability</a:t>
            </a:r>
          </a:p>
          <a:p>
            <a:endParaRPr lang="en" dirty="0"/>
          </a:p>
          <a:p>
            <a:r>
              <a:rPr lang="en" dirty="0"/>
              <a:t>Expose FPGA hardware to OS to improve updatability</a:t>
            </a:r>
          </a:p>
        </p:txBody>
      </p:sp>
      <p:sp>
        <p:nvSpPr>
          <p:cNvPr id="96" name="Shape 96"/>
          <p:cNvSpPr txBox="1">
            <a:spLocks noGrp="1"/>
          </p:cNvSpPr>
          <p:nvPr>
            <p:ph type="title"/>
          </p:nvPr>
        </p:nvSpPr>
        <p:spPr/>
        <p:txBody>
          <a:bodyPr/>
          <a:lstStyle/>
          <a:p>
            <a:r>
              <a:rPr lang="en" dirty="0"/>
              <a:t>Solution: Reprogrammable Hardware</a:t>
            </a:r>
          </a:p>
        </p:txBody>
      </p:sp>
      <p:sp>
        <p:nvSpPr>
          <p:cNvPr id="2" name="Slide Number Placeholder 1"/>
          <p:cNvSpPr>
            <a:spLocks noGrp="1"/>
          </p:cNvSpPr>
          <p:nvPr>
            <p:ph type="sldNum" sz="quarter" idx="12"/>
          </p:nvPr>
        </p:nvSpPr>
        <p:spPr/>
        <p:txBody>
          <a:bodyPr/>
          <a:lstStyle/>
          <a:p>
            <a:fld id="{75FC310F-8B6D-4753-AAE4-A928F19BE0F9}" type="slidenum">
              <a:rPr lang="en-US" smtClean="0"/>
              <a:pPr/>
              <a:t>104</a:t>
            </a:fld>
            <a:endParaRPr lang="en-US"/>
          </a:p>
        </p:txBody>
      </p:sp>
    </p:spTree>
    <p:extLst>
      <p:ext uri="{BB962C8B-B14F-4D97-AF65-F5344CB8AC3E}">
        <p14:creationId xmlns:p14="http://schemas.microsoft.com/office/powerpoint/2010/main" val="228383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Hardware in FPGA must have same guarantees as silicon to maintain security</a:t>
            </a:r>
          </a:p>
          <a:p>
            <a:endParaRPr lang="en-US" dirty="0"/>
          </a:p>
          <a:p>
            <a:r>
              <a:rPr lang="en-US" dirty="0"/>
              <a:t>Allow for updates to secure hardware without requiring authorization from a trusted third party</a:t>
            </a:r>
          </a:p>
          <a:p>
            <a:endParaRPr lang="en-US" dirty="0"/>
          </a:p>
          <a:p>
            <a:r>
              <a:rPr lang="en-US" dirty="0"/>
              <a:t>Improve design flow to reduce time, cost and invasiveness of designing hardware</a:t>
            </a:r>
          </a:p>
        </p:txBody>
      </p:sp>
      <p:sp>
        <p:nvSpPr>
          <p:cNvPr id="3" name="Title 2"/>
          <p:cNvSpPr>
            <a:spLocks noGrp="1"/>
          </p:cNvSpPr>
          <p:nvPr>
            <p:ph type="title"/>
          </p:nvPr>
        </p:nvSpPr>
        <p:spPr/>
        <p:txBody>
          <a:bodyPr/>
          <a:lstStyle/>
          <a:p>
            <a:r>
              <a:rPr lang="en-US" dirty="0"/>
              <a:t>Challenges</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105</a:t>
            </a:fld>
            <a:endParaRPr lang="en-US"/>
          </a:p>
        </p:txBody>
      </p:sp>
    </p:spTree>
    <p:extLst>
      <p:ext uri="{BB962C8B-B14F-4D97-AF65-F5344CB8AC3E}">
        <p14:creationId xmlns:p14="http://schemas.microsoft.com/office/powerpoint/2010/main" val="16429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Create a Root-of-Trust using FPGA security technology</a:t>
            </a:r>
          </a:p>
          <a:p>
            <a:pPr lvl="1"/>
            <a:r>
              <a:rPr lang="en-US" dirty="0"/>
              <a:t>Remove third-party trust</a:t>
            </a:r>
          </a:p>
          <a:p>
            <a:pPr lvl="1"/>
            <a:r>
              <a:rPr lang="en-US" dirty="0"/>
              <a:t>Provide same security as silicon</a:t>
            </a:r>
          </a:p>
          <a:p>
            <a:pPr lvl="1"/>
            <a:endParaRPr lang="en-US" dirty="0"/>
          </a:p>
          <a:p>
            <a:r>
              <a:rPr lang="en-US" dirty="0"/>
              <a:t>Expose reprogrammability to improve design process</a:t>
            </a:r>
          </a:p>
          <a:p>
            <a:endParaRPr lang="en-US" dirty="0"/>
          </a:p>
          <a:p>
            <a:r>
              <a:rPr lang="en-US" dirty="0"/>
              <a:t>Make this </a:t>
            </a:r>
            <a:r>
              <a:rPr lang="en-US" dirty="0" err="1"/>
              <a:t>reprogramability</a:t>
            </a:r>
            <a:r>
              <a:rPr lang="en-US" dirty="0"/>
              <a:t> suitable for secure hardware</a:t>
            </a:r>
          </a:p>
        </p:txBody>
      </p:sp>
      <p:sp>
        <p:nvSpPr>
          <p:cNvPr id="3" name="Title 2"/>
          <p:cNvSpPr>
            <a:spLocks noGrp="1"/>
          </p:cNvSpPr>
          <p:nvPr>
            <p:ph type="title"/>
          </p:nvPr>
        </p:nvSpPr>
        <p:spPr/>
        <p:txBody>
          <a:bodyPr/>
          <a:lstStyle/>
          <a:p>
            <a:r>
              <a:rPr lang="en-US" dirty="0"/>
              <a:t>Goals</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106</a:t>
            </a:fld>
            <a:endParaRPr lang="en-US"/>
          </a:p>
        </p:txBody>
      </p:sp>
    </p:spTree>
    <p:extLst>
      <p:ext uri="{BB962C8B-B14F-4D97-AF65-F5344CB8AC3E}">
        <p14:creationId xmlns:p14="http://schemas.microsoft.com/office/powerpoint/2010/main" val="412757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09600" y="1600201"/>
            <a:ext cx="3581400" cy="4525963"/>
          </a:xfrm>
        </p:spPr>
        <p:txBody>
          <a:bodyPr/>
          <a:lstStyle/>
          <a:p>
            <a:pPr marL="514350" indent="-514350">
              <a:buFont typeface="+mj-lt"/>
              <a:buAutoNum type="arabicPeriod"/>
            </a:pPr>
            <a:r>
              <a:rPr lang="en-US" dirty="0"/>
              <a:t>FPGA Root-of-Trust</a:t>
            </a:r>
          </a:p>
          <a:p>
            <a:pPr marL="514350" indent="-514350">
              <a:buFont typeface="+mj-lt"/>
              <a:buAutoNum type="arabicPeriod"/>
            </a:pPr>
            <a:endParaRPr lang="en-US" dirty="0"/>
          </a:p>
          <a:p>
            <a:pPr marL="514350" indent="-514350">
              <a:buFont typeface="+mj-lt"/>
              <a:buAutoNum type="arabicPeriod"/>
            </a:pPr>
            <a:r>
              <a:rPr lang="en-US" dirty="0"/>
              <a:t>Cloud RTR</a:t>
            </a:r>
          </a:p>
          <a:p>
            <a:pPr marL="514350" indent="-514350">
              <a:buFont typeface="+mj-lt"/>
              <a:buAutoNum type="arabicPeriod"/>
            </a:pPr>
            <a:endParaRPr lang="en-US" dirty="0"/>
          </a:p>
          <a:p>
            <a:pPr marL="514350" indent="-514350">
              <a:buFont typeface="+mj-lt"/>
              <a:buAutoNum type="arabicPeriod"/>
            </a:pPr>
            <a:r>
              <a:rPr lang="en-US" dirty="0"/>
              <a:t>Secure Slots for Cloud RTR</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107</a:t>
            </a:fld>
            <a:endParaRPr lang="en-US"/>
          </a:p>
        </p:txBody>
      </p:sp>
      <p:sp>
        <p:nvSpPr>
          <p:cNvPr id="3" name="Title 2"/>
          <p:cNvSpPr>
            <a:spLocks noGrp="1"/>
          </p:cNvSpPr>
          <p:nvPr>
            <p:ph type="title"/>
          </p:nvPr>
        </p:nvSpPr>
        <p:spPr/>
        <p:txBody>
          <a:bodyPr/>
          <a:lstStyle/>
          <a:p>
            <a:r>
              <a:rPr lang="en-US" dirty="0"/>
              <a:t>Outline</a:t>
            </a:r>
          </a:p>
        </p:txBody>
      </p:sp>
      <p:grpSp>
        <p:nvGrpSpPr>
          <p:cNvPr id="22" name="Group 21"/>
          <p:cNvGrpSpPr/>
          <p:nvPr/>
        </p:nvGrpSpPr>
        <p:grpSpPr>
          <a:xfrm>
            <a:off x="5932357" y="2362200"/>
            <a:ext cx="2895600" cy="1905000"/>
            <a:chOff x="5932357" y="2362200"/>
            <a:chExt cx="2895600" cy="1905000"/>
          </a:xfrm>
        </p:grpSpPr>
        <p:sp>
          <p:nvSpPr>
            <p:cNvPr id="7" name="Rectangle 6"/>
            <p:cNvSpPr/>
            <p:nvPr/>
          </p:nvSpPr>
          <p:spPr>
            <a:xfrm>
              <a:off x="5932357" y="2362200"/>
              <a:ext cx="2895600" cy="1905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TextBox 7"/>
            <p:cNvSpPr txBox="1"/>
            <p:nvPr/>
          </p:nvSpPr>
          <p:spPr>
            <a:xfrm>
              <a:off x="5932357" y="2499609"/>
              <a:ext cx="1295400" cy="369332"/>
            </a:xfrm>
            <a:prstGeom prst="rect">
              <a:avLst/>
            </a:prstGeom>
            <a:noFill/>
          </p:spPr>
          <p:txBody>
            <a:bodyPr wrap="square" rtlCol="0">
              <a:spAutoFit/>
            </a:bodyPr>
            <a:lstStyle/>
            <a:p>
              <a:r>
                <a:rPr lang="en-US" dirty="0">
                  <a:solidFill>
                    <a:schemeClr val="bg1"/>
                  </a:solidFill>
                </a:rPr>
                <a:t>Cloud RTR</a:t>
              </a:r>
            </a:p>
          </p:txBody>
        </p:sp>
        <p:sp>
          <p:nvSpPr>
            <p:cNvPr id="9" name="Rectangle 8"/>
            <p:cNvSpPr/>
            <p:nvPr/>
          </p:nvSpPr>
          <p:spPr>
            <a:xfrm>
              <a:off x="6160957" y="3190818"/>
              <a:ext cx="1143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CPU</a:t>
              </a:r>
            </a:p>
          </p:txBody>
        </p:sp>
        <p:sp>
          <p:nvSpPr>
            <p:cNvPr id="10" name="Rectangle 9"/>
            <p:cNvSpPr/>
            <p:nvPr/>
          </p:nvSpPr>
          <p:spPr>
            <a:xfrm>
              <a:off x="7608757" y="2883932"/>
              <a:ext cx="381000" cy="10022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219606" y="2883932"/>
              <a:ext cx="381000" cy="10022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4178508" y="2842549"/>
            <a:ext cx="7736798" cy="2286997"/>
            <a:chOff x="4178508" y="2842549"/>
            <a:chExt cx="7736798" cy="2286997"/>
          </a:xfrm>
        </p:grpSpPr>
        <p:sp>
          <p:nvSpPr>
            <p:cNvPr id="6" name="Rectangle 5"/>
            <p:cNvSpPr/>
            <p:nvPr/>
          </p:nvSpPr>
          <p:spPr>
            <a:xfrm>
              <a:off x="4179757" y="4519946"/>
              <a:ext cx="773554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FPGA Root-of-Trust </a:t>
              </a:r>
            </a:p>
          </p:txBody>
        </p:sp>
        <p:sp>
          <p:nvSpPr>
            <p:cNvPr id="13" name="Rectangle 12"/>
            <p:cNvSpPr/>
            <p:nvPr/>
          </p:nvSpPr>
          <p:spPr>
            <a:xfrm>
              <a:off x="4178508" y="2842549"/>
              <a:ext cx="1408451"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TPM</a:t>
              </a:r>
            </a:p>
          </p:txBody>
        </p:sp>
        <p:sp>
          <p:nvSpPr>
            <p:cNvPr id="14" name="Rectangle 13"/>
            <p:cNvSpPr/>
            <p:nvPr/>
          </p:nvSpPr>
          <p:spPr>
            <a:xfrm>
              <a:off x="4179757" y="3706410"/>
              <a:ext cx="1408451"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SGX</a:t>
              </a:r>
            </a:p>
          </p:txBody>
        </p:sp>
      </p:grpSp>
      <p:grpSp>
        <p:nvGrpSpPr>
          <p:cNvPr id="23" name="Group 22"/>
          <p:cNvGrpSpPr/>
          <p:nvPr/>
        </p:nvGrpSpPr>
        <p:grpSpPr>
          <a:xfrm>
            <a:off x="9148371" y="2362200"/>
            <a:ext cx="2498985" cy="1953810"/>
            <a:chOff x="9148371" y="2362200"/>
            <a:chExt cx="2498985" cy="1953810"/>
          </a:xfrm>
        </p:grpSpPr>
        <p:sp>
          <p:nvSpPr>
            <p:cNvPr id="15" name="Rectangle 14"/>
            <p:cNvSpPr/>
            <p:nvPr/>
          </p:nvSpPr>
          <p:spPr>
            <a:xfrm>
              <a:off x="9148371" y="2362200"/>
              <a:ext cx="2498985" cy="195381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495820" y="3099181"/>
              <a:ext cx="381000" cy="10022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1073358" y="3099181"/>
              <a:ext cx="381000" cy="10022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340746" y="3099181"/>
              <a:ext cx="381000" cy="10022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18283" y="3099181"/>
              <a:ext cx="381000" cy="10022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340746" y="2499609"/>
              <a:ext cx="2001811" cy="429719"/>
            </a:xfrm>
            <a:prstGeom prst="rect">
              <a:avLst/>
            </a:prstGeom>
            <a:noFill/>
          </p:spPr>
          <p:txBody>
            <a:bodyPr wrap="square" rtlCol="0">
              <a:spAutoFit/>
            </a:bodyPr>
            <a:lstStyle/>
            <a:p>
              <a:endParaRPr lang="en-US"/>
            </a:p>
          </p:txBody>
        </p:sp>
        <p:sp>
          <p:nvSpPr>
            <p:cNvPr id="21" name="TextBox 20"/>
            <p:cNvSpPr txBox="1"/>
            <p:nvPr/>
          </p:nvSpPr>
          <p:spPr>
            <a:xfrm>
              <a:off x="9712063" y="2482611"/>
              <a:ext cx="1371600" cy="369332"/>
            </a:xfrm>
            <a:prstGeom prst="rect">
              <a:avLst/>
            </a:prstGeom>
            <a:noFill/>
          </p:spPr>
          <p:txBody>
            <a:bodyPr wrap="square" rtlCol="0">
              <a:spAutoFit/>
            </a:bodyPr>
            <a:lstStyle/>
            <a:p>
              <a:r>
                <a:rPr lang="en-US" dirty="0"/>
                <a:t>Secure Slots</a:t>
              </a:r>
            </a:p>
          </p:txBody>
        </p:sp>
      </p:grpSp>
    </p:spTree>
    <p:extLst>
      <p:ext uri="{BB962C8B-B14F-4D97-AF65-F5344CB8AC3E}">
        <p14:creationId xmlns:p14="http://schemas.microsoft.com/office/powerpoint/2010/main" val="47028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Run-time Place and Route</a:t>
            </a:r>
          </a:p>
          <a:p>
            <a:pPr lvl="1"/>
            <a:r>
              <a:rPr lang="en-US" dirty="0"/>
              <a:t>Is very computationally expensive</a:t>
            </a:r>
          </a:p>
          <a:p>
            <a:pPr lvl="1"/>
            <a:r>
              <a:rPr lang="en-US" dirty="0"/>
              <a:t>Can possibly fail</a:t>
            </a:r>
          </a:p>
          <a:p>
            <a:pPr lvl="1"/>
            <a:endParaRPr lang="en-US" dirty="0"/>
          </a:p>
          <a:p>
            <a:r>
              <a:rPr lang="en-US" dirty="0"/>
              <a:t>Slot-base Reconfiguration</a:t>
            </a:r>
          </a:p>
          <a:p>
            <a:pPr lvl="1"/>
            <a:r>
              <a:rPr lang="en-US" dirty="0"/>
              <a:t>Constrained routing is very restrictive and not applicable generally</a:t>
            </a:r>
          </a:p>
          <a:p>
            <a:pPr lvl="1"/>
            <a:endParaRPr lang="en-US" dirty="0"/>
          </a:p>
          <a:p>
            <a:r>
              <a:rPr lang="en-US" b="1" dirty="0"/>
              <a:t>Therefore, previous research is not practical</a:t>
            </a:r>
          </a:p>
        </p:txBody>
      </p:sp>
      <p:sp>
        <p:nvSpPr>
          <p:cNvPr id="3" name="Title 2"/>
          <p:cNvSpPr>
            <a:spLocks noGrp="1"/>
          </p:cNvSpPr>
          <p:nvPr>
            <p:ph type="title"/>
          </p:nvPr>
        </p:nvSpPr>
        <p:spPr/>
        <p:txBody>
          <a:bodyPr/>
          <a:lstStyle/>
          <a:p>
            <a:r>
              <a:rPr lang="en-US" dirty="0"/>
              <a:t>Previous Research</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108</a:t>
            </a:fld>
            <a:endParaRPr lang="en-US"/>
          </a:p>
        </p:txBody>
      </p:sp>
    </p:spTree>
    <p:extLst>
      <p:ext uri="{BB962C8B-B14F-4D97-AF65-F5344CB8AC3E}">
        <p14:creationId xmlns:p14="http://schemas.microsoft.com/office/powerpoint/2010/main" val="46936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1"/>
            <a:ext cx="7696200" cy="4525963"/>
          </a:xfrm>
        </p:spPr>
        <p:txBody>
          <a:bodyPr/>
          <a:lstStyle/>
          <a:p>
            <a:r>
              <a:rPr lang="en-US" dirty="0"/>
              <a:t>Tor on Android</a:t>
            </a:r>
          </a:p>
          <a:p>
            <a:endParaRPr lang="en-US" dirty="0"/>
          </a:p>
          <a:p>
            <a:r>
              <a:rPr lang="en-US" dirty="0"/>
              <a:t>AES is on the critical path</a:t>
            </a:r>
          </a:p>
          <a:p>
            <a:endParaRPr lang="en-US" dirty="0"/>
          </a:p>
          <a:p>
            <a:r>
              <a:rPr lang="en-US" dirty="0"/>
              <a:t>Examine AES as an integration study</a:t>
            </a:r>
          </a:p>
        </p:txBody>
      </p:sp>
      <p:sp>
        <p:nvSpPr>
          <p:cNvPr id="3" name="Title 2"/>
          <p:cNvSpPr>
            <a:spLocks noGrp="1"/>
          </p:cNvSpPr>
          <p:nvPr>
            <p:ph type="title"/>
          </p:nvPr>
        </p:nvSpPr>
        <p:spPr/>
        <p:txBody>
          <a:bodyPr/>
          <a:lstStyle/>
          <a:p>
            <a:r>
              <a:rPr lang="en-US" dirty="0"/>
              <a:t>Implementation Case Study: </a:t>
            </a:r>
            <a:r>
              <a:rPr lang="en-US" dirty="0" err="1"/>
              <a:t>Orbot</a:t>
            </a:r>
            <a:endParaRPr lang="en-US" dirty="0"/>
          </a:p>
        </p:txBody>
      </p:sp>
      <p:sp>
        <p:nvSpPr>
          <p:cNvPr id="4" name="Slide Number Placeholder 3"/>
          <p:cNvSpPr>
            <a:spLocks noGrp="1"/>
          </p:cNvSpPr>
          <p:nvPr>
            <p:ph type="sldNum" sz="quarter" idx="12"/>
          </p:nvPr>
        </p:nvSpPr>
        <p:spPr/>
        <p:txBody>
          <a:bodyPr/>
          <a:lstStyle/>
          <a:p>
            <a:fld id="{75FC310F-8B6D-4753-AAE4-A928F19BE0F9}" type="slidenum">
              <a:rPr lang="en-US" smtClean="0"/>
              <a:pPr/>
              <a:t>109</a:t>
            </a:fld>
            <a:endParaRPr lang="en-US"/>
          </a:p>
        </p:txBody>
      </p:sp>
      <p:pic>
        <p:nvPicPr>
          <p:cNvPr id="3076" name="Picture 4" descr="https://lh3.googleusercontent.com/yfYu895qHk6bcZEs-H5C1jec85_zGPQKUI4cpUv1-ECEKGmOfiDjyzcTgrezlCoHUZs=h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0" y="1295400"/>
            <a:ext cx="2868138" cy="5101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38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D08C5B-0FA2-42FB-961D-8C39B0FA1F37}"/>
              </a:ext>
            </a:extLst>
          </p:cNvPr>
          <p:cNvSpPr>
            <a:spLocks noGrp="1"/>
          </p:cNvSpPr>
          <p:nvPr>
            <p:ph type="sldNum" sz="quarter" idx="12"/>
          </p:nvPr>
        </p:nvSpPr>
        <p:spPr/>
        <p:txBody>
          <a:bodyPr/>
          <a:lstStyle/>
          <a:p>
            <a:fld id="{75FC310F-8B6D-4753-AAE4-A928F19BE0F9}" type="slidenum">
              <a:rPr lang="en-US" smtClean="0"/>
              <a:pPr/>
              <a:t>11</a:t>
            </a:fld>
            <a:endParaRPr lang="en-US"/>
          </a:p>
        </p:txBody>
      </p:sp>
      <p:sp>
        <p:nvSpPr>
          <p:cNvPr id="3" name="Title 2">
            <a:extLst>
              <a:ext uri="{FF2B5EF4-FFF2-40B4-BE49-F238E27FC236}">
                <a16:creationId xmlns:a16="http://schemas.microsoft.com/office/drawing/2014/main" id="{C53355F2-887F-4110-815D-19A0A2EC0722}"/>
              </a:ext>
            </a:extLst>
          </p:cNvPr>
          <p:cNvSpPr>
            <a:spLocks noGrp="1"/>
          </p:cNvSpPr>
          <p:nvPr>
            <p:ph type="title"/>
          </p:nvPr>
        </p:nvSpPr>
        <p:spPr/>
        <p:txBody>
          <a:bodyPr/>
          <a:lstStyle/>
          <a:p>
            <a:r>
              <a:rPr lang="en-US" dirty="0"/>
              <a:t>FPGA Challenges: Sharing</a:t>
            </a:r>
          </a:p>
        </p:txBody>
      </p:sp>
      <p:sp>
        <p:nvSpPr>
          <p:cNvPr id="10" name="TextBox 9">
            <a:extLst>
              <a:ext uri="{FF2B5EF4-FFF2-40B4-BE49-F238E27FC236}">
                <a16:creationId xmlns:a16="http://schemas.microsoft.com/office/drawing/2014/main" id="{55ECB64A-C3C6-4AB8-8A95-4562E0C758DC}"/>
              </a:ext>
            </a:extLst>
          </p:cNvPr>
          <p:cNvSpPr txBox="1"/>
          <p:nvPr/>
        </p:nvSpPr>
        <p:spPr>
          <a:xfrm>
            <a:off x="991268" y="5556811"/>
            <a:ext cx="3691021" cy="523220"/>
          </a:xfrm>
          <a:prstGeom prst="rect">
            <a:avLst/>
          </a:prstGeom>
          <a:noFill/>
        </p:spPr>
        <p:txBody>
          <a:bodyPr wrap="square" rtlCol="0">
            <a:spAutoFit/>
          </a:bodyPr>
          <a:lstStyle/>
          <a:p>
            <a:pPr algn="ctr"/>
            <a:r>
              <a:rPr lang="en-US" sz="2800" dirty="0"/>
              <a:t>What FPGAs are Today</a:t>
            </a:r>
          </a:p>
        </p:txBody>
      </p:sp>
      <p:grpSp>
        <p:nvGrpSpPr>
          <p:cNvPr id="26" name="Group 25">
            <a:extLst>
              <a:ext uri="{FF2B5EF4-FFF2-40B4-BE49-F238E27FC236}">
                <a16:creationId xmlns:a16="http://schemas.microsoft.com/office/drawing/2014/main" id="{401CF703-3F5A-43AD-8F56-A61D24C1036B}"/>
              </a:ext>
            </a:extLst>
          </p:cNvPr>
          <p:cNvGrpSpPr/>
          <p:nvPr/>
        </p:nvGrpSpPr>
        <p:grpSpPr>
          <a:xfrm>
            <a:off x="1160379" y="2512344"/>
            <a:ext cx="3352800" cy="2514713"/>
            <a:chOff x="1160379" y="2512344"/>
            <a:chExt cx="3352800" cy="2514713"/>
          </a:xfrm>
        </p:grpSpPr>
        <p:sp>
          <p:nvSpPr>
            <p:cNvPr id="9" name="Rectangle 8">
              <a:extLst>
                <a:ext uri="{FF2B5EF4-FFF2-40B4-BE49-F238E27FC236}">
                  <a16:creationId xmlns:a16="http://schemas.microsoft.com/office/drawing/2014/main" id="{6D6EC4F0-BF27-4BD9-8EB4-5813F89EECA2}"/>
                </a:ext>
              </a:extLst>
            </p:cNvPr>
            <p:cNvSpPr/>
            <p:nvPr/>
          </p:nvSpPr>
          <p:spPr>
            <a:xfrm>
              <a:off x="1160379" y="2512344"/>
              <a:ext cx="3352800" cy="2514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DB90F4A-8CB5-476C-ABC9-817E1C9595AB}"/>
                </a:ext>
              </a:extLst>
            </p:cNvPr>
            <p:cNvSpPr txBox="1"/>
            <p:nvPr/>
          </p:nvSpPr>
          <p:spPr>
            <a:xfrm>
              <a:off x="1160379" y="4657725"/>
              <a:ext cx="838200" cy="369332"/>
            </a:xfrm>
            <a:prstGeom prst="rect">
              <a:avLst/>
            </a:prstGeom>
            <a:noFill/>
          </p:spPr>
          <p:txBody>
            <a:bodyPr wrap="square" rtlCol="0">
              <a:spAutoFit/>
            </a:bodyPr>
            <a:lstStyle/>
            <a:p>
              <a:r>
                <a:rPr lang="en-US" dirty="0"/>
                <a:t>FPGA</a:t>
              </a:r>
            </a:p>
          </p:txBody>
        </p:sp>
        <p:sp>
          <p:nvSpPr>
            <p:cNvPr id="12" name="Rectangle 11">
              <a:extLst>
                <a:ext uri="{FF2B5EF4-FFF2-40B4-BE49-F238E27FC236}">
                  <a16:creationId xmlns:a16="http://schemas.microsoft.com/office/drawing/2014/main" id="{C303713E-3806-4DF8-A27C-623AB11A2F8F}"/>
                </a:ext>
              </a:extLst>
            </p:cNvPr>
            <p:cNvSpPr/>
            <p:nvPr/>
          </p:nvSpPr>
          <p:spPr>
            <a:xfrm>
              <a:off x="1676400" y="2729599"/>
              <a:ext cx="26670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Single Application</a:t>
              </a:r>
            </a:p>
          </p:txBody>
        </p:sp>
      </p:grpSp>
      <p:cxnSp>
        <p:nvCxnSpPr>
          <p:cNvPr id="15" name="Straight Connector 14">
            <a:extLst>
              <a:ext uri="{FF2B5EF4-FFF2-40B4-BE49-F238E27FC236}">
                <a16:creationId xmlns:a16="http://schemas.microsoft.com/office/drawing/2014/main" id="{0BEFC981-C5C4-4929-9B0D-F645402E8B33}"/>
              </a:ext>
            </a:extLst>
          </p:cNvPr>
          <p:cNvCxnSpPr/>
          <p:nvPr/>
        </p:nvCxnSpPr>
        <p:spPr>
          <a:xfrm>
            <a:off x="6096000" y="1600200"/>
            <a:ext cx="0" cy="426720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4B764F2-55F9-43B5-B8D4-6F80D5A45479}"/>
              </a:ext>
            </a:extLst>
          </p:cNvPr>
          <p:cNvGrpSpPr/>
          <p:nvPr/>
        </p:nvGrpSpPr>
        <p:grpSpPr>
          <a:xfrm>
            <a:off x="7678821" y="2516891"/>
            <a:ext cx="3352800" cy="2514713"/>
            <a:chOff x="7086600" y="2512344"/>
            <a:chExt cx="3352800" cy="2514713"/>
          </a:xfrm>
        </p:grpSpPr>
        <p:sp>
          <p:nvSpPr>
            <p:cNvPr id="13" name="Rectangle 12">
              <a:extLst>
                <a:ext uri="{FF2B5EF4-FFF2-40B4-BE49-F238E27FC236}">
                  <a16:creationId xmlns:a16="http://schemas.microsoft.com/office/drawing/2014/main" id="{E17AAFCA-D85F-47ED-AB72-CD5ABC9FFE04}"/>
                </a:ext>
              </a:extLst>
            </p:cNvPr>
            <p:cNvSpPr/>
            <p:nvPr/>
          </p:nvSpPr>
          <p:spPr>
            <a:xfrm>
              <a:off x="7086600" y="2512344"/>
              <a:ext cx="3352800" cy="2514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BC86521-EB02-41C2-BA78-4B246DA8419D}"/>
                </a:ext>
              </a:extLst>
            </p:cNvPr>
            <p:cNvSpPr/>
            <p:nvPr/>
          </p:nvSpPr>
          <p:spPr>
            <a:xfrm>
              <a:off x="7239000" y="2605940"/>
              <a:ext cx="1143000" cy="13716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1</a:t>
              </a:r>
            </a:p>
          </p:txBody>
        </p:sp>
        <p:sp>
          <p:nvSpPr>
            <p:cNvPr id="17" name="Rectangle 16">
              <a:extLst>
                <a:ext uri="{FF2B5EF4-FFF2-40B4-BE49-F238E27FC236}">
                  <a16:creationId xmlns:a16="http://schemas.microsoft.com/office/drawing/2014/main" id="{B655E9D7-0A70-47D9-8CD0-97DBD5F66A9C}"/>
                </a:ext>
              </a:extLst>
            </p:cNvPr>
            <p:cNvSpPr/>
            <p:nvPr/>
          </p:nvSpPr>
          <p:spPr>
            <a:xfrm>
              <a:off x="8686800" y="2605940"/>
              <a:ext cx="1524000" cy="67066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2</a:t>
              </a:r>
            </a:p>
          </p:txBody>
        </p:sp>
        <p:sp>
          <p:nvSpPr>
            <p:cNvPr id="18" name="Rectangle 17">
              <a:extLst>
                <a:ext uri="{FF2B5EF4-FFF2-40B4-BE49-F238E27FC236}">
                  <a16:creationId xmlns:a16="http://schemas.microsoft.com/office/drawing/2014/main" id="{D911BE9C-4AE6-40E9-900D-4B4F0F934D7B}"/>
                </a:ext>
              </a:extLst>
            </p:cNvPr>
            <p:cNvSpPr/>
            <p:nvPr/>
          </p:nvSpPr>
          <p:spPr>
            <a:xfrm>
              <a:off x="8686800" y="3581400"/>
              <a:ext cx="1524000" cy="12192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3</a:t>
              </a:r>
            </a:p>
          </p:txBody>
        </p:sp>
        <p:sp>
          <p:nvSpPr>
            <p:cNvPr id="19" name="TextBox 18">
              <a:extLst>
                <a:ext uri="{FF2B5EF4-FFF2-40B4-BE49-F238E27FC236}">
                  <a16:creationId xmlns:a16="http://schemas.microsoft.com/office/drawing/2014/main" id="{92E5E56A-0C67-44C8-9FD5-B6BCCFB986DD}"/>
                </a:ext>
              </a:extLst>
            </p:cNvPr>
            <p:cNvSpPr txBox="1"/>
            <p:nvPr/>
          </p:nvSpPr>
          <p:spPr>
            <a:xfrm>
              <a:off x="7086600" y="4657725"/>
              <a:ext cx="838200" cy="369332"/>
            </a:xfrm>
            <a:prstGeom prst="rect">
              <a:avLst/>
            </a:prstGeom>
            <a:noFill/>
          </p:spPr>
          <p:txBody>
            <a:bodyPr wrap="square" rtlCol="0">
              <a:spAutoFit/>
            </a:bodyPr>
            <a:lstStyle/>
            <a:p>
              <a:r>
                <a:rPr lang="en-US" dirty="0"/>
                <a:t>FPGA</a:t>
              </a:r>
            </a:p>
          </p:txBody>
        </p:sp>
      </p:grpSp>
      <p:sp>
        <p:nvSpPr>
          <p:cNvPr id="20" name="Rectangle 19">
            <a:extLst>
              <a:ext uri="{FF2B5EF4-FFF2-40B4-BE49-F238E27FC236}">
                <a16:creationId xmlns:a16="http://schemas.microsoft.com/office/drawing/2014/main" id="{D04F5913-0496-4998-B54B-4CD2D0F9B3E2}"/>
              </a:ext>
            </a:extLst>
          </p:cNvPr>
          <p:cNvSpPr/>
          <p:nvPr/>
        </p:nvSpPr>
        <p:spPr>
          <a:xfrm>
            <a:off x="7219257" y="1418834"/>
            <a:ext cx="1447792" cy="792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4</a:t>
            </a:r>
          </a:p>
        </p:txBody>
      </p:sp>
      <p:sp>
        <p:nvSpPr>
          <p:cNvPr id="21" name="Rectangle 20">
            <a:extLst>
              <a:ext uri="{FF2B5EF4-FFF2-40B4-BE49-F238E27FC236}">
                <a16:creationId xmlns:a16="http://schemas.microsoft.com/office/drawing/2014/main" id="{11C433F9-11CC-4F41-81FF-20E4F9ED914A}"/>
              </a:ext>
            </a:extLst>
          </p:cNvPr>
          <p:cNvSpPr/>
          <p:nvPr/>
        </p:nvSpPr>
        <p:spPr>
          <a:xfrm>
            <a:off x="10231484" y="1376198"/>
            <a:ext cx="1295400" cy="74460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5</a:t>
            </a:r>
          </a:p>
        </p:txBody>
      </p:sp>
      <p:sp>
        <p:nvSpPr>
          <p:cNvPr id="23" name="Freeform: Shape 22">
            <a:extLst>
              <a:ext uri="{FF2B5EF4-FFF2-40B4-BE49-F238E27FC236}">
                <a16:creationId xmlns:a16="http://schemas.microsoft.com/office/drawing/2014/main" id="{D842BCD9-4B8E-4061-8A2F-F8A2E914B48E}"/>
              </a:ext>
            </a:extLst>
          </p:cNvPr>
          <p:cNvSpPr/>
          <p:nvPr/>
        </p:nvSpPr>
        <p:spPr>
          <a:xfrm rot="19974550">
            <a:off x="9430957" y="1818303"/>
            <a:ext cx="860521" cy="625973"/>
          </a:xfrm>
          <a:custGeom>
            <a:avLst/>
            <a:gdLst>
              <a:gd name="connsiteX0" fmla="*/ 647700 w 647700"/>
              <a:gd name="connsiteY0" fmla="*/ 50907 h 422382"/>
              <a:gd name="connsiteX1" fmla="*/ 180975 w 647700"/>
              <a:gd name="connsiteY1" fmla="*/ 31857 h 422382"/>
              <a:gd name="connsiteX2" fmla="*/ 0 w 647700"/>
              <a:gd name="connsiteY2" fmla="*/ 422382 h 422382"/>
            </a:gdLst>
            <a:ahLst/>
            <a:cxnLst>
              <a:cxn ang="0">
                <a:pos x="connsiteX0" y="connsiteY0"/>
              </a:cxn>
              <a:cxn ang="0">
                <a:pos x="connsiteX1" y="connsiteY1"/>
              </a:cxn>
              <a:cxn ang="0">
                <a:pos x="connsiteX2" y="connsiteY2"/>
              </a:cxn>
            </a:cxnLst>
            <a:rect l="l" t="t" r="r" b="b"/>
            <a:pathLst>
              <a:path w="647700" h="422382">
                <a:moveTo>
                  <a:pt x="647700" y="50907"/>
                </a:moveTo>
                <a:cubicBezTo>
                  <a:pt x="468312" y="10425"/>
                  <a:pt x="288925" y="-30056"/>
                  <a:pt x="180975" y="31857"/>
                </a:cubicBezTo>
                <a:cubicBezTo>
                  <a:pt x="73025" y="93770"/>
                  <a:pt x="0" y="422382"/>
                  <a:pt x="0" y="422382"/>
                </a:cubicBezTo>
              </a:path>
            </a:pathLst>
          </a:custGeom>
          <a:noFill/>
          <a:ln w="66675">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7F11B4E-F54B-40DD-8BA0-52478806D56E}"/>
              </a:ext>
            </a:extLst>
          </p:cNvPr>
          <p:cNvSpPr/>
          <p:nvPr/>
        </p:nvSpPr>
        <p:spPr>
          <a:xfrm rot="16993600">
            <a:off x="7189238" y="2470779"/>
            <a:ext cx="848606" cy="646678"/>
          </a:xfrm>
          <a:custGeom>
            <a:avLst/>
            <a:gdLst>
              <a:gd name="connsiteX0" fmla="*/ 647700 w 647700"/>
              <a:gd name="connsiteY0" fmla="*/ 50907 h 422382"/>
              <a:gd name="connsiteX1" fmla="*/ 180975 w 647700"/>
              <a:gd name="connsiteY1" fmla="*/ 31857 h 422382"/>
              <a:gd name="connsiteX2" fmla="*/ 0 w 647700"/>
              <a:gd name="connsiteY2" fmla="*/ 422382 h 422382"/>
            </a:gdLst>
            <a:ahLst/>
            <a:cxnLst>
              <a:cxn ang="0">
                <a:pos x="connsiteX0" y="connsiteY0"/>
              </a:cxn>
              <a:cxn ang="0">
                <a:pos x="connsiteX1" y="connsiteY1"/>
              </a:cxn>
              <a:cxn ang="0">
                <a:pos x="connsiteX2" y="connsiteY2"/>
              </a:cxn>
            </a:cxnLst>
            <a:rect l="l" t="t" r="r" b="b"/>
            <a:pathLst>
              <a:path w="647700" h="422382">
                <a:moveTo>
                  <a:pt x="647700" y="50907"/>
                </a:moveTo>
                <a:cubicBezTo>
                  <a:pt x="468312" y="10425"/>
                  <a:pt x="288925" y="-30056"/>
                  <a:pt x="180975" y="31857"/>
                </a:cubicBezTo>
                <a:cubicBezTo>
                  <a:pt x="73025" y="93770"/>
                  <a:pt x="0" y="422382"/>
                  <a:pt x="0" y="422382"/>
                </a:cubicBezTo>
              </a:path>
            </a:pathLst>
          </a:custGeom>
          <a:noFill/>
          <a:ln w="66675">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F0E3D19-7D2D-4C8A-8FA9-4DD3040AC692}"/>
              </a:ext>
            </a:extLst>
          </p:cNvPr>
          <p:cNvSpPr txBox="1"/>
          <p:nvPr/>
        </p:nvSpPr>
        <p:spPr>
          <a:xfrm>
            <a:off x="6591302" y="5516681"/>
            <a:ext cx="4343395" cy="523220"/>
          </a:xfrm>
          <a:prstGeom prst="rect">
            <a:avLst/>
          </a:prstGeom>
          <a:noFill/>
        </p:spPr>
        <p:txBody>
          <a:bodyPr wrap="square" rtlCol="0">
            <a:spAutoFit/>
          </a:bodyPr>
          <a:lstStyle/>
          <a:p>
            <a:pPr algn="ctr"/>
            <a:r>
              <a:rPr lang="en-US" sz="2800" dirty="0"/>
              <a:t>What we want FPGAs to be</a:t>
            </a:r>
          </a:p>
        </p:txBody>
      </p:sp>
    </p:spTree>
    <p:extLst>
      <p:ext uri="{BB962C8B-B14F-4D97-AF65-F5344CB8AC3E}">
        <p14:creationId xmlns:p14="http://schemas.microsoft.com/office/powerpoint/2010/main" val="42889103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1"/>
            <a:ext cx="7696200" cy="4525963"/>
          </a:xfrm>
        </p:spPr>
        <p:txBody>
          <a:bodyPr/>
          <a:lstStyle/>
          <a:p>
            <a:pPr marL="0" indent="0">
              <a:buNone/>
            </a:pPr>
            <a:r>
              <a:rPr lang="en-US" dirty="0"/>
              <a:t>What we found:</a:t>
            </a:r>
          </a:p>
          <a:p>
            <a:r>
              <a:rPr lang="en-US" dirty="0"/>
              <a:t>Memory operations are the bottleneck</a:t>
            </a:r>
          </a:p>
          <a:p>
            <a:pPr lvl="1"/>
            <a:r>
              <a:rPr lang="en-US" sz="2400" dirty="0"/>
              <a:t>Data must be placed correctly in memory</a:t>
            </a:r>
          </a:p>
          <a:p>
            <a:pPr lvl="1"/>
            <a:r>
              <a:rPr lang="en-US" sz="2400" dirty="0" err="1"/>
              <a:t>Userspace</a:t>
            </a:r>
            <a:r>
              <a:rPr lang="en-US" sz="2400" dirty="0"/>
              <a:t> I/O has high overhead</a:t>
            </a:r>
          </a:p>
          <a:p>
            <a:pPr lvl="1"/>
            <a:r>
              <a:rPr lang="en-US" sz="2400" dirty="0"/>
              <a:t>Many system calls are incompatible with UIO</a:t>
            </a:r>
          </a:p>
          <a:p>
            <a:pPr lvl="1"/>
            <a:endParaRPr lang="en-US" sz="2400" dirty="0"/>
          </a:p>
          <a:p>
            <a:r>
              <a:rPr lang="en-US" sz="2800" dirty="0"/>
              <a:t>It is easier to build an application from ground-up</a:t>
            </a:r>
          </a:p>
          <a:p>
            <a:endParaRPr lang="en-US" dirty="0"/>
          </a:p>
        </p:txBody>
      </p:sp>
      <p:sp>
        <p:nvSpPr>
          <p:cNvPr id="3" name="Title 2"/>
          <p:cNvSpPr>
            <a:spLocks noGrp="1"/>
          </p:cNvSpPr>
          <p:nvPr>
            <p:ph type="title"/>
          </p:nvPr>
        </p:nvSpPr>
        <p:spPr/>
        <p:txBody>
          <a:bodyPr/>
          <a:lstStyle/>
          <a:p>
            <a:r>
              <a:rPr lang="en-US" dirty="0"/>
              <a:t>Implementation Case Study: </a:t>
            </a:r>
            <a:r>
              <a:rPr lang="en-US" dirty="0" err="1"/>
              <a:t>Orbot</a:t>
            </a:r>
            <a:endParaRPr lang="en-US" dirty="0"/>
          </a:p>
        </p:txBody>
      </p:sp>
      <p:sp>
        <p:nvSpPr>
          <p:cNvPr id="4" name="Slide Number Placeholder 3"/>
          <p:cNvSpPr>
            <a:spLocks noGrp="1"/>
          </p:cNvSpPr>
          <p:nvPr>
            <p:ph type="sldNum" sz="quarter" idx="12"/>
          </p:nvPr>
        </p:nvSpPr>
        <p:spPr/>
        <p:txBody>
          <a:bodyPr/>
          <a:lstStyle/>
          <a:p>
            <a:fld id="{75FC310F-8B6D-4753-AAE4-A928F19BE0F9}" type="slidenum">
              <a:rPr lang="en-US" smtClean="0"/>
              <a:pPr/>
              <a:t>110</a:t>
            </a:fld>
            <a:endParaRPr lang="en-US"/>
          </a:p>
        </p:txBody>
      </p:sp>
      <p:pic>
        <p:nvPicPr>
          <p:cNvPr id="3076" name="Picture 4" descr="https://lh3.googleusercontent.com/yfYu895qHk6bcZEs-H5C1jec85_zGPQKUI4cpUv1-ECEKGmOfiDjyzcTgrezlCoHUZs=h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0" y="1295400"/>
            <a:ext cx="2868138" cy="5101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01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Is there value in apps with hardware?</a:t>
            </a:r>
          </a:p>
          <a:p>
            <a:endParaRPr lang="en-US" dirty="0"/>
          </a:p>
          <a:p>
            <a:r>
              <a:rPr lang="en-US" dirty="0"/>
              <a:t>Is the cloud-based compilation of Cloud RTR practical?</a:t>
            </a:r>
          </a:p>
        </p:txBody>
      </p:sp>
      <p:sp>
        <p:nvSpPr>
          <p:cNvPr id="3" name="Title 2"/>
          <p:cNvSpPr>
            <a:spLocks noGrp="1"/>
          </p:cNvSpPr>
          <p:nvPr>
            <p:ph type="title"/>
          </p:nvPr>
        </p:nvSpPr>
        <p:spPr/>
        <p:txBody>
          <a:bodyPr/>
          <a:lstStyle/>
          <a:p>
            <a:r>
              <a:rPr lang="en-US" dirty="0"/>
              <a:t>Evaluation</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111</a:t>
            </a:fld>
            <a:endParaRPr lang="en-US"/>
          </a:p>
        </p:txBody>
      </p:sp>
    </p:spTree>
    <p:extLst>
      <p:ext uri="{BB962C8B-B14F-4D97-AF65-F5344CB8AC3E}">
        <p14:creationId xmlns:p14="http://schemas.microsoft.com/office/powerpoint/2010/main" val="102258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 benchmark 1: QAM demodulator</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112</a:t>
            </a:fld>
            <a:endParaRPr lang="en-US"/>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700" y="1219200"/>
            <a:ext cx="7086600" cy="5379695"/>
          </a:xfrm>
          <a:prstGeom prst="rect">
            <a:avLst/>
          </a:prstGeom>
        </p:spPr>
      </p:pic>
      <p:cxnSp>
        <p:nvCxnSpPr>
          <p:cNvPr id="5" name="Straight Connector 4"/>
          <p:cNvCxnSpPr/>
          <p:nvPr/>
        </p:nvCxnSpPr>
        <p:spPr>
          <a:xfrm>
            <a:off x="5867400" y="2286000"/>
            <a:ext cx="0" cy="2209800"/>
          </a:xfrm>
          <a:prstGeom prst="line">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ight Brace 7"/>
          <p:cNvSpPr/>
          <p:nvPr/>
        </p:nvSpPr>
        <p:spPr>
          <a:xfrm>
            <a:off x="9067800" y="1828800"/>
            <a:ext cx="609600" cy="25908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9906000" y="2590800"/>
            <a:ext cx="2286000" cy="1077218"/>
          </a:xfrm>
          <a:prstGeom prst="rect">
            <a:avLst/>
          </a:prstGeom>
          <a:noFill/>
        </p:spPr>
        <p:txBody>
          <a:bodyPr wrap="square" rtlCol="0">
            <a:spAutoFit/>
          </a:bodyPr>
          <a:lstStyle/>
          <a:p>
            <a:pPr algn="ctr"/>
            <a:r>
              <a:rPr lang="en-US" sz="3200" dirty="0"/>
              <a:t>4 orders of magnitude</a:t>
            </a:r>
          </a:p>
        </p:txBody>
      </p:sp>
    </p:spTree>
    <p:extLst>
      <p:ext uri="{BB962C8B-B14F-4D97-AF65-F5344CB8AC3E}">
        <p14:creationId xmlns:p14="http://schemas.microsoft.com/office/powerpoint/2010/main" val="341889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 benchmark 2: AES</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113</a:t>
            </a:fld>
            <a:endParaRPr lang="en-US"/>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342" y="1219200"/>
            <a:ext cx="7105317" cy="5410200"/>
          </a:xfrm>
          <a:prstGeom prst="rect">
            <a:avLst/>
          </a:prstGeom>
        </p:spPr>
      </p:pic>
      <p:sp>
        <p:nvSpPr>
          <p:cNvPr id="2" name="Right Brace 1"/>
          <p:cNvSpPr/>
          <p:nvPr/>
        </p:nvSpPr>
        <p:spPr>
          <a:xfrm>
            <a:off x="9144000" y="3200400"/>
            <a:ext cx="609600" cy="609600"/>
          </a:xfrm>
          <a:prstGeom prst="rightBrace">
            <a:avLst>
              <a:gd name="adj1" fmla="val 8333"/>
              <a:gd name="adj2" fmla="val 48236"/>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9829800" y="2743200"/>
            <a:ext cx="1981200" cy="1569660"/>
          </a:xfrm>
          <a:prstGeom prst="rect">
            <a:avLst/>
          </a:prstGeom>
          <a:noFill/>
        </p:spPr>
        <p:txBody>
          <a:bodyPr wrap="square" rtlCol="0">
            <a:spAutoFit/>
          </a:bodyPr>
          <a:lstStyle/>
          <a:p>
            <a:pPr algn="ctr"/>
            <a:r>
              <a:rPr lang="en-US" sz="3200" dirty="0"/>
              <a:t>FPGA is 3x vs. OpenSSL</a:t>
            </a:r>
          </a:p>
        </p:txBody>
      </p:sp>
    </p:spTree>
    <p:extLst>
      <p:ext uri="{BB962C8B-B14F-4D97-AF65-F5344CB8AC3E}">
        <p14:creationId xmlns:p14="http://schemas.microsoft.com/office/powerpoint/2010/main" val="31314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We also implemented a hardware memory scanner</a:t>
            </a:r>
          </a:p>
          <a:p>
            <a:endParaRPr lang="en-US" dirty="0"/>
          </a:p>
          <a:p>
            <a:r>
              <a:rPr lang="en-US" dirty="0"/>
              <a:t>It can scan the entire address space transparently to the OS</a:t>
            </a:r>
          </a:p>
          <a:p>
            <a:pPr lvl="1"/>
            <a:r>
              <a:rPr lang="en-US" dirty="0"/>
              <a:t>2.7% memory read performance hit</a:t>
            </a:r>
          </a:p>
          <a:p>
            <a:pPr lvl="1"/>
            <a:r>
              <a:rPr lang="en-US" dirty="0"/>
              <a:t>5.5% memory write performance hit</a:t>
            </a:r>
          </a:p>
          <a:p>
            <a:endParaRPr lang="en-US" dirty="0"/>
          </a:p>
          <a:p>
            <a:r>
              <a:rPr lang="en-US" dirty="0"/>
              <a:t>We tested this using the </a:t>
            </a:r>
            <a:r>
              <a:rPr lang="en-US" dirty="0" err="1"/>
              <a:t>LMbench</a:t>
            </a:r>
            <a:r>
              <a:rPr lang="en-US" dirty="0"/>
              <a:t> </a:t>
            </a:r>
            <a:r>
              <a:rPr lang="en-US" dirty="0" err="1"/>
              <a:t>testbench</a:t>
            </a:r>
            <a:endParaRPr lang="en-US" dirty="0"/>
          </a:p>
        </p:txBody>
      </p:sp>
      <p:sp>
        <p:nvSpPr>
          <p:cNvPr id="3" name="Title 2"/>
          <p:cNvSpPr>
            <a:spLocks noGrp="1"/>
          </p:cNvSpPr>
          <p:nvPr>
            <p:ph type="title"/>
          </p:nvPr>
        </p:nvSpPr>
        <p:spPr/>
        <p:txBody>
          <a:bodyPr/>
          <a:lstStyle/>
          <a:p>
            <a:r>
              <a:rPr lang="en-US" dirty="0"/>
              <a:t>Micro benchmark 3: Memory Scanner</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114</a:t>
            </a:fld>
            <a:endParaRPr lang="en-US"/>
          </a:p>
        </p:txBody>
      </p:sp>
    </p:spTree>
    <p:extLst>
      <p:ext uri="{BB962C8B-B14F-4D97-AF65-F5344CB8AC3E}">
        <p14:creationId xmlns:p14="http://schemas.microsoft.com/office/powerpoint/2010/main" val="2762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Brute-force compilation</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115</a:t>
            </a:fld>
            <a:endParaRPr lang="en-US"/>
          </a:p>
        </p:txBody>
      </p:sp>
      <p:graphicFrame>
        <p:nvGraphicFramePr>
          <p:cNvPr id="5" name="Table 4"/>
          <p:cNvGraphicFramePr>
            <a:graphicFrameLocks noGrp="1"/>
          </p:cNvGraphicFramePr>
          <p:nvPr>
            <p:extLst/>
          </p:nvPr>
        </p:nvGraphicFramePr>
        <p:xfrm>
          <a:off x="1943100" y="1523999"/>
          <a:ext cx="8305800" cy="4267200"/>
        </p:xfrm>
        <a:graphic>
          <a:graphicData uri="http://schemas.openxmlformats.org/drawingml/2006/table">
            <a:tbl>
              <a:tblPr firstRow="1" bandRow="1">
                <a:tableStyleId>{073A0DAA-6AF3-43AB-8588-CEC1D06C72B9}</a:tableStyleId>
              </a:tblPr>
              <a:tblGrid>
                <a:gridCol w="5743475">
                  <a:extLst>
                    <a:ext uri="{9D8B030D-6E8A-4147-A177-3AD203B41FA5}">
                      <a16:colId xmlns:a16="http://schemas.microsoft.com/office/drawing/2014/main" val="20000"/>
                    </a:ext>
                  </a:extLst>
                </a:gridCol>
                <a:gridCol w="2562325">
                  <a:extLst>
                    <a:ext uri="{9D8B030D-6E8A-4147-A177-3AD203B41FA5}">
                      <a16:colId xmlns:a16="http://schemas.microsoft.com/office/drawing/2014/main" val="20001"/>
                    </a:ext>
                  </a:extLst>
                </a:gridCol>
              </a:tblGrid>
              <a:tr h="1055802">
                <a:tc gridSpan="2">
                  <a:txBody>
                    <a:bodyPr/>
                    <a:lstStyle/>
                    <a:p>
                      <a:pPr algn="ctr"/>
                      <a:r>
                        <a:rPr lang="en-US" sz="3600" dirty="0"/>
                        <a:t>Google Play Store</a:t>
                      </a:r>
                      <a:r>
                        <a:rPr lang="en-US" sz="3600" baseline="0" dirty="0"/>
                        <a:t> Figures</a:t>
                      </a:r>
                      <a:endParaRPr lang="en-US" sz="3600" dirty="0"/>
                    </a:p>
                  </a:txBody>
                  <a:tcPr anchor="ctr"/>
                </a:tc>
                <a:tc hMerge="1">
                  <a:txBody>
                    <a:bodyPr/>
                    <a:lstStyle/>
                    <a:p>
                      <a:endParaRPr lang="en-US" dirty="0"/>
                    </a:p>
                  </a:txBody>
                  <a:tcPr/>
                </a:tc>
                <a:extLst>
                  <a:ext uri="{0D108BD9-81ED-4DB2-BD59-A6C34878D82A}">
                    <a16:rowId xmlns:a16="http://schemas.microsoft.com/office/drawing/2014/main" val="10000"/>
                  </a:ext>
                </a:extLst>
              </a:tr>
              <a:tr h="1070466">
                <a:tc>
                  <a:txBody>
                    <a:bodyPr/>
                    <a:lstStyle/>
                    <a:p>
                      <a:pPr algn="ctr"/>
                      <a:r>
                        <a:rPr lang="en-US" sz="3600" dirty="0"/>
                        <a:t># of Apps as</a:t>
                      </a:r>
                      <a:r>
                        <a:rPr lang="en-US" sz="3600" baseline="0" dirty="0"/>
                        <a:t> of</a:t>
                      </a:r>
                      <a:r>
                        <a:rPr lang="en-US" sz="3600" dirty="0"/>
                        <a:t> Dec</a:t>
                      </a:r>
                      <a:r>
                        <a:rPr lang="en-US" sz="3600" baseline="0" dirty="0"/>
                        <a:t> 14</a:t>
                      </a:r>
                      <a:endParaRPr lang="en-US" sz="3600" dirty="0"/>
                    </a:p>
                  </a:txBody>
                  <a:tcPr anchor="ctr"/>
                </a:tc>
                <a:tc>
                  <a:txBody>
                    <a:bodyPr/>
                    <a:lstStyle/>
                    <a:p>
                      <a:pPr algn="ctr"/>
                      <a:r>
                        <a:rPr lang="en-US" sz="3600" dirty="0"/>
                        <a:t>1.43 Million</a:t>
                      </a:r>
                    </a:p>
                  </a:txBody>
                  <a:tcPr anchor="ctr"/>
                </a:tc>
                <a:extLst>
                  <a:ext uri="{0D108BD9-81ED-4DB2-BD59-A6C34878D82A}">
                    <a16:rowId xmlns:a16="http://schemas.microsoft.com/office/drawing/2014/main" val="10001"/>
                  </a:ext>
                </a:extLst>
              </a:tr>
              <a:tr h="1070466">
                <a:tc>
                  <a:txBody>
                    <a:bodyPr/>
                    <a:lstStyle/>
                    <a:p>
                      <a:pPr algn="ctr"/>
                      <a:r>
                        <a:rPr lang="en-US" sz="3600" dirty="0"/>
                        <a:t>Average Monthly App Growth</a:t>
                      </a:r>
                    </a:p>
                  </a:txBody>
                  <a:tcPr anchor="ctr"/>
                </a:tc>
                <a:tc>
                  <a:txBody>
                    <a:bodyPr/>
                    <a:lstStyle/>
                    <a:p>
                      <a:pPr algn="ctr"/>
                      <a:r>
                        <a:rPr lang="en-US" sz="3600" dirty="0"/>
                        <a:t>6.10%</a:t>
                      </a:r>
                    </a:p>
                  </a:txBody>
                  <a:tcPr anchor="ctr"/>
                </a:tc>
                <a:extLst>
                  <a:ext uri="{0D108BD9-81ED-4DB2-BD59-A6C34878D82A}">
                    <a16:rowId xmlns:a16="http://schemas.microsoft.com/office/drawing/2014/main" val="10002"/>
                  </a:ext>
                </a:extLst>
              </a:tr>
              <a:tr h="1070466">
                <a:tc>
                  <a:txBody>
                    <a:bodyPr/>
                    <a:lstStyle/>
                    <a:p>
                      <a:pPr algn="ctr"/>
                      <a:r>
                        <a:rPr lang="en-US" sz="3600" dirty="0"/>
                        <a:t># of Apps for January 16</a:t>
                      </a:r>
                    </a:p>
                  </a:txBody>
                  <a:tcPr anchor="ctr"/>
                </a:tc>
                <a:tc>
                  <a:txBody>
                    <a:bodyPr/>
                    <a:lstStyle/>
                    <a:p>
                      <a:pPr algn="ctr"/>
                      <a:r>
                        <a:rPr lang="en-US" sz="3600" dirty="0"/>
                        <a:t>117,521</a:t>
                      </a:r>
                    </a:p>
                  </a:txBody>
                  <a:tcPr anchor="ctr"/>
                </a:tc>
                <a:extLst>
                  <a:ext uri="{0D108BD9-81ED-4DB2-BD59-A6C34878D82A}">
                    <a16:rowId xmlns:a16="http://schemas.microsoft.com/office/drawing/2014/main" val="10003"/>
                  </a:ext>
                </a:extLst>
              </a:tr>
            </a:tbl>
          </a:graphicData>
        </a:graphic>
      </p:graphicFrame>
      <p:sp>
        <p:nvSpPr>
          <p:cNvPr id="6" name="Rectangle 5"/>
          <p:cNvSpPr/>
          <p:nvPr/>
        </p:nvSpPr>
        <p:spPr>
          <a:xfrm>
            <a:off x="4343401" y="5867400"/>
            <a:ext cx="3505199" cy="461665"/>
          </a:xfrm>
          <a:prstGeom prst="rect">
            <a:avLst/>
          </a:prstGeom>
        </p:spPr>
        <p:txBody>
          <a:bodyPr wrap="square">
            <a:spAutoFit/>
          </a:bodyPr>
          <a:lstStyle/>
          <a:p>
            <a:r>
              <a:rPr lang="en-US" sz="2400" dirty="0">
                <a:latin typeface="CMBX10"/>
              </a:rPr>
              <a:t>provided by </a:t>
            </a:r>
            <a:r>
              <a:rPr lang="en-US" sz="2400" dirty="0" err="1">
                <a:latin typeface="CMBX10"/>
              </a:rPr>
              <a:t>AppFigures</a:t>
            </a:r>
            <a:r>
              <a:rPr lang="en-US" sz="2400" dirty="0">
                <a:latin typeface="CMBX10"/>
              </a:rPr>
              <a:t>.</a:t>
            </a:r>
            <a:endParaRPr lang="en-US" sz="2400" dirty="0"/>
          </a:p>
        </p:txBody>
      </p:sp>
    </p:spTree>
    <p:extLst>
      <p:ext uri="{BB962C8B-B14F-4D97-AF65-F5344CB8AC3E}">
        <p14:creationId xmlns:p14="http://schemas.microsoft.com/office/powerpoint/2010/main" val="38065357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Brute-force compilation</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116</a:t>
            </a:fld>
            <a:endParaRPr lang="en-US"/>
          </a:p>
        </p:txBody>
      </p:sp>
      <p:graphicFrame>
        <p:nvGraphicFramePr>
          <p:cNvPr id="5" name="Table 4"/>
          <p:cNvGraphicFramePr>
            <a:graphicFrameLocks noGrp="1"/>
          </p:cNvGraphicFramePr>
          <p:nvPr>
            <p:extLst/>
          </p:nvPr>
        </p:nvGraphicFramePr>
        <p:xfrm>
          <a:off x="609600" y="1938362"/>
          <a:ext cx="2694372" cy="3624236"/>
        </p:xfrm>
        <a:graphic>
          <a:graphicData uri="http://schemas.openxmlformats.org/drawingml/2006/table">
            <a:tbl>
              <a:tblPr firstRow="1" bandRow="1">
                <a:tableStyleId>{073A0DAA-6AF3-43AB-8588-CEC1D06C72B9}</a:tableStyleId>
              </a:tblPr>
              <a:tblGrid>
                <a:gridCol w="801559">
                  <a:extLst>
                    <a:ext uri="{9D8B030D-6E8A-4147-A177-3AD203B41FA5}">
                      <a16:colId xmlns:a16="http://schemas.microsoft.com/office/drawing/2014/main" val="20000"/>
                    </a:ext>
                  </a:extLst>
                </a:gridCol>
                <a:gridCol w="1892813">
                  <a:extLst>
                    <a:ext uri="{9D8B030D-6E8A-4147-A177-3AD203B41FA5}">
                      <a16:colId xmlns:a16="http://schemas.microsoft.com/office/drawing/2014/main" val="20001"/>
                    </a:ext>
                  </a:extLst>
                </a:gridCol>
              </a:tblGrid>
              <a:tr h="653103">
                <a:tc gridSpan="2">
                  <a:txBody>
                    <a:bodyPr/>
                    <a:lstStyle/>
                    <a:p>
                      <a:pPr algn="ctr"/>
                      <a:r>
                        <a:rPr lang="en-US" dirty="0"/>
                        <a:t>Max # of Apps</a:t>
                      </a:r>
                      <a:r>
                        <a:rPr lang="en-US" baseline="0" dirty="0"/>
                        <a:t> Compiled per day</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653103">
                <a:tc>
                  <a:txBody>
                    <a:bodyPr/>
                    <a:lstStyle/>
                    <a:p>
                      <a:pPr algn="ctr"/>
                      <a:r>
                        <a:rPr lang="en-US" b="1" dirty="0"/>
                        <a:t># of Slots</a:t>
                      </a:r>
                    </a:p>
                  </a:txBody>
                  <a:tcPr/>
                </a:tc>
                <a:tc>
                  <a:txBody>
                    <a:bodyPr/>
                    <a:lstStyle/>
                    <a:p>
                      <a:pPr algn="ctr"/>
                      <a:r>
                        <a:rPr lang="en-US" b="1" dirty="0"/>
                        <a:t>Apps</a:t>
                      </a:r>
                    </a:p>
                  </a:txBody>
                  <a:tcPr/>
                </a:tc>
                <a:extLst>
                  <a:ext uri="{0D108BD9-81ED-4DB2-BD59-A6C34878D82A}">
                    <a16:rowId xmlns:a16="http://schemas.microsoft.com/office/drawing/2014/main" val="10001"/>
                  </a:ext>
                </a:extLst>
              </a:tr>
              <a:tr h="463606">
                <a:tc>
                  <a:txBody>
                    <a:bodyPr/>
                    <a:lstStyle/>
                    <a:p>
                      <a:pPr algn="ctr"/>
                      <a:r>
                        <a:rPr lang="en-US" dirty="0"/>
                        <a:t>2</a:t>
                      </a:r>
                    </a:p>
                  </a:txBody>
                  <a:tcPr>
                    <a:solidFill>
                      <a:srgbClr val="FFFF00"/>
                    </a:solidFill>
                  </a:tcPr>
                </a:tc>
                <a:tc>
                  <a:txBody>
                    <a:bodyPr/>
                    <a:lstStyle/>
                    <a:p>
                      <a:pPr algn="ctr"/>
                      <a:r>
                        <a:rPr lang="en-US" dirty="0"/>
                        <a:t>121</a:t>
                      </a:r>
                    </a:p>
                  </a:txBody>
                  <a:tcPr>
                    <a:solidFill>
                      <a:srgbClr val="FFFF00"/>
                    </a:solidFill>
                  </a:tcPr>
                </a:tc>
                <a:extLst>
                  <a:ext uri="{0D108BD9-81ED-4DB2-BD59-A6C34878D82A}">
                    <a16:rowId xmlns:a16="http://schemas.microsoft.com/office/drawing/2014/main" val="10002"/>
                  </a:ext>
                </a:extLst>
              </a:tr>
              <a:tr h="463606">
                <a:tc>
                  <a:txBody>
                    <a:bodyPr/>
                    <a:lstStyle/>
                    <a:p>
                      <a:pPr algn="ctr"/>
                      <a:r>
                        <a:rPr lang="en-US" dirty="0"/>
                        <a:t>3</a:t>
                      </a:r>
                    </a:p>
                  </a:txBody>
                  <a:tcPr/>
                </a:tc>
                <a:tc>
                  <a:txBody>
                    <a:bodyPr/>
                    <a:lstStyle/>
                    <a:p>
                      <a:pPr algn="ctr"/>
                      <a:r>
                        <a:rPr lang="en-US" dirty="0"/>
                        <a:t>96</a:t>
                      </a:r>
                    </a:p>
                  </a:txBody>
                  <a:tcPr/>
                </a:tc>
                <a:extLst>
                  <a:ext uri="{0D108BD9-81ED-4DB2-BD59-A6C34878D82A}">
                    <a16:rowId xmlns:a16="http://schemas.microsoft.com/office/drawing/2014/main" val="10003"/>
                  </a:ext>
                </a:extLst>
              </a:tr>
              <a:tr h="463606">
                <a:tc>
                  <a:txBody>
                    <a:bodyPr/>
                    <a:lstStyle/>
                    <a:p>
                      <a:pPr algn="ctr"/>
                      <a:r>
                        <a:rPr lang="en-US" dirty="0"/>
                        <a:t>4</a:t>
                      </a:r>
                    </a:p>
                  </a:txBody>
                  <a:tcPr/>
                </a:tc>
                <a:tc>
                  <a:txBody>
                    <a:bodyPr/>
                    <a:lstStyle/>
                    <a:p>
                      <a:pPr algn="ctr"/>
                      <a:r>
                        <a:rPr lang="en-US" dirty="0"/>
                        <a:t>76</a:t>
                      </a:r>
                    </a:p>
                  </a:txBody>
                  <a:tcPr/>
                </a:tc>
                <a:extLst>
                  <a:ext uri="{0D108BD9-81ED-4DB2-BD59-A6C34878D82A}">
                    <a16:rowId xmlns:a16="http://schemas.microsoft.com/office/drawing/2014/main" val="10004"/>
                  </a:ext>
                </a:extLst>
              </a:tr>
              <a:tr h="463606">
                <a:tc>
                  <a:txBody>
                    <a:bodyPr/>
                    <a:lstStyle/>
                    <a:p>
                      <a:pPr algn="ctr"/>
                      <a:r>
                        <a:rPr lang="en-US" dirty="0"/>
                        <a:t>5</a:t>
                      </a:r>
                    </a:p>
                  </a:txBody>
                  <a:tcPr/>
                </a:tc>
                <a:tc>
                  <a:txBody>
                    <a:bodyPr/>
                    <a:lstStyle/>
                    <a:p>
                      <a:pPr algn="ctr"/>
                      <a:r>
                        <a:rPr lang="en-US" dirty="0"/>
                        <a:t>59</a:t>
                      </a:r>
                    </a:p>
                  </a:txBody>
                  <a:tcPr/>
                </a:tc>
                <a:extLst>
                  <a:ext uri="{0D108BD9-81ED-4DB2-BD59-A6C34878D82A}">
                    <a16:rowId xmlns:a16="http://schemas.microsoft.com/office/drawing/2014/main" val="10005"/>
                  </a:ext>
                </a:extLst>
              </a:tr>
              <a:tr h="463606">
                <a:tc>
                  <a:txBody>
                    <a:bodyPr/>
                    <a:lstStyle/>
                    <a:p>
                      <a:pPr algn="ctr"/>
                      <a:r>
                        <a:rPr lang="en-US" dirty="0"/>
                        <a:t>6</a:t>
                      </a:r>
                    </a:p>
                  </a:txBody>
                  <a:tcPr/>
                </a:tc>
                <a:tc>
                  <a:txBody>
                    <a:bodyPr/>
                    <a:lstStyle/>
                    <a:p>
                      <a:pPr algn="ctr"/>
                      <a:r>
                        <a:rPr lang="en-US" dirty="0"/>
                        <a:t>51</a:t>
                      </a:r>
                    </a:p>
                  </a:txBody>
                  <a:tcPr/>
                </a:tc>
                <a:extLst>
                  <a:ext uri="{0D108BD9-81ED-4DB2-BD59-A6C34878D82A}">
                    <a16:rowId xmlns:a16="http://schemas.microsoft.com/office/drawing/2014/main" val="10006"/>
                  </a:ext>
                </a:extLst>
              </a:tr>
            </a:tbl>
          </a:graphicData>
        </a:graphic>
      </p:graphicFrame>
      <p:graphicFrame>
        <p:nvGraphicFramePr>
          <p:cNvPr id="6" name="Table 5"/>
          <p:cNvGraphicFramePr>
            <a:graphicFrameLocks noGrp="1"/>
          </p:cNvGraphicFramePr>
          <p:nvPr>
            <p:extLst/>
          </p:nvPr>
        </p:nvGraphicFramePr>
        <p:xfrm>
          <a:off x="3532573" y="1938362"/>
          <a:ext cx="6123372" cy="3640788"/>
        </p:xfrm>
        <a:graphic>
          <a:graphicData uri="http://schemas.openxmlformats.org/drawingml/2006/table">
            <a:tbl>
              <a:tblPr firstRow="1" bandRow="1">
                <a:tableStyleId>{073A0DAA-6AF3-43AB-8588-CEC1D06C72B9}</a:tableStyleId>
              </a:tblPr>
              <a:tblGrid>
                <a:gridCol w="2419173">
                  <a:extLst>
                    <a:ext uri="{9D8B030D-6E8A-4147-A177-3AD203B41FA5}">
                      <a16:colId xmlns:a16="http://schemas.microsoft.com/office/drawing/2014/main" val="20000"/>
                    </a:ext>
                  </a:extLst>
                </a:gridCol>
                <a:gridCol w="1052174">
                  <a:extLst>
                    <a:ext uri="{9D8B030D-6E8A-4147-A177-3AD203B41FA5}">
                      <a16:colId xmlns:a16="http://schemas.microsoft.com/office/drawing/2014/main" val="20001"/>
                    </a:ext>
                  </a:extLst>
                </a:gridCol>
                <a:gridCol w="1024084">
                  <a:extLst>
                    <a:ext uri="{9D8B030D-6E8A-4147-A177-3AD203B41FA5}">
                      <a16:colId xmlns:a16="http://schemas.microsoft.com/office/drawing/2014/main" val="20002"/>
                    </a:ext>
                  </a:extLst>
                </a:gridCol>
                <a:gridCol w="1627941">
                  <a:extLst>
                    <a:ext uri="{9D8B030D-6E8A-4147-A177-3AD203B41FA5}">
                      <a16:colId xmlns:a16="http://schemas.microsoft.com/office/drawing/2014/main" val="20003"/>
                    </a:ext>
                  </a:extLst>
                </a:gridCol>
              </a:tblGrid>
              <a:tr h="545664">
                <a:tc>
                  <a:txBody>
                    <a:bodyPr/>
                    <a:lstStyle/>
                    <a:p>
                      <a:pPr algn="ctr"/>
                      <a:r>
                        <a:rPr lang="en-US" b="1" dirty="0"/>
                        <a:t>2 Slot</a:t>
                      </a:r>
                      <a:r>
                        <a:rPr lang="en-US" b="1" baseline="0" dirty="0"/>
                        <a:t>s Requirements</a:t>
                      </a:r>
                      <a:endParaRPr lang="en-US" b="1" dirty="0"/>
                    </a:p>
                  </a:txBody>
                  <a:tcPr/>
                </a:tc>
                <a:tc gridSpan="3">
                  <a:txBody>
                    <a:bodyPr/>
                    <a:lstStyle/>
                    <a:p>
                      <a:pPr algn="ctr"/>
                      <a:r>
                        <a:rPr lang="en-US" b="1" dirty="0">
                          <a:solidFill>
                            <a:schemeClr val="accent1">
                              <a:lumMod val="75000"/>
                            </a:schemeClr>
                          </a:solidFill>
                        </a:rPr>
                        <a:t>% of April Apps</a:t>
                      </a:r>
                      <a:r>
                        <a:rPr lang="en-US" b="1" baseline="0" dirty="0">
                          <a:solidFill>
                            <a:schemeClr val="accent1">
                              <a:lumMod val="75000"/>
                            </a:schemeClr>
                          </a:solidFill>
                        </a:rPr>
                        <a:t> that use Hardware</a:t>
                      </a:r>
                    </a:p>
                    <a:p>
                      <a:pPr algn="ctr"/>
                      <a:r>
                        <a:rPr lang="en-US" b="1" baseline="0" dirty="0">
                          <a:solidFill>
                            <a:schemeClr val="accent1">
                              <a:lumMod val="75000"/>
                            </a:schemeClr>
                          </a:solidFill>
                        </a:rPr>
                        <a:t>(# of Apps Uploaded per Day)</a:t>
                      </a:r>
                      <a:endParaRPr lang="en-US" b="1" dirty="0">
                        <a:solidFill>
                          <a:schemeClr val="accent1">
                            <a:lumMod val="75000"/>
                          </a:schemeClr>
                        </a:solidFill>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45664">
                <a:tc>
                  <a:txBody>
                    <a:bodyPr/>
                    <a:lstStyle/>
                    <a:p>
                      <a:pPr algn="ctr"/>
                      <a:endParaRPr lang="en-US" b="1" dirty="0"/>
                    </a:p>
                  </a:txBody>
                  <a:tcPr/>
                </a:tc>
                <a:tc>
                  <a:txBody>
                    <a:bodyPr/>
                    <a:lstStyle/>
                    <a:p>
                      <a:pPr algn="ctr"/>
                      <a:r>
                        <a:rPr lang="en-US" b="1" dirty="0">
                          <a:solidFill>
                            <a:schemeClr val="accent1">
                              <a:lumMod val="75000"/>
                            </a:schemeClr>
                          </a:solidFill>
                        </a:rPr>
                        <a:t>0.1 </a:t>
                      </a:r>
                    </a:p>
                    <a:p>
                      <a:pPr algn="ctr"/>
                      <a:r>
                        <a:rPr lang="en-US" b="1" dirty="0">
                          <a:solidFill>
                            <a:schemeClr val="accent1">
                              <a:lumMod val="75000"/>
                            </a:schemeClr>
                          </a:solidFill>
                        </a:rPr>
                        <a:t>(5</a:t>
                      </a:r>
                      <a:r>
                        <a:rPr lang="en-US" b="1" baseline="0" dirty="0">
                          <a:solidFill>
                            <a:schemeClr val="accent1">
                              <a:lumMod val="75000"/>
                            </a:schemeClr>
                          </a:solidFill>
                        </a:rPr>
                        <a:t>)</a:t>
                      </a:r>
                      <a:endParaRPr lang="en-US" b="1" dirty="0">
                        <a:solidFill>
                          <a:schemeClr val="accent1">
                            <a:lumMod val="75000"/>
                          </a:schemeClr>
                        </a:solidFill>
                      </a:endParaRPr>
                    </a:p>
                  </a:txBody>
                  <a:tcPr/>
                </a:tc>
                <a:tc>
                  <a:txBody>
                    <a:bodyPr/>
                    <a:lstStyle/>
                    <a:p>
                      <a:pPr algn="ctr"/>
                      <a:r>
                        <a:rPr lang="en-US" b="1" dirty="0">
                          <a:solidFill>
                            <a:schemeClr val="accent1">
                              <a:lumMod val="75000"/>
                            </a:schemeClr>
                          </a:solidFill>
                        </a:rPr>
                        <a:t>1 </a:t>
                      </a:r>
                      <a:br>
                        <a:rPr lang="en-US" b="1" dirty="0">
                          <a:solidFill>
                            <a:schemeClr val="accent1">
                              <a:lumMod val="75000"/>
                            </a:schemeClr>
                          </a:solidFill>
                        </a:rPr>
                      </a:br>
                      <a:r>
                        <a:rPr lang="en-US" b="1" dirty="0">
                          <a:solidFill>
                            <a:schemeClr val="accent1">
                              <a:lumMod val="75000"/>
                            </a:schemeClr>
                          </a:solidFill>
                        </a:rPr>
                        <a:t>(50)</a:t>
                      </a:r>
                    </a:p>
                  </a:txBody>
                  <a:tcPr/>
                </a:tc>
                <a:tc>
                  <a:txBody>
                    <a:bodyPr/>
                    <a:lstStyle/>
                    <a:p>
                      <a:pPr algn="ctr"/>
                      <a:r>
                        <a:rPr lang="en-US" b="1" dirty="0">
                          <a:solidFill>
                            <a:schemeClr val="accent1">
                              <a:lumMod val="75000"/>
                            </a:schemeClr>
                          </a:solidFill>
                        </a:rPr>
                        <a:t>10</a:t>
                      </a:r>
                      <a:br>
                        <a:rPr lang="en-US" b="1" dirty="0">
                          <a:solidFill>
                            <a:schemeClr val="accent1">
                              <a:lumMod val="75000"/>
                            </a:schemeClr>
                          </a:solidFill>
                        </a:rPr>
                      </a:br>
                      <a:r>
                        <a:rPr lang="en-US" b="1" dirty="0">
                          <a:solidFill>
                            <a:schemeClr val="accent1">
                              <a:lumMod val="75000"/>
                            </a:schemeClr>
                          </a:solidFill>
                        </a:rPr>
                        <a:t>(500)</a:t>
                      </a:r>
                    </a:p>
                  </a:txBody>
                  <a:tcPr/>
                </a:tc>
                <a:extLst>
                  <a:ext uri="{0D108BD9-81ED-4DB2-BD59-A6C34878D82A}">
                    <a16:rowId xmlns:a16="http://schemas.microsoft.com/office/drawing/2014/main" val="10001"/>
                  </a:ext>
                </a:extLst>
              </a:tr>
              <a:tr h="54566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 of Device</a:t>
                      </a:r>
                    </a:p>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Variants</a:t>
                      </a:r>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t># of Machines</a:t>
                      </a:r>
                      <a:r>
                        <a:rPr lang="en-US" b="1" baseline="0" dirty="0"/>
                        <a:t> Required to Compile Apps</a:t>
                      </a:r>
                      <a:endParaRPr lang="en-US" b="1"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30137">
                <a:tc>
                  <a:txBody>
                    <a:bodyPr/>
                    <a:lstStyle/>
                    <a:p>
                      <a:pPr algn="ctr"/>
                      <a:r>
                        <a:rPr lang="en-US" dirty="0">
                          <a:solidFill>
                            <a:srgbClr val="FF0000"/>
                          </a:solidFill>
                        </a:rPr>
                        <a:t>1</a:t>
                      </a:r>
                    </a:p>
                  </a:txBody>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solidFill>
                      <a:srgbClr val="0070C0"/>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solidFill>
                      <a:srgbClr val="0070C0"/>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solidFill>
                      <a:srgbClr val="0070C0"/>
                    </a:solidFill>
                  </a:tcPr>
                </a:tc>
                <a:extLst>
                  <a:ext uri="{0D108BD9-81ED-4DB2-BD59-A6C34878D82A}">
                    <a16:rowId xmlns:a16="http://schemas.microsoft.com/office/drawing/2014/main" val="10003"/>
                  </a:ext>
                </a:extLst>
              </a:tr>
              <a:tr h="430137">
                <a:tc>
                  <a:txBody>
                    <a:bodyPr/>
                    <a:lstStyle/>
                    <a:p>
                      <a:pPr algn="ctr"/>
                      <a:r>
                        <a:rPr lang="en-US" dirty="0">
                          <a:solidFill>
                            <a:srgbClr val="FF0000"/>
                          </a:solidFill>
                        </a:rPr>
                        <a:t>10</a:t>
                      </a:r>
                    </a:p>
                  </a:txBody>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solidFill>
                      <a:srgbClr val="0070C0"/>
                    </a:solidFill>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solidFill>
                      <a:srgbClr val="0070C0"/>
                    </a:solidFill>
                  </a:tcPr>
                </a:tc>
                <a:tc>
                  <a:txBody>
                    <a:bodyPr/>
                    <a:lstStyle/>
                    <a:p>
                      <a:pPr algn="ctr" fontAlgn="b"/>
                      <a:r>
                        <a:rPr lang="en-US" sz="1800" b="0" i="0" u="none" strike="noStrike" dirty="0">
                          <a:solidFill>
                            <a:srgbClr val="000000"/>
                          </a:solidFill>
                          <a:effectLst/>
                          <a:latin typeface="Calibri" panose="020F0502020204030204" pitchFamily="34" charset="0"/>
                        </a:rPr>
                        <a:t>42</a:t>
                      </a:r>
                    </a:p>
                  </a:txBody>
                  <a:tcPr marL="9525" marR="9525" marT="9525" marB="0" anchor="b">
                    <a:solidFill>
                      <a:srgbClr val="0070C0"/>
                    </a:solidFill>
                  </a:tcPr>
                </a:tc>
                <a:extLst>
                  <a:ext uri="{0D108BD9-81ED-4DB2-BD59-A6C34878D82A}">
                    <a16:rowId xmlns:a16="http://schemas.microsoft.com/office/drawing/2014/main" val="10004"/>
                  </a:ext>
                </a:extLst>
              </a:tr>
              <a:tr h="430137">
                <a:tc>
                  <a:txBody>
                    <a:bodyPr/>
                    <a:lstStyle/>
                    <a:p>
                      <a:pPr algn="ctr"/>
                      <a:r>
                        <a:rPr lang="en-US" dirty="0">
                          <a:solidFill>
                            <a:srgbClr val="FF0000"/>
                          </a:solidFill>
                        </a:rPr>
                        <a:t>100</a:t>
                      </a:r>
                    </a:p>
                  </a:txBody>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solidFill>
                      <a:srgbClr val="0070C0"/>
                    </a:solidFill>
                  </a:tcPr>
                </a:tc>
                <a:tc>
                  <a:txBody>
                    <a:bodyPr/>
                    <a:lstStyle/>
                    <a:p>
                      <a:pPr algn="ctr" fontAlgn="b"/>
                      <a:r>
                        <a:rPr lang="en-US" sz="1800" b="0" i="0" u="none" strike="noStrike" dirty="0">
                          <a:solidFill>
                            <a:srgbClr val="000000"/>
                          </a:solidFill>
                          <a:effectLst/>
                          <a:latin typeface="Calibri" panose="020F0502020204030204" pitchFamily="34" charset="0"/>
                        </a:rPr>
                        <a:t>42</a:t>
                      </a:r>
                    </a:p>
                  </a:txBody>
                  <a:tcPr marL="9525" marR="9525" marT="9525" marB="0" anchor="b">
                    <a:solidFill>
                      <a:srgbClr val="0070C0"/>
                    </a:solidFill>
                  </a:tcPr>
                </a:tc>
                <a:tc>
                  <a:txBody>
                    <a:bodyPr/>
                    <a:lstStyle/>
                    <a:p>
                      <a:pPr algn="ctr" fontAlgn="b"/>
                      <a:r>
                        <a:rPr lang="en-US" sz="1800" b="0" i="0" u="none" strike="noStrike" dirty="0">
                          <a:solidFill>
                            <a:srgbClr val="000000"/>
                          </a:solidFill>
                          <a:effectLst/>
                          <a:latin typeface="Calibri" panose="020F0502020204030204" pitchFamily="34" charset="0"/>
                        </a:rPr>
                        <a:t>414</a:t>
                      </a:r>
                    </a:p>
                  </a:txBody>
                  <a:tcPr marL="9525" marR="9525" marT="9525" marB="0" anchor="b"/>
                </a:tc>
                <a:extLst>
                  <a:ext uri="{0D108BD9-81ED-4DB2-BD59-A6C34878D82A}">
                    <a16:rowId xmlns:a16="http://schemas.microsoft.com/office/drawing/2014/main" val="10005"/>
                  </a:ext>
                </a:extLst>
              </a:tr>
              <a:tr h="430137">
                <a:tc>
                  <a:txBody>
                    <a:bodyPr/>
                    <a:lstStyle/>
                    <a:p>
                      <a:pPr algn="ctr"/>
                      <a:r>
                        <a:rPr lang="en-US" dirty="0">
                          <a:solidFill>
                            <a:srgbClr val="FF0000"/>
                          </a:solidFill>
                        </a:rPr>
                        <a:t>1000</a:t>
                      </a:r>
                    </a:p>
                  </a:txBody>
                  <a:tcPr/>
                </a:tc>
                <a:tc>
                  <a:txBody>
                    <a:bodyPr/>
                    <a:lstStyle/>
                    <a:p>
                      <a:pPr algn="ctr" fontAlgn="b"/>
                      <a:r>
                        <a:rPr lang="en-US" sz="1800" b="0" i="0" u="none" strike="noStrike" dirty="0">
                          <a:solidFill>
                            <a:srgbClr val="000000"/>
                          </a:solidFill>
                          <a:effectLst/>
                          <a:latin typeface="Calibri" panose="020F0502020204030204" pitchFamily="34" charset="0"/>
                        </a:rPr>
                        <a:t>42</a:t>
                      </a:r>
                    </a:p>
                  </a:txBody>
                  <a:tcPr marL="9525" marR="9525" marT="9525" marB="0" anchor="b">
                    <a:solidFill>
                      <a:srgbClr val="0070C0"/>
                    </a:solidFill>
                  </a:tcPr>
                </a:tc>
                <a:tc>
                  <a:txBody>
                    <a:bodyPr/>
                    <a:lstStyle/>
                    <a:p>
                      <a:pPr algn="ctr" fontAlgn="b"/>
                      <a:r>
                        <a:rPr lang="en-US" sz="1800" b="0" i="0" u="none" strike="noStrike" dirty="0">
                          <a:solidFill>
                            <a:srgbClr val="000000"/>
                          </a:solidFill>
                          <a:effectLst/>
                          <a:latin typeface="Calibri" panose="020F0502020204030204" pitchFamily="34" charset="0"/>
                        </a:rPr>
                        <a:t>414</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4133</a:t>
                      </a:r>
                    </a:p>
                  </a:txBody>
                  <a:tcPr marL="9525" marR="9525" marT="9525" marB="0" anchor="b"/>
                </a:tc>
                <a:extLst>
                  <a:ext uri="{0D108BD9-81ED-4DB2-BD59-A6C34878D82A}">
                    <a16:rowId xmlns:a16="http://schemas.microsoft.com/office/drawing/2014/main" val="10006"/>
                  </a:ext>
                </a:extLst>
              </a:tr>
            </a:tbl>
          </a:graphicData>
        </a:graphic>
      </p:graphicFrame>
      <p:sp>
        <p:nvSpPr>
          <p:cNvPr id="2" name="TextBox 1"/>
          <p:cNvSpPr txBox="1"/>
          <p:nvPr/>
        </p:nvSpPr>
        <p:spPr>
          <a:xfrm>
            <a:off x="9677400" y="3657600"/>
            <a:ext cx="2438400" cy="954107"/>
          </a:xfrm>
          <a:prstGeom prst="rect">
            <a:avLst/>
          </a:prstGeom>
          <a:noFill/>
        </p:spPr>
        <p:txBody>
          <a:bodyPr wrap="square" rtlCol="0">
            <a:spAutoFit/>
          </a:bodyPr>
          <a:lstStyle/>
          <a:p>
            <a:pPr algn="ctr"/>
            <a:r>
              <a:rPr lang="en-US" sz="2800" dirty="0"/>
              <a:t>Reasonable for most scenarios</a:t>
            </a:r>
          </a:p>
        </p:txBody>
      </p:sp>
    </p:spTree>
    <p:extLst>
      <p:ext uri="{BB962C8B-B14F-4D97-AF65-F5344CB8AC3E}">
        <p14:creationId xmlns:p14="http://schemas.microsoft.com/office/powerpoint/2010/main" val="314028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Brute-force compilation</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117</a:t>
            </a:fld>
            <a:endParaRPr lang="en-US"/>
          </a:p>
        </p:txBody>
      </p:sp>
      <p:graphicFrame>
        <p:nvGraphicFramePr>
          <p:cNvPr id="12" name="Table 11"/>
          <p:cNvGraphicFramePr>
            <a:graphicFrameLocks noGrp="1"/>
          </p:cNvGraphicFramePr>
          <p:nvPr>
            <p:extLst/>
          </p:nvPr>
        </p:nvGraphicFramePr>
        <p:xfrm>
          <a:off x="3532573" y="1938362"/>
          <a:ext cx="6123372" cy="3640788"/>
        </p:xfrm>
        <a:graphic>
          <a:graphicData uri="http://schemas.openxmlformats.org/drawingml/2006/table">
            <a:tbl>
              <a:tblPr firstRow="1" bandRow="1">
                <a:tableStyleId>{073A0DAA-6AF3-43AB-8588-CEC1D06C72B9}</a:tableStyleId>
              </a:tblPr>
              <a:tblGrid>
                <a:gridCol w="2419173">
                  <a:extLst>
                    <a:ext uri="{9D8B030D-6E8A-4147-A177-3AD203B41FA5}">
                      <a16:colId xmlns:a16="http://schemas.microsoft.com/office/drawing/2014/main" val="20000"/>
                    </a:ext>
                  </a:extLst>
                </a:gridCol>
                <a:gridCol w="1052174">
                  <a:extLst>
                    <a:ext uri="{9D8B030D-6E8A-4147-A177-3AD203B41FA5}">
                      <a16:colId xmlns:a16="http://schemas.microsoft.com/office/drawing/2014/main" val="20001"/>
                    </a:ext>
                  </a:extLst>
                </a:gridCol>
                <a:gridCol w="1024084">
                  <a:extLst>
                    <a:ext uri="{9D8B030D-6E8A-4147-A177-3AD203B41FA5}">
                      <a16:colId xmlns:a16="http://schemas.microsoft.com/office/drawing/2014/main" val="20002"/>
                    </a:ext>
                  </a:extLst>
                </a:gridCol>
                <a:gridCol w="1627941">
                  <a:extLst>
                    <a:ext uri="{9D8B030D-6E8A-4147-A177-3AD203B41FA5}">
                      <a16:colId xmlns:a16="http://schemas.microsoft.com/office/drawing/2014/main" val="20003"/>
                    </a:ext>
                  </a:extLst>
                </a:gridCol>
              </a:tblGrid>
              <a:tr h="545664">
                <a:tc>
                  <a:txBody>
                    <a:bodyPr/>
                    <a:lstStyle/>
                    <a:p>
                      <a:pPr algn="ctr"/>
                      <a:r>
                        <a:rPr lang="en-US" b="1" dirty="0"/>
                        <a:t>6 Slot</a:t>
                      </a:r>
                      <a:r>
                        <a:rPr lang="en-US" b="1" baseline="0" dirty="0"/>
                        <a:t>s Requirements</a:t>
                      </a:r>
                      <a:endParaRPr lang="en-US" b="1" dirty="0"/>
                    </a:p>
                  </a:txBody>
                  <a:tcPr/>
                </a:tc>
                <a:tc gridSpan="3">
                  <a:txBody>
                    <a:bodyPr/>
                    <a:lstStyle/>
                    <a:p>
                      <a:pPr algn="ctr"/>
                      <a:r>
                        <a:rPr lang="en-US" b="1" dirty="0">
                          <a:solidFill>
                            <a:schemeClr val="accent1">
                              <a:lumMod val="75000"/>
                            </a:schemeClr>
                          </a:solidFill>
                        </a:rPr>
                        <a:t>% of April Apps</a:t>
                      </a:r>
                      <a:r>
                        <a:rPr lang="en-US" b="1" baseline="0" dirty="0">
                          <a:solidFill>
                            <a:schemeClr val="accent1">
                              <a:lumMod val="75000"/>
                            </a:schemeClr>
                          </a:solidFill>
                        </a:rPr>
                        <a:t> that use Hardware</a:t>
                      </a:r>
                    </a:p>
                    <a:p>
                      <a:pPr algn="ctr"/>
                      <a:r>
                        <a:rPr lang="en-US" b="1" baseline="0" dirty="0">
                          <a:solidFill>
                            <a:schemeClr val="accent1">
                              <a:lumMod val="75000"/>
                            </a:schemeClr>
                          </a:solidFill>
                        </a:rPr>
                        <a:t>(# of Apps Uploaded per Day)</a:t>
                      </a:r>
                      <a:endParaRPr lang="en-US" b="1" dirty="0">
                        <a:solidFill>
                          <a:schemeClr val="accent1">
                            <a:lumMod val="75000"/>
                          </a:schemeClr>
                        </a:solidFill>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45664">
                <a:tc>
                  <a:txBody>
                    <a:bodyPr/>
                    <a:lstStyle/>
                    <a:p>
                      <a:pPr algn="ctr"/>
                      <a:endParaRPr lang="en-US" b="1" dirty="0"/>
                    </a:p>
                  </a:txBody>
                  <a:tcPr/>
                </a:tc>
                <a:tc>
                  <a:txBody>
                    <a:bodyPr/>
                    <a:lstStyle/>
                    <a:p>
                      <a:pPr algn="ctr"/>
                      <a:r>
                        <a:rPr lang="en-US" b="1" dirty="0">
                          <a:solidFill>
                            <a:schemeClr val="accent1">
                              <a:lumMod val="75000"/>
                            </a:schemeClr>
                          </a:solidFill>
                        </a:rPr>
                        <a:t>0.1 </a:t>
                      </a:r>
                    </a:p>
                    <a:p>
                      <a:pPr algn="ctr"/>
                      <a:r>
                        <a:rPr lang="en-US" b="1" dirty="0">
                          <a:solidFill>
                            <a:schemeClr val="accent1">
                              <a:lumMod val="75000"/>
                            </a:schemeClr>
                          </a:solidFill>
                        </a:rPr>
                        <a:t>(5</a:t>
                      </a:r>
                      <a:r>
                        <a:rPr lang="en-US" b="1" baseline="0" dirty="0">
                          <a:solidFill>
                            <a:schemeClr val="accent1">
                              <a:lumMod val="75000"/>
                            </a:schemeClr>
                          </a:solidFill>
                        </a:rPr>
                        <a:t>)</a:t>
                      </a:r>
                      <a:endParaRPr lang="en-US" b="1" dirty="0">
                        <a:solidFill>
                          <a:schemeClr val="accent1">
                            <a:lumMod val="75000"/>
                          </a:schemeClr>
                        </a:solidFill>
                      </a:endParaRPr>
                    </a:p>
                  </a:txBody>
                  <a:tcPr/>
                </a:tc>
                <a:tc>
                  <a:txBody>
                    <a:bodyPr/>
                    <a:lstStyle/>
                    <a:p>
                      <a:pPr algn="ctr"/>
                      <a:r>
                        <a:rPr lang="en-US" b="1" dirty="0">
                          <a:solidFill>
                            <a:schemeClr val="accent1">
                              <a:lumMod val="75000"/>
                            </a:schemeClr>
                          </a:solidFill>
                        </a:rPr>
                        <a:t>1 </a:t>
                      </a:r>
                      <a:br>
                        <a:rPr lang="en-US" b="1" dirty="0">
                          <a:solidFill>
                            <a:schemeClr val="accent1">
                              <a:lumMod val="75000"/>
                            </a:schemeClr>
                          </a:solidFill>
                        </a:rPr>
                      </a:br>
                      <a:r>
                        <a:rPr lang="en-US" b="1" dirty="0">
                          <a:solidFill>
                            <a:schemeClr val="accent1">
                              <a:lumMod val="75000"/>
                            </a:schemeClr>
                          </a:solidFill>
                        </a:rPr>
                        <a:t>(50)</a:t>
                      </a:r>
                    </a:p>
                  </a:txBody>
                  <a:tcPr/>
                </a:tc>
                <a:tc>
                  <a:txBody>
                    <a:bodyPr/>
                    <a:lstStyle/>
                    <a:p>
                      <a:pPr algn="ctr"/>
                      <a:r>
                        <a:rPr lang="en-US" b="1" dirty="0">
                          <a:solidFill>
                            <a:schemeClr val="accent1">
                              <a:lumMod val="75000"/>
                            </a:schemeClr>
                          </a:solidFill>
                        </a:rPr>
                        <a:t>10</a:t>
                      </a:r>
                      <a:br>
                        <a:rPr lang="en-US" b="1" dirty="0">
                          <a:solidFill>
                            <a:schemeClr val="accent1">
                              <a:lumMod val="75000"/>
                            </a:schemeClr>
                          </a:solidFill>
                        </a:rPr>
                      </a:br>
                      <a:r>
                        <a:rPr lang="en-US" b="1" dirty="0">
                          <a:solidFill>
                            <a:schemeClr val="accent1">
                              <a:lumMod val="75000"/>
                            </a:schemeClr>
                          </a:solidFill>
                        </a:rPr>
                        <a:t>(500)</a:t>
                      </a:r>
                    </a:p>
                  </a:txBody>
                  <a:tcPr/>
                </a:tc>
                <a:extLst>
                  <a:ext uri="{0D108BD9-81ED-4DB2-BD59-A6C34878D82A}">
                    <a16:rowId xmlns:a16="http://schemas.microsoft.com/office/drawing/2014/main" val="10001"/>
                  </a:ext>
                </a:extLst>
              </a:tr>
              <a:tr h="54566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 of Device</a:t>
                      </a:r>
                    </a:p>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Variants</a:t>
                      </a:r>
                    </a:p>
                  </a:txBody>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t># of Machines</a:t>
                      </a:r>
                      <a:r>
                        <a:rPr lang="en-US" b="1" baseline="0" dirty="0"/>
                        <a:t> Required to Compile Apps</a:t>
                      </a:r>
                      <a:endParaRPr lang="en-US" b="1"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30137">
                <a:tc>
                  <a:txBody>
                    <a:bodyPr/>
                    <a:lstStyle/>
                    <a:p>
                      <a:pPr algn="ctr"/>
                      <a:r>
                        <a:rPr lang="en-US" dirty="0">
                          <a:solidFill>
                            <a:srgbClr val="FF0000"/>
                          </a:solidFill>
                        </a:rPr>
                        <a:t>1</a:t>
                      </a:r>
                    </a:p>
                  </a:txBody>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solidFill>
                      <a:srgbClr val="0070C0"/>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solidFill>
                      <a:srgbClr val="0070C0"/>
                    </a:solidFill>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solidFill>
                      <a:srgbClr val="0070C0"/>
                    </a:solidFill>
                  </a:tcPr>
                </a:tc>
                <a:extLst>
                  <a:ext uri="{0D108BD9-81ED-4DB2-BD59-A6C34878D82A}">
                    <a16:rowId xmlns:a16="http://schemas.microsoft.com/office/drawing/2014/main" val="10003"/>
                  </a:ext>
                </a:extLst>
              </a:tr>
              <a:tr h="430137">
                <a:tc>
                  <a:txBody>
                    <a:bodyPr/>
                    <a:lstStyle/>
                    <a:p>
                      <a:pPr algn="ctr"/>
                      <a:r>
                        <a:rPr lang="en-US" dirty="0">
                          <a:solidFill>
                            <a:srgbClr val="FF0000"/>
                          </a:solidFill>
                        </a:rPr>
                        <a:t>10</a:t>
                      </a:r>
                    </a:p>
                  </a:txBody>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solidFill>
                      <a:srgbClr val="0070C0"/>
                    </a:solidFill>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solidFill>
                      <a:srgbClr val="0070C0"/>
                    </a:solidFill>
                  </a:tcPr>
                </a:tc>
                <a:tc>
                  <a:txBody>
                    <a:bodyPr/>
                    <a:lstStyle/>
                    <a:p>
                      <a:pPr algn="ctr" fontAlgn="b"/>
                      <a:r>
                        <a:rPr lang="en-US" sz="1800" b="0" i="0" u="none" strike="noStrike" dirty="0">
                          <a:solidFill>
                            <a:srgbClr val="000000"/>
                          </a:solidFill>
                          <a:effectLst/>
                          <a:latin typeface="Calibri" panose="020F0502020204030204" pitchFamily="34" charset="0"/>
                        </a:rPr>
                        <a:t>99</a:t>
                      </a:r>
                    </a:p>
                  </a:txBody>
                  <a:tcPr marL="9525" marR="9525" marT="9525" marB="0" anchor="b">
                    <a:solidFill>
                      <a:srgbClr val="0070C0"/>
                    </a:solidFill>
                  </a:tcPr>
                </a:tc>
                <a:extLst>
                  <a:ext uri="{0D108BD9-81ED-4DB2-BD59-A6C34878D82A}">
                    <a16:rowId xmlns:a16="http://schemas.microsoft.com/office/drawing/2014/main" val="10004"/>
                  </a:ext>
                </a:extLst>
              </a:tr>
              <a:tr h="430137">
                <a:tc>
                  <a:txBody>
                    <a:bodyPr/>
                    <a:lstStyle/>
                    <a:p>
                      <a:pPr algn="ctr"/>
                      <a:r>
                        <a:rPr lang="en-US" dirty="0">
                          <a:solidFill>
                            <a:srgbClr val="FF0000"/>
                          </a:solidFill>
                        </a:rPr>
                        <a:t>100</a:t>
                      </a:r>
                    </a:p>
                  </a:txBody>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solidFill>
                      <a:srgbClr val="0070C0"/>
                    </a:solidFill>
                  </a:tcPr>
                </a:tc>
                <a:tc>
                  <a:txBody>
                    <a:bodyPr/>
                    <a:lstStyle/>
                    <a:p>
                      <a:pPr algn="ctr" fontAlgn="b"/>
                      <a:r>
                        <a:rPr lang="en-US" sz="1800" b="0" i="0" u="none" strike="noStrike" dirty="0">
                          <a:solidFill>
                            <a:srgbClr val="000000"/>
                          </a:solidFill>
                          <a:effectLst/>
                          <a:latin typeface="Calibri" panose="020F0502020204030204" pitchFamily="34" charset="0"/>
                        </a:rPr>
                        <a:t>88</a:t>
                      </a:r>
                    </a:p>
                  </a:txBody>
                  <a:tcPr marL="9525" marR="9525" marT="9525" marB="0" anchor="b">
                    <a:solidFill>
                      <a:srgbClr val="0070C0"/>
                    </a:solidFill>
                  </a:tcPr>
                </a:tc>
                <a:tc>
                  <a:txBody>
                    <a:bodyPr/>
                    <a:lstStyle/>
                    <a:p>
                      <a:pPr algn="ctr" fontAlgn="b"/>
                      <a:r>
                        <a:rPr lang="en-US" sz="1800" b="0" i="0" u="none" strike="noStrike" dirty="0">
                          <a:solidFill>
                            <a:srgbClr val="000000"/>
                          </a:solidFill>
                          <a:effectLst/>
                          <a:latin typeface="Calibri" panose="020F0502020204030204" pitchFamily="34" charset="0"/>
                        </a:rPr>
                        <a:t>981</a:t>
                      </a:r>
                    </a:p>
                  </a:txBody>
                  <a:tcPr marL="9525" marR="9525" marT="9525" marB="0" anchor="b"/>
                </a:tc>
                <a:extLst>
                  <a:ext uri="{0D108BD9-81ED-4DB2-BD59-A6C34878D82A}">
                    <a16:rowId xmlns:a16="http://schemas.microsoft.com/office/drawing/2014/main" val="10005"/>
                  </a:ext>
                </a:extLst>
              </a:tr>
              <a:tr h="430137">
                <a:tc>
                  <a:txBody>
                    <a:bodyPr/>
                    <a:lstStyle/>
                    <a:p>
                      <a:pPr algn="ctr"/>
                      <a:r>
                        <a:rPr lang="en-US" dirty="0">
                          <a:solidFill>
                            <a:srgbClr val="FF0000"/>
                          </a:solidFill>
                        </a:rPr>
                        <a:t>1000</a:t>
                      </a:r>
                    </a:p>
                  </a:txBody>
                  <a:tcPr/>
                </a:tc>
                <a:tc>
                  <a:txBody>
                    <a:bodyPr/>
                    <a:lstStyle/>
                    <a:p>
                      <a:pPr algn="ctr" fontAlgn="b"/>
                      <a:r>
                        <a:rPr lang="en-US" sz="1800" b="0" i="0" u="none" strike="noStrike" dirty="0">
                          <a:solidFill>
                            <a:srgbClr val="000000"/>
                          </a:solidFill>
                          <a:effectLst/>
                          <a:latin typeface="Calibri" panose="020F0502020204030204" pitchFamily="34" charset="0"/>
                        </a:rPr>
                        <a:t>99</a:t>
                      </a:r>
                    </a:p>
                  </a:txBody>
                  <a:tcPr marL="9525" marR="9525" marT="9525" marB="0" anchor="b">
                    <a:solidFill>
                      <a:srgbClr val="0070C0"/>
                    </a:solidFill>
                  </a:tcPr>
                </a:tc>
                <a:tc>
                  <a:txBody>
                    <a:bodyPr/>
                    <a:lstStyle/>
                    <a:p>
                      <a:pPr algn="ctr" fontAlgn="b"/>
                      <a:r>
                        <a:rPr lang="en-US" sz="1800" b="0" i="0" u="none" strike="noStrike" dirty="0">
                          <a:solidFill>
                            <a:srgbClr val="000000"/>
                          </a:solidFill>
                          <a:effectLst/>
                          <a:latin typeface="Calibri" panose="020F0502020204030204" pitchFamily="34" charset="0"/>
                        </a:rPr>
                        <a:t>981</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9804</a:t>
                      </a:r>
                    </a:p>
                  </a:txBody>
                  <a:tcPr marL="9525" marR="9525" marT="9525" marB="0" anchor="b"/>
                </a:tc>
                <a:extLst>
                  <a:ext uri="{0D108BD9-81ED-4DB2-BD59-A6C34878D82A}">
                    <a16:rowId xmlns:a16="http://schemas.microsoft.com/office/drawing/2014/main" val="10006"/>
                  </a:ext>
                </a:extLst>
              </a:tr>
            </a:tbl>
          </a:graphicData>
        </a:graphic>
      </p:graphicFrame>
      <p:graphicFrame>
        <p:nvGraphicFramePr>
          <p:cNvPr id="13" name="Table 12"/>
          <p:cNvGraphicFramePr>
            <a:graphicFrameLocks noGrp="1"/>
          </p:cNvGraphicFramePr>
          <p:nvPr>
            <p:extLst/>
          </p:nvPr>
        </p:nvGraphicFramePr>
        <p:xfrm>
          <a:off x="609600" y="1938362"/>
          <a:ext cx="2694372" cy="3624236"/>
        </p:xfrm>
        <a:graphic>
          <a:graphicData uri="http://schemas.openxmlformats.org/drawingml/2006/table">
            <a:tbl>
              <a:tblPr firstRow="1" bandRow="1">
                <a:tableStyleId>{073A0DAA-6AF3-43AB-8588-CEC1D06C72B9}</a:tableStyleId>
              </a:tblPr>
              <a:tblGrid>
                <a:gridCol w="801559">
                  <a:extLst>
                    <a:ext uri="{9D8B030D-6E8A-4147-A177-3AD203B41FA5}">
                      <a16:colId xmlns:a16="http://schemas.microsoft.com/office/drawing/2014/main" val="20000"/>
                    </a:ext>
                  </a:extLst>
                </a:gridCol>
                <a:gridCol w="1892813">
                  <a:extLst>
                    <a:ext uri="{9D8B030D-6E8A-4147-A177-3AD203B41FA5}">
                      <a16:colId xmlns:a16="http://schemas.microsoft.com/office/drawing/2014/main" val="20001"/>
                    </a:ext>
                  </a:extLst>
                </a:gridCol>
              </a:tblGrid>
              <a:tr h="653103">
                <a:tc gridSpan="2">
                  <a:txBody>
                    <a:bodyPr/>
                    <a:lstStyle/>
                    <a:p>
                      <a:pPr algn="ctr"/>
                      <a:r>
                        <a:rPr lang="en-US" dirty="0"/>
                        <a:t>Max # of Apps</a:t>
                      </a:r>
                      <a:r>
                        <a:rPr lang="en-US" baseline="0" dirty="0"/>
                        <a:t> Compiled per day</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653103">
                <a:tc>
                  <a:txBody>
                    <a:bodyPr/>
                    <a:lstStyle/>
                    <a:p>
                      <a:pPr algn="ctr"/>
                      <a:r>
                        <a:rPr lang="en-US" b="1" dirty="0"/>
                        <a:t># of Slots</a:t>
                      </a:r>
                    </a:p>
                  </a:txBody>
                  <a:tcPr/>
                </a:tc>
                <a:tc>
                  <a:txBody>
                    <a:bodyPr/>
                    <a:lstStyle/>
                    <a:p>
                      <a:pPr algn="ctr"/>
                      <a:r>
                        <a:rPr lang="en-US" b="1" dirty="0"/>
                        <a:t>Apps</a:t>
                      </a:r>
                    </a:p>
                  </a:txBody>
                  <a:tcPr/>
                </a:tc>
                <a:extLst>
                  <a:ext uri="{0D108BD9-81ED-4DB2-BD59-A6C34878D82A}">
                    <a16:rowId xmlns:a16="http://schemas.microsoft.com/office/drawing/2014/main" val="10001"/>
                  </a:ext>
                </a:extLst>
              </a:tr>
              <a:tr h="463606">
                <a:tc>
                  <a:txBody>
                    <a:bodyPr/>
                    <a:lstStyle/>
                    <a:p>
                      <a:pPr algn="ctr"/>
                      <a:r>
                        <a:rPr lang="en-US" dirty="0"/>
                        <a:t>2</a:t>
                      </a:r>
                    </a:p>
                  </a:txBody>
                  <a:tcPr>
                    <a:solidFill>
                      <a:srgbClr val="E7E7E7"/>
                    </a:solidFill>
                  </a:tcPr>
                </a:tc>
                <a:tc>
                  <a:txBody>
                    <a:bodyPr/>
                    <a:lstStyle/>
                    <a:p>
                      <a:pPr algn="ctr"/>
                      <a:r>
                        <a:rPr lang="en-US" dirty="0"/>
                        <a:t>121</a:t>
                      </a:r>
                    </a:p>
                  </a:txBody>
                  <a:tcPr>
                    <a:solidFill>
                      <a:srgbClr val="E7E7E7"/>
                    </a:solidFill>
                  </a:tcPr>
                </a:tc>
                <a:extLst>
                  <a:ext uri="{0D108BD9-81ED-4DB2-BD59-A6C34878D82A}">
                    <a16:rowId xmlns:a16="http://schemas.microsoft.com/office/drawing/2014/main" val="10002"/>
                  </a:ext>
                </a:extLst>
              </a:tr>
              <a:tr h="463606">
                <a:tc>
                  <a:txBody>
                    <a:bodyPr/>
                    <a:lstStyle/>
                    <a:p>
                      <a:pPr algn="ctr"/>
                      <a:r>
                        <a:rPr lang="en-US" dirty="0"/>
                        <a:t>3</a:t>
                      </a:r>
                    </a:p>
                  </a:txBody>
                  <a:tcPr/>
                </a:tc>
                <a:tc>
                  <a:txBody>
                    <a:bodyPr/>
                    <a:lstStyle/>
                    <a:p>
                      <a:pPr algn="ctr"/>
                      <a:r>
                        <a:rPr lang="en-US" dirty="0"/>
                        <a:t>96</a:t>
                      </a:r>
                    </a:p>
                  </a:txBody>
                  <a:tcPr/>
                </a:tc>
                <a:extLst>
                  <a:ext uri="{0D108BD9-81ED-4DB2-BD59-A6C34878D82A}">
                    <a16:rowId xmlns:a16="http://schemas.microsoft.com/office/drawing/2014/main" val="10003"/>
                  </a:ext>
                </a:extLst>
              </a:tr>
              <a:tr h="463606">
                <a:tc>
                  <a:txBody>
                    <a:bodyPr/>
                    <a:lstStyle/>
                    <a:p>
                      <a:pPr algn="ctr"/>
                      <a:r>
                        <a:rPr lang="en-US" dirty="0"/>
                        <a:t>4</a:t>
                      </a:r>
                    </a:p>
                  </a:txBody>
                  <a:tcPr/>
                </a:tc>
                <a:tc>
                  <a:txBody>
                    <a:bodyPr/>
                    <a:lstStyle/>
                    <a:p>
                      <a:pPr algn="ctr"/>
                      <a:r>
                        <a:rPr lang="en-US" dirty="0"/>
                        <a:t>76</a:t>
                      </a:r>
                    </a:p>
                  </a:txBody>
                  <a:tcPr/>
                </a:tc>
                <a:extLst>
                  <a:ext uri="{0D108BD9-81ED-4DB2-BD59-A6C34878D82A}">
                    <a16:rowId xmlns:a16="http://schemas.microsoft.com/office/drawing/2014/main" val="10004"/>
                  </a:ext>
                </a:extLst>
              </a:tr>
              <a:tr h="463606">
                <a:tc>
                  <a:txBody>
                    <a:bodyPr/>
                    <a:lstStyle/>
                    <a:p>
                      <a:pPr algn="ctr"/>
                      <a:r>
                        <a:rPr lang="en-US" dirty="0"/>
                        <a:t>5</a:t>
                      </a:r>
                    </a:p>
                  </a:txBody>
                  <a:tcPr/>
                </a:tc>
                <a:tc>
                  <a:txBody>
                    <a:bodyPr/>
                    <a:lstStyle/>
                    <a:p>
                      <a:pPr algn="ctr"/>
                      <a:r>
                        <a:rPr lang="en-US" dirty="0"/>
                        <a:t>59</a:t>
                      </a:r>
                    </a:p>
                  </a:txBody>
                  <a:tcPr/>
                </a:tc>
                <a:extLst>
                  <a:ext uri="{0D108BD9-81ED-4DB2-BD59-A6C34878D82A}">
                    <a16:rowId xmlns:a16="http://schemas.microsoft.com/office/drawing/2014/main" val="10005"/>
                  </a:ext>
                </a:extLst>
              </a:tr>
              <a:tr h="463606">
                <a:tc>
                  <a:txBody>
                    <a:bodyPr/>
                    <a:lstStyle/>
                    <a:p>
                      <a:pPr algn="ctr"/>
                      <a:r>
                        <a:rPr lang="en-US" dirty="0"/>
                        <a:t>6</a:t>
                      </a:r>
                    </a:p>
                  </a:txBody>
                  <a:tcPr>
                    <a:solidFill>
                      <a:srgbClr val="FFFF00"/>
                    </a:solidFill>
                  </a:tcPr>
                </a:tc>
                <a:tc>
                  <a:txBody>
                    <a:bodyPr/>
                    <a:lstStyle/>
                    <a:p>
                      <a:pPr algn="ctr"/>
                      <a:r>
                        <a:rPr lang="en-US" dirty="0"/>
                        <a:t>51</a:t>
                      </a:r>
                    </a:p>
                  </a:txBody>
                  <a:tcPr>
                    <a:solidFill>
                      <a:srgbClr val="FFFF00"/>
                    </a:solidFill>
                  </a:tcPr>
                </a:tc>
                <a:extLst>
                  <a:ext uri="{0D108BD9-81ED-4DB2-BD59-A6C34878D82A}">
                    <a16:rowId xmlns:a16="http://schemas.microsoft.com/office/drawing/2014/main" val="10006"/>
                  </a:ext>
                </a:extLst>
              </a:tr>
            </a:tbl>
          </a:graphicData>
        </a:graphic>
      </p:graphicFrame>
      <p:sp>
        <p:nvSpPr>
          <p:cNvPr id="2" name="TextBox 1"/>
          <p:cNvSpPr txBox="1"/>
          <p:nvPr/>
        </p:nvSpPr>
        <p:spPr>
          <a:xfrm>
            <a:off x="9725247" y="3657600"/>
            <a:ext cx="2438400" cy="1384995"/>
          </a:xfrm>
          <a:prstGeom prst="rect">
            <a:avLst/>
          </a:prstGeom>
          <a:noFill/>
        </p:spPr>
        <p:txBody>
          <a:bodyPr wrap="square" rtlCol="0">
            <a:spAutoFit/>
          </a:bodyPr>
          <a:lstStyle/>
          <a:p>
            <a:pPr algn="ctr"/>
            <a:r>
              <a:rPr lang="en-US" sz="2800" dirty="0"/>
              <a:t>Still reasonable for most scenarios</a:t>
            </a:r>
          </a:p>
        </p:txBody>
      </p:sp>
    </p:spTree>
    <p:extLst>
      <p:ext uri="{BB962C8B-B14F-4D97-AF65-F5344CB8AC3E}">
        <p14:creationId xmlns:p14="http://schemas.microsoft.com/office/powerpoint/2010/main" val="56507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Compilation can be offloaded to manufacturers</a:t>
            </a:r>
          </a:p>
          <a:p>
            <a:endParaRPr lang="en-US" dirty="0"/>
          </a:p>
          <a:p>
            <a:r>
              <a:rPr lang="en-US" dirty="0"/>
              <a:t>Manufacturers will likely reuse designs (Qualcomm, ARM chips are often reused)</a:t>
            </a:r>
          </a:p>
          <a:p>
            <a:endParaRPr lang="en-US" dirty="0"/>
          </a:p>
          <a:p>
            <a:r>
              <a:rPr lang="en-US" dirty="0"/>
              <a:t>Developers will likely use libraries</a:t>
            </a:r>
          </a:p>
        </p:txBody>
      </p:sp>
      <p:sp>
        <p:nvSpPr>
          <p:cNvPr id="3" name="Title 2"/>
          <p:cNvSpPr>
            <a:spLocks noGrp="1"/>
          </p:cNvSpPr>
          <p:nvPr>
            <p:ph type="title"/>
          </p:nvPr>
        </p:nvSpPr>
        <p:spPr/>
        <p:txBody>
          <a:bodyPr/>
          <a:lstStyle/>
          <a:p>
            <a:r>
              <a:rPr lang="en-US" dirty="0"/>
              <a:t>Reducing the numbers even more</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118</a:t>
            </a:fld>
            <a:endParaRPr lang="en-US"/>
          </a:p>
        </p:txBody>
      </p:sp>
    </p:spTree>
    <p:extLst>
      <p:ext uri="{BB962C8B-B14F-4D97-AF65-F5344CB8AC3E}">
        <p14:creationId xmlns:p14="http://schemas.microsoft.com/office/powerpoint/2010/main" val="295440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Vendor Supported Partial Reconfiguration</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119</a:t>
            </a:fld>
            <a:endParaRPr lang="en-US"/>
          </a:p>
        </p:txBody>
      </p:sp>
      <p:sp>
        <p:nvSpPr>
          <p:cNvPr id="5" name="Rectangle 4"/>
          <p:cNvSpPr/>
          <p:nvPr/>
        </p:nvSpPr>
        <p:spPr>
          <a:xfrm>
            <a:off x="1676400" y="1752600"/>
            <a:ext cx="2514600" cy="20574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763000" y="1857236"/>
            <a:ext cx="25146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Target FPGA</a:t>
            </a:r>
          </a:p>
        </p:txBody>
      </p:sp>
      <p:sp>
        <p:nvSpPr>
          <p:cNvPr id="8" name="TextBox 7"/>
          <p:cNvSpPr txBox="1"/>
          <p:nvPr/>
        </p:nvSpPr>
        <p:spPr>
          <a:xfrm>
            <a:off x="2241106" y="1857236"/>
            <a:ext cx="1385187" cy="369332"/>
          </a:xfrm>
          <a:prstGeom prst="rect">
            <a:avLst/>
          </a:prstGeom>
          <a:noFill/>
        </p:spPr>
        <p:txBody>
          <a:bodyPr wrap="none" rtlCol="0">
            <a:spAutoFit/>
          </a:bodyPr>
          <a:lstStyle/>
          <a:p>
            <a:r>
              <a:rPr lang="en-US" dirty="0">
                <a:solidFill>
                  <a:schemeClr val="bg1"/>
                </a:solidFill>
              </a:rPr>
              <a:t>Static Design</a:t>
            </a:r>
          </a:p>
        </p:txBody>
      </p:sp>
      <p:sp>
        <p:nvSpPr>
          <p:cNvPr id="10" name="Flowchart: Delay 9"/>
          <p:cNvSpPr/>
          <p:nvPr/>
        </p:nvSpPr>
        <p:spPr>
          <a:xfrm>
            <a:off x="2410490" y="2466990"/>
            <a:ext cx="298007" cy="238426"/>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tored Data 10"/>
          <p:cNvSpPr/>
          <p:nvPr/>
        </p:nvSpPr>
        <p:spPr>
          <a:xfrm rot="10800000">
            <a:off x="2407093" y="2971361"/>
            <a:ext cx="228600" cy="228600"/>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52537" y="4139703"/>
            <a:ext cx="1219200" cy="101173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apezoid 13"/>
          <p:cNvSpPr/>
          <p:nvPr/>
        </p:nvSpPr>
        <p:spPr>
          <a:xfrm rot="5400000">
            <a:off x="3259216" y="4533900"/>
            <a:ext cx="533400" cy="15240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Delay 14"/>
          <p:cNvSpPr/>
          <p:nvPr/>
        </p:nvSpPr>
        <p:spPr>
          <a:xfrm>
            <a:off x="2819401" y="4344950"/>
            <a:ext cx="298007" cy="238426"/>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elay 16"/>
          <p:cNvSpPr/>
          <p:nvPr/>
        </p:nvSpPr>
        <p:spPr>
          <a:xfrm>
            <a:off x="2971801" y="4497350"/>
            <a:ext cx="298007" cy="238426"/>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elay 17"/>
          <p:cNvSpPr/>
          <p:nvPr/>
        </p:nvSpPr>
        <p:spPr>
          <a:xfrm>
            <a:off x="3124201" y="4649750"/>
            <a:ext cx="298007" cy="238426"/>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83197" y="5018960"/>
            <a:ext cx="2066591" cy="369332"/>
          </a:xfrm>
          <a:prstGeom prst="rect">
            <a:avLst/>
          </a:prstGeom>
          <a:noFill/>
        </p:spPr>
        <p:txBody>
          <a:bodyPr wrap="none" rtlCol="0">
            <a:spAutoFit/>
          </a:bodyPr>
          <a:lstStyle/>
          <a:p>
            <a:r>
              <a:rPr lang="en-US" dirty="0"/>
              <a:t>Dynamic Module (s)</a:t>
            </a:r>
          </a:p>
        </p:txBody>
      </p:sp>
      <p:sp>
        <p:nvSpPr>
          <p:cNvPr id="26" name="Rectangle 25"/>
          <p:cNvSpPr/>
          <p:nvPr/>
        </p:nvSpPr>
        <p:spPr>
          <a:xfrm>
            <a:off x="2635693" y="5315213"/>
            <a:ext cx="1219200" cy="101173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apezoid 26"/>
          <p:cNvSpPr/>
          <p:nvPr/>
        </p:nvSpPr>
        <p:spPr>
          <a:xfrm rot="5400000">
            <a:off x="3314700" y="5771386"/>
            <a:ext cx="533400" cy="15240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Stored Data 27"/>
          <p:cNvSpPr/>
          <p:nvPr/>
        </p:nvSpPr>
        <p:spPr>
          <a:xfrm flipH="1">
            <a:off x="2874885" y="5582436"/>
            <a:ext cx="298007" cy="238426"/>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Stored Data 28"/>
          <p:cNvSpPr/>
          <p:nvPr/>
        </p:nvSpPr>
        <p:spPr>
          <a:xfrm flipH="1">
            <a:off x="3027285" y="5734836"/>
            <a:ext cx="298007" cy="238426"/>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Stored Data 29"/>
          <p:cNvSpPr/>
          <p:nvPr/>
        </p:nvSpPr>
        <p:spPr>
          <a:xfrm flipH="1">
            <a:off x="3179685" y="5887236"/>
            <a:ext cx="298007" cy="238426"/>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Delay 31"/>
          <p:cNvSpPr/>
          <p:nvPr/>
        </p:nvSpPr>
        <p:spPr>
          <a:xfrm>
            <a:off x="1858569" y="2998962"/>
            <a:ext cx="298007" cy="238426"/>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elay 32"/>
          <p:cNvSpPr/>
          <p:nvPr/>
        </p:nvSpPr>
        <p:spPr>
          <a:xfrm>
            <a:off x="1829859" y="2425099"/>
            <a:ext cx="298007" cy="238426"/>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5735604" y="3430079"/>
            <a:ext cx="1600200" cy="88423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Vendor tools</a:t>
            </a:r>
          </a:p>
        </p:txBody>
      </p:sp>
      <p:sp>
        <p:nvSpPr>
          <p:cNvPr id="35" name="TextBox 34"/>
          <p:cNvSpPr txBox="1"/>
          <p:nvPr/>
        </p:nvSpPr>
        <p:spPr>
          <a:xfrm>
            <a:off x="7588389" y="4660067"/>
            <a:ext cx="3681777" cy="2031325"/>
          </a:xfrm>
          <a:prstGeom prst="rect">
            <a:avLst/>
          </a:prstGeom>
          <a:noFill/>
        </p:spPr>
        <p:txBody>
          <a:bodyPr wrap="none" rtlCol="0">
            <a:spAutoFit/>
          </a:bodyPr>
          <a:lstStyle/>
          <a:p>
            <a:pPr marL="285750" indent="-285750">
              <a:buFont typeface="Arial" panose="020B0604020202020204" pitchFamily="34" charset="0"/>
              <a:buChar char="•"/>
            </a:pPr>
            <a:r>
              <a:rPr lang="en-US" dirty="0" err="1"/>
              <a:t>base.bit</a:t>
            </a:r>
            <a:endParaRPr lang="en-US" dirty="0"/>
          </a:p>
          <a:p>
            <a:pPr marL="742950" lvl="1" indent="-285750">
              <a:buFont typeface="Arial" panose="020B0604020202020204" pitchFamily="34" charset="0"/>
              <a:buChar char="•"/>
            </a:pPr>
            <a:r>
              <a:rPr lang="en-US" dirty="0"/>
              <a:t>partial_1.bit</a:t>
            </a:r>
          </a:p>
          <a:p>
            <a:pPr marL="742950" lvl="1" indent="-285750">
              <a:buFont typeface="Arial" panose="020B0604020202020204" pitchFamily="34" charset="0"/>
              <a:buChar char="•"/>
            </a:pPr>
            <a:r>
              <a:rPr lang="en-US" dirty="0"/>
              <a:t>partial_2.bit</a:t>
            </a:r>
          </a:p>
          <a:p>
            <a:endParaRPr lang="en-US" dirty="0"/>
          </a:p>
          <a:p>
            <a:r>
              <a:rPr lang="en-US" dirty="0"/>
              <a:t>(Partial </a:t>
            </a:r>
            <a:r>
              <a:rPr lang="en-US" dirty="0" err="1"/>
              <a:t>bitstreams</a:t>
            </a:r>
            <a:r>
              <a:rPr lang="en-US" dirty="0"/>
              <a:t> work in 1 location,</a:t>
            </a:r>
          </a:p>
          <a:p>
            <a:r>
              <a:rPr lang="en-US" dirty="0"/>
              <a:t>and are just for </a:t>
            </a:r>
            <a:r>
              <a:rPr lang="en-US" dirty="0" err="1"/>
              <a:t>base.bit</a:t>
            </a:r>
            <a:r>
              <a:rPr lang="en-US" dirty="0"/>
              <a:t>)</a:t>
            </a:r>
          </a:p>
          <a:p>
            <a:endParaRPr lang="en-US" dirty="0"/>
          </a:p>
        </p:txBody>
      </p:sp>
      <p:cxnSp>
        <p:nvCxnSpPr>
          <p:cNvPr id="37" name="Straight Arrow Connector 36"/>
          <p:cNvCxnSpPr>
            <a:stCxn id="6" idx="1"/>
            <a:endCxn id="34" idx="3"/>
          </p:cNvCxnSpPr>
          <p:nvPr/>
        </p:nvCxnSpPr>
        <p:spPr>
          <a:xfrm flipH="1">
            <a:off x="7335804" y="2885936"/>
            <a:ext cx="1427196" cy="98626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5" idx="3"/>
            <a:endCxn id="34" idx="1"/>
          </p:cNvCxnSpPr>
          <p:nvPr/>
        </p:nvCxnSpPr>
        <p:spPr>
          <a:xfrm>
            <a:off x="4191000" y="2781300"/>
            <a:ext cx="1544604" cy="109089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3" idx="3"/>
            <a:endCxn id="34" idx="1"/>
          </p:cNvCxnSpPr>
          <p:nvPr/>
        </p:nvCxnSpPr>
        <p:spPr>
          <a:xfrm flipV="1">
            <a:off x="3871737" y="3872198"/>
            <a:ext cx="1863867" cy="7733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6" idx="3"/>
            <a:endCxn id="34" idx="1"/>
          </p:cNvCxnSpPr>
          <p:nvPr/>
        </p:nvCxnSpPr>
        <p:spPr>
          <a:xfrm flipV="1">
            <a:off x="3854893" y="3872198"/>
            <a:ext cx="1880711" cy="19488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2"/>
          </p:cNvCxnSpPr>
          <p:nvPr/>
        </p:nvCxnSpPr>
        <p:spPr>
          <a:xfrm>
            <a:off x="6535704" y="4314316"/>
            <a:ext cx="1047750" cy="5323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102563" y="1278616"/>
            <a:ext cx="3508717" cy="400110"/>
          </a:xfrm>
          <a:prstGeom prst="rect">
            <a:avLst/>
          </a:prstGeom>
          <a:noFill/>
        </p:spPr>
        <p:txBody>
          <a:bodyPr wrap="none" rtlCol="0">
            <a:spAutoFit/>
          </a:bodyPr>
          <a:lstStyle/>
          <a:p>
            <a:r>
              <a:rPr lang="en-US" sz="2000" dirty="0"/>
              <a:t>Goal: Space saving for customer</a:t>
            </a:r>
          </a:p>
        </p:txBody>
      </p:sp>
    </p:spTree>
    <p:extLst>
      <p:ext uri="{BB962C8B-B14F-4D97-AF65-F5344CB8AC3E}">
        <p14:creationId xmlns:p14="http://schemas.microsoft.com/office/powerpoint/2010/main" val="81531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0" grpId="0" animBg="1"/>
      <p:bldP spid="11" grpId="0" animBg="1"/>
      <p:bldP spid="13" grpId="0" animBg="1"/>
      <p:bldP spid="14" grpId="0" animBg="1"/>
      <p:bldP spid="15" grpId="0" animBg="1"/>
      <p:bldP spid="17" grpId="0" animBg="1"/>
      <p:bldP spid="18" grpId="0" animBg="1"/>
      <p:bldP spid="19" grpId="0"/>
      <p:bldP spid="26" grpId="0" animBg="1"/>
      <p:bldP spid="27" grpId="0" animBg="1"/>
      <p:bldP spid="28" grpId="0" animBg="1"/>
      <p:bldP spid="29" grpId="0" animBg="1"/>
      <p:bldP spid="30" grpId="0" animBg="1"/>
      <p:bldP spid="32" grpId="0" animBg="1"/>
      <p:bldP spid="33" grpId="0" animBg="1"/>
      <p:bldP spid="34" grpId="0" animBg="1"/>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BBF623-29BC-4AB9-BFD8-CA940CF0395E}"/>
              </a:ext>
            </a:extLst>
          </p:cNvPr>
          <p:cNvSpPr>
            <a:spLocks noGrp="1"/>
          </p:cNvSpPr>
          <p:nvPr>
            <p:ph idx="1"/>
          </p:nvPr>
        </p:nvSpPr>
        <p:spPr/>
        <p:txBody>
          <a:bodyPr/>
          <a:lstStyle/>
          <a:p>
            <a:pPr marL="0" indent="0">
              <a:buNone/>
            </a:pPr>
            <a:endParaRPr lang="en-US" dirty="0"/>
          </a:p>
          <a:p>
            <a:pPr marL="0" indent="0">
              <a:buNone/>
            </a:pPr>
            <a:r>
              <a:rPr lang="en-US" dirty="0"/>
              <a:t>Introduces a new, practical cloud compilation mechanism to overcome FPGA sharing limitations </a:t>
            </a:r>
          </a:p>
          <a:p>
            <a:endParaRPr lang="en-US" dirty="0"/>
          </a:p>
        </p:txBody>
      </p:sp>
      <p:sp>
        <p:nvSpPr>
          <p:cNvPr id="3" name="Title 2">
            <a:extLst>
              <a:ext uri="{FF2B5EF4-FFF2-40B4-BE49-F238E27FC236}">
                <a16:creationId xmlns:a16="http://schemas.microsoft.com/office/drawing/2014/main" id="{C3138161-873A-49FB-A887-3F0A8082D4AE}"/>
              </a:ext>
            </a:extLst>
          </p:cNvPr>
          <p:cNvSpPr>
            <a:spLocks noGrp="1"/>
          </p:cNvSpPr>
          <p:nvPr>
            <p:ph type="title"/>
          </p:nvPr>
        </p:nvSpPr>
        <p:spPr/>
        <p:txBody>
          <a:bodyPr/>
          <a:lstStyle/>
          <a:p>
            <a:r>
              <a:rPr lang="en-US" dirty="0"/>
              <a:t>Solution: Cloud RTR</a:t>
            </a:r>
          </a:p>
        </p:txBody>
      </p:sp>
      <p:sp>
        <p:nvSpPr>
          <p:cNvPr id="4" name="Slide Number Placeholder 3">
            <a:extLst>
              <a:ext uri="{FF2B5EF4-FFF2-40B4-BE49-F238E27FC236}">
                <a16:creationId xmlns:a16="http://schemas.microsoft.com/office/drawing/2014/main" id="{3E20BDD1-5480-42CD-94B7-1F7780351B8A}"/>
              </a:ext>
            </a:extLst>
          </p:cNvPr>
          <p:cNvSpPr>
            <a:spLocks noGrp="1"/>
          </p:cNvSpPr>
          <p:nvPr>
            <p:ph type="sldNum" sz="quarter" idx="12"/>
          </p:nvPr>
        </p:nvSpPr>
        <p:spPr/>
        <p:txBody>
          <a:bodyPr/>
          <a:lstStyle/>
          <a:p>
            <a:fld id="{75FC310F-8B6D-4753-AAE4-A928F19BE0F9}" type="slidenum">
              <a:rPr lang="en-US" smtClean="0"/>
              <a:pPr/>
              <a:t>12</a:t>
            </a:fld>
            <a:endParaRPr lang="en-US"/>
          </a:p>
        </p:txBody>
      </p:sp>
    </p:spTree>
    <p:extLst>
      <p:ext uri="{BB962C8B-B14F-4D97-AF65-F5344CB8AC3E}">
        <p14:creationId xmlns:p14="http://schemas.microsoft.com/office/powerpoint/2010/main" val="42907113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Crypto</a:t>
            </a:r>
          </a:p>
          <a:p>
            <a:pPr lvl="1"/>
            <a:r>
              <a:rPr lang="en-US" dirty="0"/>
              <a:t>Asymmetric (RSA, ECDSA, etc…)</a:t>
            </a:r>
          </a:p>
          <a:p>
            <a:pPr lvl="1"/>
            <a:r>
              <a:rPr lang="en-US" dirty="0"/>
              <a:t>Symmetric (3DES, </a:t>
            </a:r>
            <a:r>
              <a:rPr lang="en-US" dirty="0" err="1"/>
              <a:t>Twofish</a:t>
            </a:r>
            <a:r>
              <a:rPr lang="en-US" dirty="0"/>
              <a:t>, Blowfish)</a:t>
            </a:r>
          </a:p>
          <a:p>
            <a:r>
              <a:rPr lang="en-US" dirty="0"/>
              <a:t>Soft processors</a:t>
            </a:r>
          </a:p>
          <a:p>
            <a:r>
              <a:rPr lang="en-US" dirty="0"/>
              <a:t>Encoding</a:t>
            </a:r>
          </a:p>
          <a:p>
            <a:pPr lvl="1"/>
            <a:r>
              <a:rPr lang="en-US" dirty="0"/>
              <a:t>Network encoding (Reed-</a:t>
            </a:r>
            <a:r>
              <a:rPr lang="en-US" dirty="0" err="1"/>
              <a:t>Solmon</a:t>
            </a:r>
            <a:r>
              <a:rPr lang="en-US" dirty="0"/>
              <a:t>, etc…)</a:t>
            </a:r>
          </a:p>
          <a:p>
            <a:pPr lvl="1"/>
            <a:r>
              <a:rPr lang="en-US" dirty="0"/>
              <a:t>Media encoding (JPEG, MPEG, etc…)</a:t>
            </a:r>
          </a:p>
          <a:p>
            <a:r>
              <a:rPr lang="en-US" dirty="0"/>
              <a:t>DSP</a:t>
            </a:r>
          </a:p>
          <a:p>
            <a:pPr lvl="1"/>
            <a:r>
              <a:rPr lang="en-US" dirty="0"/>
              <a:t>FFTs, Filters, etc…</a:t>
            </a:r>
          </a:p>
        </p:txBody>
      </p:sp>
      <p:sp>
        <p:nvSpPr>
          <p:cNvPr id="3" name="Title 2"/>
          <p:cNvSpPr>
            <a:spLocks noGrp="1"/>
          </p:cNvSpPr>
          <p:nvPr>
            <p:ph type="title"/>
          </p:nvPr>
        </p:nvSpPr>
        <p:spPr/>
        <p:txBody>
          <a:bodyPr/>
          <a:lstStyle/>
          <a:p>
            <a:r>
              <a:rPr lang="en-US" dirty="0"/>
              <a:t>Examples of Libraries</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120</a:t>
            </a:fld>
            <a:endParaRPr lang="en-US"/>
          </a:p>
        </p:txBody>
      </p:sp>
    </p:spTree>
    <p:extLst>
      <p:ext uri="{BB962C8B-B14F-4D97-AF65-F5344CB8AC3E}">
        <p14:creationId xmlns:p14="http://schemas.microsoft.com/office/powerpoint/2010/main" val="26583575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bool example(</a:t>
            </a:r>
            <a:r>
              <a:rPr lang="en-US" dirty="0" err="1"/>
              <a:t>ap_uint</a:t>
            </a:r>
            <a:r>
              <a:rPr lang="en-US" dirty="0"/>
              <a:t>&lt;32&gt; *in</a:t>
            </a:r>
          </a:p>
          <a:p>
            <a:pPr marL="0" indent="0">
              <a:buNone/>
            </a:pPr>
            <a:r>
              <a:rPr lang="en-US" dirty="0"/>
              <a:t>		      </a:t>
            </a:r>
            <a:r>
              <a:rPr lang="en-US" dirty="0" err="1"/>
              <a:t>ap_uint</a:t>
            </a:r>
            <a:r>
              <a:rPr lang="en-US" dirty="0"/>
              <a:t>&lt;32&gt; *out,</a:t>
            </a:r>
          </a:p>
          <a:p>
            <a:pPr marL="0" indent="0">
              <a:buNone/>
            </a:pPr>
            <a:r>
              <a:rPr lang="en-US" dirty="0"/>
              <a:t>		      bool *enabled,</a:t>
            </a:r>
          </a:p>
          <a:p>
            <a:pPr marL="0" indent="0">
              <a:buNone/>
            </a:pPr>
            <a:r>
              <a:rPr lang="en-US" dirty="0"/>
              <a:t>)</a:t>
            </a:r>
          </a:p>
        </p:txBody>
      </p:sp>
      <p:sp>
        <p:nvSpPr>
          <p:cNvPr id="3" name="Title 2"/>
          <p:cNvSpPr>
            <a:spLocks noGrp="1"/>
          </p:cNvSpPr>
          <p:nvPr>
            <p:ph type="title"/>
          </p:nvPr>
        </p:nvSpPr>
        <p:spPr/>
        <p:txBody>
          <a:bodyPr/>
          <a:lstStyle/>
          <a:p>
            <a:r>
              <a:rPr lang="en-US" dirty="0"/>
              <a:t>Example hardware definition</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121</a:t>
            </a:fld>
            <a:endParaRPr lang="en-US"/>
          </a:p>
        </p:txBody>
      </p:sp>
    </p:spTree>
    <p:extLst>
      <p:ext uri="{BB962C8B-B14F-4D97-AF65-F5344CB8AC3E}">
        <p14:creationId xmlns:p14="http://schemas.microsoft.com/office/powerpoint/2010/main" val="23372839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pPr marL="0" indent="0">
              <a:buNone/>
            </a:pPr>
            <a:r>
              <a:rPr lang="en-US" dirty="0" err="1"/>
              <a:t>typedef</a:t>
            </a:r>
            <a:r>
              <a:rPr lang="en-US" dirty="0"/>
              <a:t> </a:t>
            </a:r>
            <a:r>
              <a:rPr lang="en-US" dirty="0" err="1"/>
              <a:t>ap_uint</a:t>
            </a:r>
            <a:r>
              <a:rPr lang="en-US" dirty="0"/>
              <a:t>&lt;32&gt; uint32_t_hw;</a:t>
            </a:r>
          </a:p>
          <a:p>
            <a:pPr marL="0" indent="0">
              <a:buNone/>
            </a:pPr>
            <a:r>
              <a:rPr lang="en-US" dirty="0" err="1"/>
              <a:t>typedef</a:t>
            </a:r>
            <a:r>
              <a:rPr lang="en-US" dirty="0"/>
              <a:t> </a:t>
            </a:r>
            <a:r>
              <a:rPr lang="en-US" dirty="0" err="1"/>
              <a:t>hls</a:t>
            </a:r>
            <a:r>
              <a:rPr lang="en-US" dirty="0"/>
              <a:t>::stream&lt;uint32_t_hw&gt; mem_stream32;</a:t>
            </a:r>
          </a:p>
          <a:p>
            <a:pPr marL="0" indent="0">
              <a:buNone/>
            </a:pPr>
            <a:endParaRPr lang="en-US" dirty="0"/>
          </a:p>
          <a:p>
            <a:pPr marL="0" indent="0">
              <a:buNone/>
            </a:pPr>
            <a:r>
              <a:rPr lang="en-US" dirty="0"/>
              <a:t>bool </a:t>
            </a:r>
            <a:r>
              <a:rPr lang="en-US" dirty="0" err="1"/>
              <a:t>aes</a:t>
            </a:r>
            <a:r>
              <a:rPr lang="en-US" dirty="0"/>
              <a:t>(volatile unsigned </a:t>
            </a:r>
            <a:r>
              <a:rPr lang="en-US" dirty="0" err="1"/>
              <a:t>int</a:t>
            </a:r>
            <a:r>
              <a:rPr lang="en-US" dirty="0"/>
              <a:t> m_mm2s_ctl [500], </a:t>
            </a:r>
          </a:p>
          <a:p>
            <a:pPr marL="0" indent="0">
              <a:buNone/>
            </a:pPr>
            <a:r>
              <a:rPr lang="en-US" dirty="0"/>
              <a:t>	volatile unsigned </a:t>
            </a:r>
            <a:r>
              <a:rPr lang="en-US" dirty="0" err="1"/>
              <a:t>int</a:t>
            </a:r>
            <a:r>
              <a:rPr lang="en-US" dirty="0"/>
              <a:t> m_s2mm_ctl[500], </a:t>
            </a:r>
          </a:p>
          <a:p>
            <a:pPr marL="0" indent="0">
              <a:buNone/>
            </a:pPr>
            <a:r>
              <a:rPr lang="en-US" dirty="0"/>
              <a:t>	volatile unsigned </a:t>
            </a:r>
            <a:r>
              <a:rPr lang="en-US" dirty="0" err="1"/>
              <a:t>sourceAddress</a:t>
            </a:r>
            <a:r>
              <a:rPr lang="en-US" dirty="0"/>
              <a:t>, </a:t>
            </a:r>
          </a:p>
          <a:p>
            <a:pPr marL="0" indent="0">
              <a:buNone/>
            </a:pPr>
            <a:r>
              <a:rPr lang="en-US" dirty="0"/>
              <a:t>	</a:t>
            </a:r>
            <a:r>
              <a:rPr lang="en-US" dirty="0" err="1"/>
              <a:t>ap_uint</a:t>
            </a:r>
            <a:r>
              <a:rPr lang="en-US" dirty="0"/>
              <a:t>&lt;128&gt; *</a:t>
            </a:r>
            <a:r>
              <a:rPr lang="en-US" dirty="0" err="1"/>
              <a:t>key_in</a:t>
            </a:r>
            <a:r>
              <a:rPr lang="en-US" dirty="0"/>
              <a:t>, </a:t>
            </a:r>
          </a:p>
          <a:p>
            <a:pPr marL="0" indent="0">
              <a:buNone/>
            </a:pPr>
            <a:r>
              <a:rPr lang="en-US" dirty="0"/>
              <a:t>	</a:t>
            </a:r>
            <a:r>
              <a:rPr lang="en-US" dirty="0" err="1"/>
              <a:t>ap_uint</a:t>
            </a:r>
            <a:r>
              <a:rPr lang="en-US" dirty="0"/>
              <a:t>&lt;128&gt; *iv,</a:t>
            </a:r>
          </a:p>
          <a:p>
            <a:pPr marL="0" indent="0">
              <a:buNone/>
            </a:pPr>
            <a:r>
              <a:rPr lang="en-US" dirty="0"/>
              <a:t>	volatile unsigned </a:t>
            </a:r>
            <a:r>
              <a:rPr lang="en-US" dirty="0" err="1"/>
              <a:t>destinationAddress</a:t>
            </a:r>
            <a:r>
              <a:rPr lang="en-US" dirty="0"/>
              <a:t>, </a:t>
            </a:r>
          </a:p>
          <a:p>
            <a:pPr marL="0" indent="0">
              <a:buNone/>
            </a:pPr>
            <a:r>
              <a:rPr lang="en-US" dirty="0"/>
              <a:t>	unsigned </a:t>
            </a:r>
            <a:r>
              <a:rPr lang="en-US" dirty="0" err="1"/>
              <a:t>int</a:t>
            </a:r>
            <a:r>
              <a:rPr lang="en-US" dirty="0"/>
              <a:t> </a:t>
            </a:r>
            <a:r>
              <a:rPr lang="en-US" dirty="0" err="1"/>
              <a:t>numBytes</a:t>
            </a:r>
            <a:r>
              <a:rPr lang="en-US" dirty="0"/>
              <a:t>, </a:t>
            </a:r>
          </a:p>
          <a:p>
            <a:pPr marL="0" indent="0">
              <a:buNone/>
            </a:pPr>
            <a:r>
              <a:rPr lang="en-US" dirty="0"/>
              <a:t>	</a:t>
            </a:r>
            <a:r>
              <a:rPr lang="en-US" dirty="0" err="1"/>
              <a:t>int</a:t>
            </a:r>
            <a:r>
              <a:rPr lang="en-US" dirty="0"/>
              <a:t> mode,</a:t>
            </a:r>
          </a:p>
          <a:p>
            <a:pPr marL="0" indent="0">
              <a:buNone/>
            </a:pPr>
            <a:r>
              <a:rPr lang="en-US" dirty="0"/>
              <a:t>	mem_stream32&amp; </a:t>
            </a:r>
            <a:r>
              <a:rPr lang="en-US" dirty="0" err="1"/>
              <a:t>s_in</a:t>
            </a:r>
            <a:r>
              <a:rPr lang="en-US" dirty="0"/>
              <a:t>, </a:t>
            </a:r>
          </a:p>
          <a:p>
            <a:pPr marL="0" indent="0">
              <a:buNone/>
            </a:pPr>
            <a:r>
              <a:rPr lang="en-US" dirty="0"/>
              <a:t>	mem_stream32&amp; </a:t>
            </a:r>
            <a:r>
              <a:rPr lang="en-US" dirty="0" err="1"/>
              <a:t>s_out</a:t>
            </a:r>
            <a:endParaRPr lang="en-US" dirty="0"/>
          </a:p>
          <a:p>
            <a:pPr marL="0" indent="0">
              <a:buNone/>
            </a:pPr>
            <a:r>
              <a:rPr lang="en-US" dirty="0"/>
              <a:t>)</a:t>
            </a:r>
          </a:p>
        </p:txBody>
      </p:sp>
      <p:sp>
        <p:nvSpPr>
          <p:cNvPr id="3" name="Title 2"/>
          <p:cNvSpPr>
            <a:spLocks noGrp="1"/>
          </p:cNvSpPr>
          <p:nvPr>
            <p:ph type="title"/>
          </p:nvPr>
        </p:nvSpPr>
        <p:spPr/>
        <p:txBody>
          <a:bodyPr/>
          <a:lstStyle/>
          <a:p>
            <a:r>
              <a:rPr lang="en-US" dirty="0"/>
              <a:t>More complicated hardware definition</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122</a:t>
            </a:fld>
            <a:endParaRPr lang="en-US"/>
          </a:p>
        </p:txBody>
      </p:sp>
    </p:spTree>
    <p:extLst>
      <p:ext uri="{BB962C8B-B14F-4D97-AF65-F5344CB8AC3E}">
        <p14:creationId xmlns:p14="http://schemas.microsoft.com/office/powerpoint/2010/main" val="5693679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492367" y="1981200"/>
            <a:ext cx="9492964" cy="38100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a:t>The problem</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123</a:t>
            </a:fld>
            <a:endParaRPr lang="en-US"/>
          </a:p>
        </p:txBody>
      </p:sp>
      <p:sp>
        <p:nvSpPr>
          <p:cNvPr id="19" name="TextBox 18"/>
          <p:cNvSpPr txBox="1"/>
          <p:nvPr/>
        </p:nvSpPr>
        <p:spPr>
          <a:xfrm>
            <a:off x="4072177" y="1337003"/>
            <a:ext cx="4047647" cy="523220"/>
          </a:xfrm>
          <a:prstGeom prst="rect">
            <a:avLst/>
          </a:prstGeom>
          <a:noFill/>
        </p:spPr>
        <p:txBody>
          <a:bodyPr wrap="none" rtlCol="0">
            <a:spAutoFit/>
          </a:bodyPr>
          <a:lstStyle/>
          <a:p>
            <a:r>
              <a:rPr lang="en-US" sz="2800" dirty="0"/>
              <a:t>Let’s examine the problem</a:t>
            </a:r>
          </a:p>
        </p:txBody>
      </p:sp>
      <p:sp>
        <p:nvSpPr>
          <p:cNvPr id="34" name="Rectangle 33"/>
          <p:cNvSpPr/>
          <p:nvPr/>
        </p:nvSpPr>
        <p:spPr>
          <a:xfrm>
            <a:off x="1714263" y="2225472"/>
            <a:ext cx="2933937" cy="3260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Processor</a:t>
            </a:r>
            <a:endParaRPr lang="en-US" sz="2400" dirty="0">
              <a:solidFill>
                <a:schemeClr val="bg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p:txBody>
      </p:sp>
      <p:sp>
        <p:nvSpPr>
          <p:cNvPr id="35" name="Rectangle 34"/>
          <p:cNvSpPr/>
          <p:nvPr/>
        </p:nvSpPr>
        <p:spPr>
          <a:xfrm>
            <a:off x="5071089" y="2225471"/>
            <a:ext cx="5596911" cy="3260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FPGA</a:t>
            </a:r>
          </a:p>
          <a:p>
            <a:pPr algn="ctr"/>
            <a:endParaRPr lang="en-US" sz="3600" dirty="0"/>
          </a:p>
          <a:p>
            <a:pPr algn="ctr"/>
            <a:endParaRPr lang="en-US" sz="3600" dirty="0"/>
          </a:p>
          <a:p>
            <a:pPr algn="ctr"/>
            <a:endParaRPr lang="en-US" sz="3600" dirty="0"/>
          </a:p>
          <a:p>
            <a:pPr algn="ctr"/>
            <a:endParaRPr lang="en-US" sz="3600" dirty="0"/>
          </a:p>
        </p:txBody>
      </p:sp>
      <p:sp>
        <p:nvSpPr>
          <p:cNvPr id="36" name="Rectangle 35"/>
          <p:cNvSpPr/>
          <p:nvPr/>
        </p:nvSpPr>
        <p:spPr>
          <a:xfrm>
            <a:off x="7105786" y="3371891"/>
            <a:ext cx="1527515" cy="139001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AppX</a:t>
            </a:r>
            <a:r>
              <a:rPr lang="en-US" sz="2400" dirty="0">
                <a:solidFill>
                  <a:schemeClr val="tx1"/>
                </a:solidFill>
              </a:rPr>
              <a:t> </a:t>
            </a:r>
          </a:p>
          <a:p>
            <a:pPr algn="ctr"/>
            <a:r>
              <a:rPr lang="en-US" sz="2400" dirty="0">
                <a:solidFill>
                  <a:schemeClr val="tx1"/>
                </a:solidFill>
              </a:rPr>
              <a:t>hardware</a:t>
            </a:r>
          </a:p>
        </p:txBody>
      </p:sp>
      <p:sp>
        <p:nvSpPr>
          <p:cNvPr id="38" name="Rectangle 37"/>
          <p:cNvSpPr/>
          <p:nvPr/>
        </p:nvSpPr>
        <p:spPr>
          <a:xfrm>
            <a:off x="2417473" y="3371891"/>
            <a:ext cx="1527515" cy="139001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AppX</a:t>
            </a:r>
            <a:endParaRPr lang="en-US" sz="2400" dirty="0">
              <a:solidFill>
                <a:schemeClr val="tx1"/>
              </a:solidFill>
            </a:endParaRPr>
          </a:p>
          <a:p>
            <a:pPr algn="ctr"/>
            <a:r>
              <a:rPr lang="en-US" sz="2400" dirty="0">
                <a:solidFill>
                  <a:schemeClr val="tx1"/>
                </a:solidFill>
              </a:rPr>
              <a:t>software</a:t>
            </a:r>
          </a:p>
        </p:txBody>
      </p:sp>
      <p:sp>
        <p:nvSpPr>
          <p:cNvPr id="27" name="TextBox 26"/>
          <p:cNvSpPr txBox="1"/>
          <p:nvPr/>
        </p:nvSpPr>
        <p:spPr>
          <a:xfrm>
            <a:off x="6000750" y="6035471"/>
            <a:ext cx="495300" cy="369332"/>
          </a:xfrm>
          <a:prstGeom prst="rect">
            <a:avLst/>
          </a:prstGeom>
          <a:noFill/>
        </p:spPr>
        <p:txBody>
          <a:bodyPr wrap="square" rtlCol="0">
            <a:spAutoFit/>
          </a:bodyPr>
          <a:lstStyle/>
          <a:p>
            <a:r>
              <a:rPr lang="en-US" dirty="0"/>
              <a:t>I/O</a:t>
            </a:r>
          </a:p>
        </p:txBody>
      </p:sp>
      <p:cxnSp>
        <p:nvCxnSpPr>
          <p:cNvPr id="8" name="Elbow Connector 7"/>
          <p:cNvCxnSpPr/>
          <p:nvPr/>
        </p:nvCxnSpPr>
        <p:spPr>
          <a:xfrm>
            <a:off x="3934537" y="4351163"/>
            <a:ext cx="2313863" cy="1557159"/>
          </a:xfrm>
          <a:prstGeom prst="bentConnector3">
            <a:avLst>
              <a:gd name="adj1" fmla="val 99555"/>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944988" y="4038600"/>
            <a:ext cx="3160798"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1386676" y="3472934"/>
            <a:ext cx="603730" cy="369332"/>
          </a:xfrm>
          <a:prstGeom prst="rect">
            <a:avLst/>
          </a:prstGeom>
          <a:noFill/>
        </p:spPr>
        <p:txBody>
          <a:bodyPr wrap="square" rtlCol="0">
            <a:spAutoFit/>
          </a:bodyPr>
          <a:lstStyle/>
          <a:p>
            <a:r>
              <a:rPr lang="en-US" dirty="0"/>
              <a:t>I/O</a:t>
            </a:r>
          </a:p>
        </p:txBody>
      </p:sp>
      <p:cxnSp>
        <p:nvCxnSpPr>
          <p:cNvPr id="65" name="Straight Connector 64"/>
          <p:cNvCxnSpPr/>
          <p:nvPr/>
        </p:nvCxnSpPr>
        <p:spPr>
          <a:xfrm>
            <a:off x="3944988" y="3657600"/>
            <a:ext cx="73035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8097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492367" y="1981200"/>
            <a:ext cx="9492964" cy="38100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a:t>The problem</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124</a:t>
            </a:fld>
            <a:endParaRPr lang="en-US"/>
          </a:p>
        </p:txBody>
      </p:sp>
      <p:sp>
        <p:nvSpPr>
          <p:cNvPr id="34" name="Rectangle 33"/>
          <p:cNvSpPr/>
          <p:nvPr/>
        </p:nvSpPr>
        <p:spPr>
          <a:xfrm>
            <a:off x="1714263" y="2225472"/>
            <a:ext cx="2933937" cy="3260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Processor</a:t>
            </a:r>
            <a:endParaRPr lang="en-US" sz="2400" dirty="0">
              <a:solidFill>
                <a:schemeClr val="bg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p:txBody>
      </p:sp>
      <p:sp>
        <p:nvSpPr>
          <p:cNvPr id="35" name="Rectangle 34"/>
          <p:cNvSpPr/>
          <p:nvPr/>
        </p:nvSpPr>
        <p:spPr>
          <a:xfrm>
            <a:off x="5071089" y="2225471"/>
            <a:ext cx="5596911" cy="3260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FPGA</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36" name="Rectangle 35"/>
          <p:cNvSpPr/>
          <p:nvPr/>
        </p:nvSpPr>
        <p:spPr>
          <a:xfrm>
            <a:off x="7105786" y="3371891"/>
            <a:ext cx="1527515" cy="139001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AppX</a:t>
            </a:r>
            <a:r>
              <a:rPr lang="en-US" sz="2400" dirty="0">
                <a:solidFill>
                  <a:schemeClr val="tx1"/>
                </a:solidFill>
              </a:rPr>
              <a:t> </a:t>
            </a:r>
          </a:p>
          <a:p>
            <a:pPr algn="ctr"/>
            <a:r>
              <a:rPr lang="en-US" sz="2400" dirty="0">
                <a:solidFill>
                  <a:schemeClr val="tx1"/>
                </a:solidFill>
              </a:rPr>
              <a:t>hardware</a:t>
            </a:r>
          </a:p>
        </p:txBody>
      </p:sp>
      <p:sp>
        <p:nvSpPr>
          <p:cNvPr id="38" name="Rectangle 37"/>
          <p:cNvSpPr/>
          <p:nvPr/>
        </p:nvSpPr>
        <p:spPr>
          <a:xfrm>
            <a:off x="2417473" y="3371891"/>
            <a:ext cx="1527515" cy="139001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AppX</a:t>
            </a:r>
            <a:endParaRPr lang="en-US" sz="2400" dirty="0">
              <a:solidFill>
                <a:schemeClr val="tx1"/>
              </a:solidFill>
            </a:endParaRPr>
          </a:p>
          <a:p>
            <a:pPr algn="ctr"/>
            <a:r>
              <a:rPr lang="en-US" sz="2400" dirty="0">
                <a:solidFill>
                  <a:schemeClr val="tx1"/>
                </a:solidFill>
              </a:rPr>
              <a:t>software</a:t>
            </a:r>
          </a:p>
        </p:txBody>
      </p:sp>
      <p:sp>
        <p:nvSpPr>
          <p:cNvPr id="27" name="TextBox 26"/>
          <p:cNvSpPr txBox="1"/>
          <p:nvPr/>
        </p:nvSpPr>
        <p:spPr>
          <a:xfrm>
            <a:off x="6000750" y="6035471"/>
            <a:ext cx="495300" cy="369332"/>
          </a:xfrm>
          <a:prstGeom prst="rect">
            <a:avLst/>
          </a:prstGeom>
          <a:noFill/>
        </p:spPr>
        <p:txBody>
          <a:bodyPr wrap="square" rtlCol="0">
            <a:spAutoFit/>
          </a:bodyPr>
          <a:lstStyle/>
          <a:p>
            <a:r>
              <a:rPr lang="en-US" dirty="0"/>
              <a:t>I/O</a:t>
            </a:r>
          </a:p>
        </p:txBody>
      </p:sp>
      <p:cxnSp>
        <p:nvCxnSpPr>
          <p:cNvPr id="8" name="Elbow Connector 7"/>
          <p:cNvCxnSpPr/>
          <p:nvPr/>
        </p:nvCxnSpPr>
        <p:spPr>
          <a:xfrm>
            <a:off x="3934537" y="4351163"/>
            <a:ext cx="2313863" cy="1557159"/>
          </a:xfrm>
          <a:prstGeom prst="bentConnector3">
            <a:avLst>
              <a:gd name="adj1" fmla="val 99555"/>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944988" y="4038600"/>
            <a:ext cx="3160798"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1386676" y="3472934"/>
            <a:ext cx="603730" cy="369332"/>
          </a:xfrm>
          <a:prstGeom prst="rect">
            <a:avLst/>
          </a:prstGeom>
          <a:noFill/>
        </p:spPr>
        <p:txBody>
          <a:bodyPr wrap="square" rtlCol="0">
            <a:spAutoFit/>
          </a:bodyPr>
          <a:lstStyle/>
          <a:p>
            <a:r>
              <a:rPr lang="en-US" dirty="0"/>
              <a:t>I/O</a:t>
            </a:r>
          </a:p>
        </p:txBody>
      </p:sp>
      <p:cxnSp>
        <p:nvCxnSpPr>
          <p:cNvPr id="65" name="Straight Connector 64"/>
          <p:cNvCxnSpPr/>
          <p:nvPr/>
        </p:nvCxnSpPr>
        <p:spPr>
          <a:xfrm>
            <a:off x="3944988" y="3657600"/>
            <a:ext cx="73035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505973" y="3429000"/>
            <a:ext cx="685800" cy="12192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5462052" y="3429000"/>
            <a:ext cx="685800" cy="12192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apezoid 5"/>
          <p:cNvSpPr/>
          <p:nvPr/>
        </p:nvSpPr>
        <p:spPr>
          <a:xfrm rot="5400000">
            <a:off x="10504503" y="3310097"/>
            <a:ext cx="609600" cy="695006"/>
          </a:xfrm>
          <a:prstGeom prst="trapezoid">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p:cNvSpPr/>
          <p:nvPr/>
        </p:nvSpPr>
        <p:spPr>
          <a:xfrm>
            <a:off x="6010249" y="5410200"/>
            <a:ext cx="457200" cy="444575"/>
          </a:xfrm>
          <a:prstGeom prst="trapezoid">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742486" y="1337003"/>
            <a:ext cx="6707029" cy="523220"/>
          </a:xfrm>
          <a:prstGeom prst="rect">
            <a:avLst/>
          </a:prstGeom>
          <a:noFill/>
        </p:spPr>
        <p:txBody>
          <a:bodyPr wrap="none" rtlCol="0">
            <a:spAutoFit/>
          </a:bodyPr>
          <a:lstStyle/>
          <a:p>
            <a:r>
              <a:rPr lang="en-US" sz="2800" dirty="0"/>
              <a:t>First, there are various interconnects needed</a:t>
            </a:r>
          </a:p>
        </p:txBody>
      </p:sp>
    </p:spTree>
    <p:extLst>
      <p:ext uri="{BB962C8B-B14F-4D97-AF65-F5344CB8AC3E}">
        <p14:creationId xmlns:p14="http://schemas.microsoft.com/office/powerpoint/2010/main" val="18427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6" grpId="0" animBg="1"/>
      <p:bldP spid="7"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492367" y="1981200"/>
            <a:ext cx="9492964" cy="38100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a:t>The problem</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125</a:t>
            </a:fld>
            <a:endParaRPr lang="en-US"/>
          </a:p>
        </p:txBody>
      </p:sp>
      <p:sp>
        <p:nvSpPr>
          <p:cNvPr id="34" name="Rectangle 33"/>
          <p:cNvSpPr/>
          <p:nvPr/>
        </p:nvSpPr>
        <p:spPr>
          <a:xfrm>
            <a:off x="1714263" y="2225472"/>
            <a:ext cx="2933937" cy="3260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Processor</a:t>
            </a:r>
            <a:endParaRPr lang="en-US" sz="2400" dirty="0">
              <a:solidFill>
                <a:schemeClr val="bg1"/>
              </a:solidFill>
            </a:endParaRPr>
          </a:p>
          <a:p>
            <a:pPr algn="ctr"/>
            <a:endParaRPr lang="en-US" sz="2400" dirty="0">
              <a:solidFill>
                <a:schemeClr val="bg1"/>
              </a:solidFill>
            </a:endParaRPr>
          </a:p>
          <a:p>
            <a:pPr algn="ctr"/>
            <a:endParaRPr lang="en-US" sz="2400" dirty="0">
              <a:solidFill>
                <a:schemeClr val="bg1"/>
              </a:solidFill>
            </a:endParaRPr>
          </a:p>
          <a:p>
            <a:pPr algn="ctr"/>
            <a:endParaRPr lang="en-US" sz="2400" dirty="0">
              <a:solidFill>
                <a:schemeClr val="bg1"/>
              </a:solidFill>
            </a:endParaRPr>
          </a:p>
          <a:p>
            <a:pPr algn="ctr"/>
            <a:endParaRPr lang="en-US" sz="2400" dirty="0">
              <a:solidFill>
                <a:schemeClr val="bg1"/>
              </a:solidFill>
            </a:endParaRPr>
          </a:p>
          <a:p>
            <a:pPr algn="ctr"/>
            <a:endParaRPr lang="en-US" sz="2400" dirty="0">
              <a:solidFill>
                <a:schemeClr val="bg1"/>
              </a:solidFill>
            </a:endParaRPr>
          </a:p>
          <a:p>
            <a:pPr algn="ctr"/>
            <a:endParaRPr lang="en-US" sz="2400" dirty="0">
              <a:solidFill>
                <a:schemeClr val="bg1"/>
              </a:solidFill>
            </a:endParaRPr>
          </a:p>
        </p:txBody>
      </p:sp>
      <p:sp>
        <p:nvSpPr>
          <p:cNvPr id="35" name="Rectangle 34"/>
          <p:cNvSpPr/>
          <p:nvPr/>
        </p:nvSpPr>
        <p:spPr>
          <a:xfrm>
            <a:off x="5071089" y="2225471"/>
            <a:ext cx="5596911" cy="3260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FPGA</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36" name="Rectangle 35"/>
          <p:cNvSpPr/>
          <p:nvPr/>
        </p:nvSpPr>
        <p:spPr>
          <a:xfrm>
            <a:off x="7105786" y="3371891"/>
            <a:ext cx="1527515" cy="139001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AppX</a:t>
            </a:r>
            <a:r>
              <a:rPr lang="en-US" sz="2400" dirty="0">
                <a:solidFill>
                  <a:schemeClr val="tx1"/>
                </a:solidFill>
              </a:rPr>
              <a:t> </a:t>
            </a:r>
          </a:p>
          <a:p>
            <a:pPr algn="ctr"/>
            <a:r>
              <a:rPr lang="en-US" sz="2400" dirty="0">
                <a:solidFill>
                  <a:schemeClr val="tx1"/>
                </a:solidFill>
              </a:rPr>
              <a:t>hardware</a:t>
            </a:r>
          </a:p>
        </p:txBody>
      </p:sp>
      <p:sp>
        <p:nvSpPr>
          <p:cNvPr id="38" name="Rectangle 37"/>
          <p:cNvSpPr/>
          <p:nvPr/>
        </p:nvSpPr>
        <p:spPr>
          <a:xfrm>
            <a:off x="2417473" y="3371891"/>
            <a:ext cx="1527515" cy="139001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AppX</a:t>
            </a:r>
            <a:endParaRPr lang="en-US" sz="2400" dirty="0">
              <a:solidFill>
                <a:schemeClr val="tx1"/>
              </a:solidFill>
            </a:endParaRPr>
          </a:p>
          <a:p>
            <a:pPr algn="ctr"/>
            <a:r>
              <a:rPr lang="en-US" sz="2400" dirty="0">
                <a:solidFill>
                  <a:schemeClr val="tx1"/>
                </a:solidFill>
              </a:rPr>
              <a:t>software</a:t>
            </a:r>
          </a:p>
        </p:txBody>
      </p:sp>
      <p:sp>
        <p:nvSpPr>
          <p:cNvPr id="27" name="TextBox 26"/>
          <p:cNvSpPr txBox="1"/>
          <p:nvPr/>
        </p:nvSpPr>
        <p:spPr>
          <a:xfrm>
            <a:off x="6000750" y="6035471"/>
            <a:ext cx="495300" cy="369332"/>
          </a:xfrm>
          <a:prstGeom prst="rect">
            <a:avLst/>
          </a:prstGeom>
          <a:noFill/>
        </p:spPr>
        <p:txBody>
          <a:bodyPr wrap="square" rtlCol="0">
            <a:spAutoFit/>
          </a:bodyPr>
          <a:lstStyle/>
          <a:p>
            <a:r>
              <a:rPr lang="en-US" dirty="0"/>
              <a:t>I/O</a:t>
            </a:r>
          </a:p>
        </p:txBody>
      </p:sp>
      <p:cxnSp>
        <p:nvCxnSpPr>
          <p:cNvPr id="8" name="Elbow Connector 7"/>
          <p:cNvCxnSpPr/>
          <p:nvPr/>
        </p:nvCxnSpPr>
        <p:spPr>
          <a:xfrm>
            <a:off x="3934537" y="4351163"/>
            <a:ext cx="2313863" cy="1557159"/>
          </a:xfrm>
          <a:prstGeom prst="bentConnector3">
            <a:avLst>
              <a:gd name="adj1" fmla="val 99555"/>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944988" y="4038600"/>
            <a:ext cx="3160798"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1386676" y="3472934"/>
            <a:ext cx="603730" cy="369332"/>
          </a:xfrm>
          <a:prstGeom prst="rect">
            <a:avLst/>
          </a:prstGeom>
          <a:noFill/>
        </p:spPr>
        <p:txBody>
          <a:bodyPr wrap="square" rtlCol="0">
            <a:spAutoFit/>
          </a:bodyPr>
          <a:lstStyle/>
          <a:p>
            <a:r>
              <a:rPr lang="en-US" dirty="0"/>
              <a:t>I/O</a:t>
            </a:r>
          </a:p>
        </p:txBody>
      </p:sp>
      <p:cxnSp>
        <p:nvCxnSpPr>
          <p:cNvPr id="65" name="Straight Connector 64"/>
          <p:cNvCxnSpPr/>
          <p:nvPr/>
        </p:nvCxnSpPr>
        <p:spPr>
          <a:xfrm>
            <a:off x="3944988" y="3657600"/>
            <a:ext cx="73035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934537" y="3842266"/>
            <a:ext cx="31712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rapezoid 5"/>
          <p:cNvSpPr/>
          <p:nvPr/>
        </p:nvSpPr>
        <p:spPr>
          <a:xfrm rot="5400000">
            <a:off x="10504503" y="3310097"/>
            <a:ext cx="609600" cy="695006"/>
          </a:xfrm>
          <a:prstGeom prst="trapezoid">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p:cNvSpPr/>
          <p:nvPr/>
        </p:nvSpPr>
        <p:spPr>
          <a:xfrm>
            <a:off x="6010249" y="5410200"/>
            <a:ext cx="457200" cy="444575"/>
          </a:xfrm>
          <a:prstGeom prst="trapezoid">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172101" y="2334433"/>
            <a:ext cx="828649" cy="6096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Elbow Connector 15"/>
          <p:cNvCxnSpPr>
            <a:stCxn id="17" idx="0"/>
            <a:endCxn id="5" idx="0"/>
          </p:cNvCxnSpPr>
          <p:nvPr/>
        </p:nvCxnSpPr>
        <p:spPr>
          <a:xfrm rot="16200000" flipV="1">
            <a:off x="5326913" y="2950960"/>
            <a:ext cx="12700" cy="956079"/>
          </a:xfrm>
          <a:prstGeom prst="bentConnector3">
            <a:avLst>
              <a:gd name="adj1" fmla="val 279996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505973" y="3429000"/>
            <a:ext cx="685800" cy="12192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5462052" y="3429000"/>
            <a:ext cx="685800" cy="12192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Elbow Connector 24"/>
          <p:cNvCxnSpPr>
            <a:stCxn id="36" idx="0"/>
            <a:endCxn id="2" idx="3"/>
          </p:cNvCxnSpPr>
          <p:nvPr/>
        </p:nvCxnSpPr>
        <p:spPr>
          <a:xfrm rot="16200000" flipV="1">
            <a:off x="6568818" y="2071165"/>
            <a:ext cx="732658" cy="1868794"/>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7" idx="3"/>
            <a:endCxn id="2" idx="3"/>
          </p:cNvCxnSpPr>
          <p:nvPr/>
        </p:nvCxnSpPr>
        <p:spPr>
          <a:xfrm flipH="1" flipV="1">
            <a:off x="6000750" y="2639233"/>
            <a:ext cx="411127" cy="2993255"/>
          </a:xfrm>
          <a:prstGeom prst="bentConnector3">
            <a:avLst>
              <a:gd name="adj1" fmla="val -6912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6" idx="1"/>
            <a:endCxn id="2" idx="3"/>
          </p:cNvCxnSpPr>
          <p:nvPr/>
        </p:nvCxnSpPr>
        <p:spPr>
          <a:xfrm rot="16200000" flipV="1">
            <a:off x="8010144" y="629840"/>
            <a:ext cx="789767" cy="4808553"/>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36" idx="0"/>
            <a:endCxn id="5" idx="0"/>
          </p:cNvCxnSpPr>
          <p:nvPr/>
        </p:nvCxnSpPr>
        <p:spPr>
          <a:xfrm rot="16200000" flipH="1" flipV="1">
            <a:off x="6330654" y="1890109"/>
            <a:ext cx="57109" cy="3020671"/>
          </a:xfrm>
          <a:prstGeom prst="bentConnector3">
            <a:avLst>
              <a:gd name="adj1" fmla="val -22238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81791" y="1337003"/>
            <a:ext cx="6628418" cy="523220"/>
          </a:xfrm>
          <a:prstGeom prst="rect">
            <a:avLst/>
          </a:prstGeom>
          <a:noFill/>
        </p:spPr>
        <p:txBody>
          <a:bodyPr wrap="none" rtlCol="0">
            <a:spAutoFit/>
          </a:bodyPr>
          <a:lstStyle/>
          <a:p>
            <a:r>
              <a:rPr lang="en-US" sz="2800" dirty="0"/>
              <a:t>Control signals and logic must also be placed</a:t>
            </a:r>
          </a:p>
        </p:txBody>
      </p:sp>
    </p:spTree>
    <p:extLst>
      <p:ext uri="{BB962C8B-B14F-4D97-AF65-F5344CB8AC3E}">
        <p14:creationId xmlns:p14="http://schemas.microsoft.com/office/powerpoint/2010/main" val="57189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492367" y="1981200"/>
            <a:ext cx="9492964" cy="38100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a:t>The problem</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126</a:t>
            </a:fld>
            <a:endParaRPr lang="en-US"/>
          </a:p>
        </p:txBody>
      </p:sp>
      <p:sp>
        <p:nvSpPr>
          <p:cNvPr id="34" name="Rectangle 33"/>
          <p:cNvSpPr/>
          <p:nvPr/>
        </p:nvSpPr>
        <p:spPr>
          <a:xfrm>
            <a:off x="1714263" y="2225472"/>
            <a:ext cx="2933937" cy="3260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Processor</a:t>
            </a:r>
            <a:endParaRPr lang="en-US" sz="2400" dirty="0">
              <a:solidFill>
                <a:schemeClr val="bg1"/>
              </a:solidFill>
            </a:endParaRPr>
          </a:p>
          <a:p>
            <a:pPr algn="ctr"/>
            <a:endParaRPr lang="en-US" sz="2400" dirty="0">
              <a:solidFill>
                <a:schemeClr val="bg1"/>
              </a:solidFill>
            </a:endParaRPr>
          </a:p>
          <a:p>
            <a:pPr algn="ctr"/>
            <a:endParaRPr lang="en-US" sz="2400" dirty="0">
              <a:solidFill>
                <a:schemeClr val="bg1"/>
              </a:solidFill>
            </a:endParaRPr>
          </a:p>
          <a:p>
            <a:pPr algn="ctr"/>
            <a:endParaRPr lang="en-US" sz="2400" dirty="0">
              <a:solidFill>
                <a:schemeClr val="bg1"/>
              </a:solidFill>
            </a:endParaRPr>
          </a:p>
          <a:p>
            <a:pPr algn="ctr"/>
            <a:endParaRPr lang="en-US" sz="2400" dirty="0">
              <a:solidFill>
                <a:schemeClr val="bg1"/>
              </a:solidFill>
            </a:endParaRPr>
          </a:p>
          <a:p>
            <a:pPr algn="ctr"/>
            <a:endParaRPr lang="en-US" sz="2400" dirty="0">
              <a:solidFill>
                <a:schemeClr val="bg1"/>
              </a:solidFill>
            </a:endParaRPr>
          </a:p>
          <a:p>
            <a:pPr algn="ctr"/>
            <a:endParaRPr lang="en-US" sz="2400" dirty="0">
              <a:solidFill>
                <a:schemeClr val="bg1"/>
              </a:solidFill>
            </a:endParaRPr>
          </a:p>
        </p:txBody>
      </p:sp>
      <p:sp>
        <p:nvSpPr>
          <p:cNvPr id="35" name="Rectangle 34"/>
          <p:cNvSpPr/>
          <p:nvPr/>
        </p:nvSpPr>
        <p:spPr>
          <a:xfrm>
            <a:off x="5071089" y="2225471"/>
            <a:ext cx="5596911" cy="3260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FPGA</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36" name="Rectangle 35"/>
          <p:cNvSpPr/>
          <p:nvPr/>
        </p:nvSpPr>
        <p:spPr>
          <a:xfrm>
            <a:off x="7105786" y="3371891"/>
            <a:ext cx="1527515" cy="139001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AppX</a:t>
            </a:r>
            <a:r>
              <a:rPr lang="en-US" sz="2400" dirty="0">
                <a:solidFill>
                  <a:schemeClr val="tx1"/>
                </a:solidFill>
              </a:rPr>
              <a:t> </a:t>
            </a:r>
          </a:p>
          <a:p>
            <a:pPr algn="ctr"/>
            <a:r>
              <a:rPr lang="en-US" sz="2400" dirty="0">
                <a:solidFill>
                  <a:schemeClr val="tx1"/>
                </a:solidFill>
              </a:rPr>
              <a:t>hardware</a:t>
            </a:r>
          </a:p>
        </p:txBody>
      </p:sp>
      <p:sp>
        <p:nvSpPr>
          <p:cNvPr id="38" name="Rectangle 37"/>
          <p:cNvSpPr/>
          <p:nvPr/>
        </p:nvSpPr>
        <p:spPr>
          <a:xfrm>
            <a:off x="2417473" y="3371891"/>
            <a:ext cx="1527515" cy="139001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AppX</a:t>
            </a:r>
            <a:endParaRPr lang="en-US" sz="2400" dirty="0">
              <a:solidFill>
                <a:schemeClr val="tx1"/>
              </a:solidFill>
            </a:endParaRPr>
          </a:p>
          <a:p>
            <a:pPr algn="ctr"/>
            <a:r>
              <a:rPr lang="en-US" sz="2400" dirty="0">
                <a:solidFill>
                  <a:schemeClr val="tx1"/>
                </a:solidFill>
              </a:rPr>
              <a:t>software</a:t>
            </a:r>
          </a:p>
        </p:txBody>
      </p:sp>
      <p:sp>
        <p:nvSpPr>
          <p:cNvPr id="27" name="TextBox 26"/>
          <p:cNvSpPr txBox="1"/>
          <p:nvPr/>
        </p:nvSpPr>
        <p:spPr>
          <a:xfrm>
            <a:off x="6000750" y="6035471"/>
            <a:ext cx="495300" cy="369332"/>
          </a:xfrm>
          <a:prstGeom prst="rect">
            <a:avLst/>
          </a:prstGeom>
          <a:noFill/>
        </p:spPr>
        <p:txBody>
          <a:bodyPr wrap="square" rtlCol="0">
            <a:spAutoFit/>
          </a:bodyPr>
          <a:lstStyle/>
          <a:p>
            <a:r>
              <a:rPr lang="en-US" dirty="0"/>
              <a:t>I/O</a:t>
            </a:r>
          </a:p>
        </p:txBody>
      </p:sp>
      <p:cxnSp>
        <p:nvCxnSpPr>
          <p:cNvPr id="8" name="Elbow Connector 7"/>
          <p:cNvCxnSpPr/>
          <p:nvPr/>
        </p:nvCxnSpPr>
        <p:spPr>
          <a:xfrm>
            <a:off x="3934537" y="4351163"/>
            <a:ext cx="2313863" cy="1557159"/>
          </a:xfrm>
          <a:prstGeom prst="bentConnector3">
            <a:avLst>
              <a:gd name="adj1" fmla="val 99555"/>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944988" y="4038600"/>
            <a:ext cx="3160798"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1386676" y="3472934"/>
            <a:ext cx="603730" cy="369332"/>
          </a:xfrm>
          <a:prstGeom prst="rect">
            <a:avLst/>
          </a:prstGeom>
          <a:noFill/>
        </p:spPr>
        <p:txBody>
          <a:bodyPr wrap="square" rtlCol="0">
            <a:spAutoFit/>
          </a:bodyPr>
          <a:lstStyle/>
          <a:p>
            <a:r>
              <a:rPr lang="en-US" dirty="0"/>
              <a:t>I/O</a:t>
            </a:r>
          </a:p>
        </p:txBody>
      </p:sp>
      <p:cxnSp>
        <p:nvCxnSpPr>
          <p:cNvPr id="65" name="Straight Connector 64"/>
          <p:cNvCxnSpPr/>
          <p:nvPr/>
        </p:nvCxnSpPr>
        <p:spPr>
          <a:xfrm>
            <a:off x="3944988" y="3657600"/>
            <a:ext cx="73035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934537" y="3842266"/>
            <a:ext cx="31712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rapezoid 5"/>
          <p:cNvSpPr/>
          <p:nvPr/>
        </p:nvSpPr>
        <p:spPr>
          <a:xfrm rot="5400000">
            <a:off x="10504503" y="3310097"/>
            <a:ext cx="609600" cy="695006"/>
          </a:xfrm>
          <a:prstGeom prst="trapezoid">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p:cNvSpPr/>
          <p:nvPr/>
        </p:nvSpPr>
        <p:spPr>
          <a:xfrm>
            <a:off x="6010249" y="5410200"/>
            <a:ext cx="457200" cy="444575"/>
          </a:xfrm>
          <a:prstGeom prst="trapezoid">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172101" y="2334433"/>
            <a:ext cx="828649" cy="6096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Elbow Connector 15"/>
          <p:cNvCxnSpPr>
            <a:stCxn id="17" idx="0"/>
            <a:endCxn id="5" idx="0"/>
          </p:cNvCxnSpPr>
          <p:nvPr/>
        </p:nvCxnSpPr>
        <p:spPr>
          <a:xfrm rot="16200000" flipV="1">
            <a:off x="5326913" y="2950960"/>
            <a:ext cx="12700" cy="956079"/>
          </a:xfrm>
          <a:prstGeom prst="bentConnector3">
            <a:avLst>
              <a:gd name="adj1" fmla="val 2799969"/>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36" idx="0"/>
            <a:endCxn id="2" idx="3"/>
          </p:cNvCxnSpPr>
          <p:nvPr/>
        </p:nvCxnSpPr>
        <p:spPr>
          <a:xfrm rot="16200000" flipV="1">
            <a:off x="6568818" y="2071165"/>
            <a:ext cx="732658" cy="1868794"/>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7" idx="3"/>
            <a:endCxn id="2" idx="3"/>
          </p:cNvCxnSpPr>
          <p:nvPr/>
        </p:nvCxnSpPr>
        <p:spPr>
          <a:xfrm flipH="1" flipV="1">
            <a:off x="6000750" y="2639233"/>
            <a:ext cx="411127" cy="2993255"/>
          </a:xfrm>
          <a:prstGeom prst="bentConnector3">
            <a:avLst>
              <a:gd name="adj1" fmla="val -6912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6" idx="1"/>
            <a:endCxn id="2" idx="3"/>
          </p:cNvCxnSpPr>
          <p:nvPr/>
        </p:nvCxnSpPr>
        <p:spPr>
          <a:xfrm rot="16200000" flipV="1">
            <a:off x="8010144" y="629840"/>
            <a:ext cx="789767" cy="4808553"/>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36" idx="0"/>
            <a:endCxn id="5" idx="0"/>
          </p:cNvCxnSpPr>
          <p:nvPr/>
        </p:nvCxnSpPr>
        <p:spPr>
          <a:xfrm rot="16200000" flipH="1" flipV="1">
            <a:off x="6330654" y="1890109"/>
            <a:ext cx="57109" cy="3020671"/>
          </a:xfrm>
          <a:prstGeom prst="bentConnector3">
            <a:avLst>
              <a:gd name="adj1" fmla="val -22238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9220200" y="2743200"/>
            <a:ext cx="914400" cy="729734"/>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220200" y="4283333"/>
            <a:ext cx="914400" cy="729734"/>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p:cNvCxnSpPr>
            <a:stCxn id="36" idx="3"/>
            <a:endCxn id="9" idx="1"/>
          </p:cNvCxnSpPr>
          <p:nvPr/>
        </p:nvCxnSpPr>
        <p:spPr>
          <a:xfrm flipV="1">
            <a:off x="8633301" y="3108067"/>
            <a:ext cx="586899" cy="95883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36" idx="3"/>
            <a:endCxn id="29" idx="1"/>
          </p:cNvCxnSpPr>
          <p:nvPr/>
        </p:nvCxnSpPr>
        <p:spPr>
          <a:xfrm>
            <a:off x="8633301" y="4066897"/>
            <a:ext cx="586899" cy="581303"/>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3934537" y="4191000"/>
            <a:ext cx="31712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3934536" y="4495800"/>
            <a:ext cx="31712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3934536" y="3733800"/>
            <a:ext cx="31712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505973" y="3429000"/>
            <a:ext cx="685800" cy="12192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5462052" y="3429000"/>
            <a:ext cx="685800" cy="12192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p:cNvSpPr txBox="1"/>
          <p:nvPr/>
        </p:nvSpPr>
        <p:spPr>
          <a:xfrm>
            <a:off x="902591" y="1337003"/>
            <a:ext cx="10386818" cy="523220"/>
          </a:xfrm>
          <a:prstGeom prst="rect">
            <a:avLst/>
          </a:prstGeom>
          <a:noFill/>
        </p:spPr>
        <p:txBody>
          <a:bodyPr wrap="none" rtlCol="0">
            <a:spAutoFit/>
          </a:bodyPr>
          <a:lstStyle/>
          <a:p>
            <a:r>
              <a:rPr lang="en-US" sz="2800" dirty="0"/>
              <a:t>The app may have complex inputs, or need to interact with other logic</a:t>
            </a:r>
          </a:p>
        </p:txBody>
      </p:sp>
    </p:spTree>
    <p:extLst>
      <p:ext uri="{BB962C8B-B14F-4D97-AF65-F5344CB8AC3E}">
        <p14:creationId xmlns:p14="http://schemas.microsoft.com/office/powerpoint/2010/main" val="398252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9"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 trusted system is booted with Secure Boot</a:t>
            </a:r>
          </a:p>
          <a:p>
            <a:endParaRPr lang="en-US" dirty="0"/>
          </a:p>
          <a:p>
            <a:r>
              <a:rPr lang="en-US" dirty="0"/>
              <a:t>Included is a static module that reconfigures slots</a:t>
            </a:r>
          </a:p>
          <a:p>
            <a:endParaRPr lang="en-US" dirty="0"/>
          </a:p>
          <a:p>
            <a:r>
              <a:rPr lang="en-US" dirty="0"/>
              <a:t>This module only allows signed modules into slots that access sensitive resources</a:t>
            </a:r>
          </a:p>
        </p:txBody>
      </p:sp>
      <p:sp>
        <p:nvSpPr>
          <p:cNvPr id="3" name="Title 2"/>
          <p:cNvSpPr>
            <a:spLocks noGrp="1"/>
          </p:cNvSpPr>
          <p:nvPr>
            <p:ph type="title"/>
          </p:nvPr>
        </p:nvSpPr>
        <p:spPr/>
        <p:txBody>
          <a:bodyPr/>
          <a:lstStyle/>
          <a:p>
            <a:r>
              <a:rPr lang="en-US" dirty="0"/>
              <a:t>Secure loading system</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127</a:t>
            </a:fld>
            <a:endParaRPr lang="en-US"/>
          </a:p>
        </p:txBody>
      </p:sp>
    </p:spTree>
    <p:extLst>
      <p:ext uri="{BB962C8B-B14F-4D97-AF65-F5344CB8AC3E}">
        <p14:creationId xmlns:p14="http://schemas.microsoft.com/office/powerpoint/2010/main" val="200436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Builds off of prior research…</a:t>
            </a:r>
          </a:p>
          <a:p>
            <a:endParaRPr lang="en-US" dirty="0"/>
          </a:p>
          <a:p>
            <a:r>
              <a:rPr lang="en-US" dirty="0"/>
              <a:t>…but in a way that is compatible with vendor tools</a:t>
            </a:r>
          </a:p>
          <a:p>
            <a:endParaRPr lang="en-US" dirty="0"/>
          </a:p>
          <a:p>
            <a:r>
              <a:rPr lang="en-US" dirty="0"/>
              <a:t>To do this, we leverage the deployment model for mobile apps</a:t>
            </a:r>
          </a:p>
        </p:txBody>
      </p:sp>
      <p:sp>
        <p:nvSpPr>
          <p:cNvPr id="3" name="Title 2"/>
          <p:cNvSpPr>
            <a:spLocks noGrp="1"/>
          </p:cNvSpPr>
          <p:nvPr>
            <p:ph type="title"/>
          </p:nvPr>
        </p:nvSpPr>
        <p:spPr/>
        <p:txBody>
          <a:bodyPr/>
          <a:lstStyle/>
          <a:p>
            <a:r>
              <a:rPr lang="en-US" dirty="0"/>
              <a:t>Our solution</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128</a:t>
            </a:fld>
            <a:endParaRPr lang="en-US"/>
          </a:p>
        </p:txBody>
      </p:sp>
    </p:spTree>
    <p:extLst>
      <p:ext uri="{BB962C8B-B14F-4D97-AF65-F5344CB8AC3E}">
        <p14:creationId xmlns:p14="http://schemas.microsoft.com/office/powerpoint/2010/main" val="227859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Mobile Devices</a:t>
            </a:r>
          </a:p>
        </p:txBody>
      </p:sp>
      <p:sp>
        <p:nvSpPr>
          <p:cNvPr id="3" name="Slide Number Placeholder 2"/>
          <p:cNvSpPr>
            <a:spLocks noGrp="1"/>
          </p:cNvSpPr>
          <p:nvPr>
            <p:ph type="sldNum" sz="quarter" idx="12"/>
          </p:nvPr>
        </p:nvSpPr>
        <p:spPr>
          <a:xfrm>
            <a:off x="0" y="6492875"/>
            <a:ext cx="2844800" cy="365125"/>
          </a:xfrm>
        </p:spPr>
        <p:txBody>
          <a:bodyPr/>
          <a:lstStyle/>
          <a:p>
            <a:fld id="{75FC310F-8B6D-4753-AAE4-A928F19BE0F9}" type="slidenum">
              <a:rPr lang="en-US" smtClean="0"/>
              <a:pPr/>
              <a:t>129</a:t>
            </a:fld>
            <a:endParaRPr lang="en-US" dirty="0"/>
          </a:p>
        </p:txBody>
      </p:sp>
      <p:pic>
        <p:nvPicPr>
          <p:cNvPr id="4" name="Picture 3"/>
          <p:cNvPicPr>
            <a:picLocks noChangeAspect="1"/>
          </p:cNvPicPr>
          <p:nvPr/>
        </p:nvPicPr>
        <p:blipFill>
          <a:blip r:embed="rId3"/>
          <a:stretch>
            <a:fillRect/>
          </a:stretch>
        </p:blipFill>
        <p:spPr>
          <a:xfrm>
            <a:off x="762000" y="1752600"/>
            <a:ext cx="2187539" cy="4267200"/>
          </a:xfrm>
          <a:prstGeom prst="rect">
            <a:avLst/>
          </a:prstGeom>
        </p:spPr>
      </p:pic>
      <p:sp>
        <p:nvSpPr>
          <p:cNvPr id="5" name="TextBox 4"/>
          <p:cNvSpPr txBox="1"/>
          <p:nvPr/>
        </p:nvSpPr>
        <p:spPr>
          <a:xfrm>
            <a:off x="3200400" y="2057400"/>
            <a:ext cx="8229600" cy="584775"/>
          </a:xfrm>
          <a:prstGeom prst="rect">
            <a:avLst/>
          </a:prstGeom>
          <a:noFill/>
        </p:spPr>
        <p:txBody>
          <a:bodyPr wrap="square" rtlCol="0">
            <a:spAutoFit/>
          </a:bodyPr>
          <a:lstStyle/>
          <a:p>
            <a:r>
              <a:rPr lang="en-US" sz="3200" dirty="0"/>
              <a:t>Devices are designed around certain restrictions</a:t>
            </a:r>
          </a:p>
        </p:txBody>
      </p:sp>
      <p:sp>
        <p:nvSpPr>
          <p:cNvPr id="7" name="TextBox 6"/>
          <p:cNvSpPr txBox="1"/>
          <p:nvPr/>
        </p:nvSpPr>
        <p:spPr>
          <a:xfrm>
            <a:off x="3200400" y="3276600"/>
            <a:ext cx="8229600" cy="584775"/>
          </a:xfrm>
          <a:prstGeom prst="rect">
            <a:avLst/>
          </a:prstGeom>
          <a:noFill/>
        </p:spPr>
        <p:txBody>
          <a:bodyPr wrap="square" rtlCol="0">
            <a:spAutoFit/>
          </a:bodyPr>
          <a:lstStyle/>
          <a:p>
            <a:r>
              <a:rPr lang="en-US" sz="3200" dirty="0"/>
              <a:t>This leads vendors to make tradeoffs</a:t>
            </a:r>
          </a:p>
        </p:txBody>
      </p:sp>
      <p:sp>
        <p:nvSpPr>
          <p:cNvPr id="8" name="TextBox 7"/>
          <p:cNvSpPr txBox="1"/>
          <p:nvPr/>
        </p:nvSpPr>
        <p:spPr>
          <a:xfrm>
            <a:off x="3200400" y="4495800"/>
            <a:ext cx="8610600" cy="646331"/>
          </a:xfrm>
          <a:prstGeom prst="rect">
            <a:avLst/>
          </a:prstGeom>
          <a:noFill/>
        </p:spPr>
        <p:txBody>
          <a:bodyPr wrap="square" rtlCol="0">
            <a:spAutoFit/>
          </a:bodyPr>
          <a:lstStyle/>
          <a:p>
            <a:r>
              <a:rPr lang="en-US" sz="3600" b="1" dirty="0"/>
              <a:t>What if users and developers could choose?</a:t>
            </a:r>
          </a:p>
        </p:txBody>
      </p:sp>
    </p:spTree>
    <p:extLst>
      <p:ext uri="{BB962C8B-B14F-4D97-AF65-F5344CB8AC3E}">
        <p14:creationId xmlns:p14="http://schemas.microsoft.com/office/powerpoint/2010/main" val="183098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395958-7967-4D15-BCAC-214842B3BF82}"/>
              </a:ext>
            </a:extLst>
          </p:cNvPr>
          <p:cNvSpPr>
            <a:spLocks noGrp="1"/>
          </p:cNvSpPr>
          <p:nvPr>
            <p:ph idx="1"/>
          </p:nvPr>
        </p:nvSpPr>
        <p:spPr/>
        <p:txBody>
          <a:bodyPr/>
          <a:lstStyle/>
          <a:p>
            <a:r>
              <a:rPr lang="en-US" dirty="0"/>
              <a:t>Immutable nature of silicon is a basis for the guarantees of secure hardware</a:t>
            </a:r>
          </a:p>
          <a:p>
            <a:endParaRPr lang="en-US" dirty="0"/>
          </a:p>
          <a:p>
            <a:r>
              <a:rPr lang="en-US" dirty="0"/>
              <a:t>FPGAs are reprogrammable </a:t>
            </a:r>
          </a:p>
          <a:p>
            <a:pPr marL="0" indent="0">
              <a:buNone/>
            </a:pPr>
            <a:r>
              <a:rPr lang="en-US" dirty="0"/>
              <a:t>	=&gt; seems to compromise security properties</a:t>
            </a:r>
          </a:p>
        </p:txBody>
      </p:sp>
      <p:sp>
        <p:nvSpPr>
          <p:cNvPr id="3" name="Title 2">
            <a:extLst>
              <a:ext uri="{FF2B5EF4-FFF2-40B4-BE49-F238E27FC236}">
                <a16:creationId xmlns:a16="http://schemas.microsoft.com/office/drawing/2014/main" id="{20FE7B3D-785C-499C-AD15-0C313F3112E5}"/>
              </a:ext>
            </a:extLst>
          </p:cNvPr>
          <p:cNvSpPr>
            <a:spLocks noGrp="1"/>
          </p:cNvSpPr>
          <p:nvPr>
            <p:ph type="title"/>
          </p:nvPr>
        </p:nvSpPr>
        <p:spPr/>
        <p:txBody>
          <a:bodyPr/>
          <a:lstStyle/>
          <a:p>
            <a:r>
              <a:rPr lang="en-US" dirty="0"/>
              <a:t>FPGA Challenges: Reprogrammability</a:t>
            </a:r>
          </a:p>
        </p:txBody>
      </p:sp>
      <p:sp>
        <p:nvSpPr>
          <p:cNvPr id="4" name="Slide Number Placeholder 3">
            <a:extLst>
              <a:ext uri="{FF2B5EF4-FFF2-40B4-BE49-F238E27FC236}">
                <a16:creationId xmlns:a16="http://schemas.microsoft.com/office/drawing/2014/main" id="{0D25019A-F770-49BC-A445-124B1DD5AADD}"/>
              </a:ext>
            </a:extLst>
          </p:cNvPr>
          <p:cNvSpPr>
            <a:spLocks noGrp="1"/>
          </p:cNvSpPr>
          <p:nvPr>
            <p:ph type="sldNum" sz="quarter" idx="12"/>
          </p:nvPr>
        </p:nvSpPr>
        <p:spPr/>
        <p:txBody>
          <a:bodyPr/>
          <a:lstStyle/>
          <a:p>
            <a:fld id="{75FC310F-8B6D-4753-AAE4-A928F19BE0F9}" type="slidenum">
              <a:rPr lang="en-US" smtClean="0"/>
              <a:pPr/>
              <a:t>13</a:t>
            </a:fld>
            <a:endParaRPr lang="en-US"/>
          </a:p>
        </p:txBody>
      </p:sp>
    </p:spTree>
    <p:extLst>
      <p:ext uri="{BB962C8B-B14F-4D97-AF65-F5344CB8AC3E}">
        <p14:creationId xmlns:p14="http://schemas.microsoft.com/office/powerpoint/2010/main" val="29088410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Vision: Smart Phone with an FPGA</a:t>
            </a:r>
          </a:p>
        </p:txBody>
      </p:sp>
      <p:sp>
        <p:nvSpPr>
          <p:cNvPr id="4" name="Slide Number Placeholder 3"/>
          <p:cNvSpPr>
            <a:spLocks noGrp="1"/>
          </p:cNvSpPr>
          <p:nvPr>
            <p:ph type="sldNum" sz="quarter" idx="12"/>
          </p:nvPr>
        </p:nvSpPr>
        <p:spPr>
          <a:xfrm>
            <a:off x="0" y="6492875"/>
            <a:ext cx="2133600" cy="365125"/>
          </a:xfrm>
        </p:spPr>
        <p:txBody>
          <a:bodyPr/>
          <a:lstStyle/>
          <a:p>
            <a:fld id="{75FC310F-8B6D-4753-AAE4-A928F19BE0F9}" type="slidenum">
              <a:rPr lang="en-US" smtClean="0"/>
              <a:pPr/>
              <a:t>130</a:t>
            </a:fld>
            <a:endParaRPr lang="en-US" dirty="0"/>
          </a:p>
        </p:txBody>
      </p:sp>
      <p:pic>
        <p:nvPicPr>
          <p:cNvPr id="5" name="Picture 4"/>
          <p:cNvPicPr>
            <a:picLocks noChangeAspect="1"/>
          </p:cNvPicPr>
          <p:nvPr/>
        </p:nvPicPr>
        <p:blipFill>
          <a:blip r:embed="rId3"/>
          <a:stretch>
            <a:fillRect/>
          </a:stretch>
        </p:blipFill>
        <p:spPr>
          <a:xfrm>
            <a:off x="7569646" y="1625867"/>
            <a:ext cx="1269554" cy="2476500"/>
          </a:xfrm>
          <a:prstGeom prst="rect">
            <a:avLst/>
          </a:prstGeom>
        </p:spPr>
      </p:pic>
      <p:sp>
        <p:nvSpPr>
          <p:cNvPr id="6" name="Rounded Rectangle 5"/>
          <p:cNvSpPr/>
          <p:nvPr/>
        </p:nvSpPr>
        <p:spPr>
          <a:xfrm>
            <a:off x="3200278" y="2133600"/>
            <a:ext cx="2488754" cy="1676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76478" y="2667000"/>
            <a:ext cx="1171876" cy="7620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HW</a:t>
            </a:r>
          </a:p>
        </p:txBody>
      </p:sp>
      <p:sp>
        <p:nvSpPr>
          <p:cNvPr id="10" name="Rounded Rectangle 9"/>
          <p:cNvSpPr/>
          <p:nvPr/>
        </p:nvSpPr>
        <p:spPr>
          <a:xfrm>
            <a:off x="4524554" y="2667000"/>
            <a:ext cx="1066800" cy="7620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a:t>
            </a:r>
          </a:p>
        </p:txBody>
      </p:sp>
      <p:sp>
        <p:nvSpPr>
          <p:cNvPr id="11" name="Rounded Rectangle 10"/>
          <p:cNvSpPr/>
          <p:nvPr/>
        </p:nvSpPr>
        <p:spPr>
          <a:xfrm>
            <a:off x="3185840" y="3927349"/>
            <a:ext cx="2521796" cy="762000"/>
          </a:xfrm>
          <a:prstGeom prst="roundRect">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Android</a:t>
            </a:r>
          </a:p>
        </p:txBody>
      </p:sp>
      <p:sp>
        <p:nvSpPr>
          <p:cNvPr id="12" name="Rounded Rectangle 11"/>
          <p:cNvSpPr/>
          <p:nvPr/>
        </p:nvSpPr>
        <p:spPr>
          <a:xfrm>
            <a:off x="3219050" y="4805488"/>
            <a:ext cx="2521796" cy="159531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3289468" y="5186488"/>
            <a:ext cx="1171876" cy="7620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FPGA</a:t>
            </a:r>
          </a:p>
        </p:txBody>
      </p:sp>
      <p:sp>
        <p:nvSpPr>
          <p:cNvPr id="14" name="Rounded Rectangle 13"/>
          <p:cNvSpPr/>
          <p:nvPr/>
        </p:nvSpPr>
        <p:spPr>
          <a:xfrm>
            <a:off x="4517156" y="5186488"/>
            <a:ext cx="1171876" cy="7620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ARM</a:t>
            </a:r>
          </a:p>
        </p:txBody>
      </p:sp>
      <p:sp>
        <p:nvSpPr>
          <p:cNvPr id="7" name="TextBox 6"/>
          <p:cNvSpPr txBox="1"/>
          <p:nvPr/>
        </p:nvSpPr>
        <p:spPr>
          <a:xfrm>
            <a:off x="4143554" y="2229270"/>
            <a:ext cx="561372" cy="369332"/>
          </a:xfrm>
          <a:prstGeom prst="rect">
            <a:avLst/>
          </a:prstGeom>
          <a:noFill/>
        </p:spPr>
        <p:txBody>
          <a:bodyPr wrap="none" rtlCol="0">
            <a:spAutoFit/>
          </a:bodyPr>
          <a:lstStyle/>
          <a:p>
            <a:r>
              <a:rPr lang="en-US" dirty="0"/>
              <a:t>App</a:t>
            </a:r>
          </a:p>
        </p:txBody>
      </p:sp>
      <p:cxnSp>
        <p:nvCxnSpPr>
          <p:cNvPr id="15" name="Straight Connector 14"/>
          <p:cNvCxnSpPr/>
          <p:nvPr/>
        </p:nvCxnSpPr>
        <p:spPr>
          <a:xfrm flipV="1">
            <a:off x="5689032" y="1752600"/>
            <a:ext cx="1728214" cy="381000"/>
          </a:xfrm>
          <a:prstGeom prst="line">
            <a:avLst/>
          </a:prstGeom>
          <a:ln w="28575">
            <a:solidFill>
              <a:schemeClr val="accent1">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740846" y="4102368"/>
            <a:ext cx="1676400" cy="2298433"/>
          </a:xfrm>
          <a:prstGeom prst="line">
            <a:avLst/>
          </a:prstGeom>
          <a:ln w="28575">
            <a:solidFill>
              <a:schemeClr val="accent1">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2432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Software-defined Radio</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131</a:t>
            </a:fld>
            <a:endParaRPr lang="en-US"/>
          </a:p>
        </p:txBody>
      </p:sp>
      <p:pic>
        <p:nvPicPr>
          <p:cNvPr id="1032" name="Picture 8" descr="http://www.olifantasia.com/gnuradio/usrp/files/usrp_n2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521938"/>
            <a:ext cx="6353175" cy="20955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mangocomm.com/static/img/w3/w3_kit_s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3657600"/>
            <a:ext cx="4152900" cy="22010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1371600" y="3655439"/>
            <a:ext cx="5345710" cy="3990975"/>
          </a:xfrm>
          <a:prstGeom prst="rect">
            <a:avLst/>
          </a:prstGeom>
        </p:spPr>
      </p:pic>
    </p:spTree>
    <p:extLst>
      <p:ext uri="{BB962C8B-B14F-4D97-AF65-F5344CB8AC3E}">
        <p14:creationId xmlns:p14="http://schemas.microsoft.com/office/powerpoint/2010/main" val="368316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High-performance Computing</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132</a:t>
            </a:fld>
            <a:endParaRPr lang="en-US"/>
          </a:p>
        </p:txBody>
      </p:sp>
      <p:pic>
        <p:nvPicPr>
          <p:cNvPr id="2050" name="Picture 2" descr="40-Gbit-AES-Encryption-OpenCL-Fig.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0418" y="1909466"/>
            <a:ext cx="6909383" cy="14338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yftOne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5838" y="4248182"/>
            <a:ext cx="7162239" cy="18770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09800" y="1447801"/>
            <a:ext cx="1908728" cy="461665"/>
          </a:xfrm>
          <a:prstGeom prst="rect">
            <a:avLst/>
          </a:prstGeom>
          <a:noFill/>
        </p:spPr>
        <p:txBody>
          <a:bodyPr wrap="none" rtlCol="0">
            <a:spAutoFit/>
          </a:bodyPr>
          <a:lstStyle/>
          <a:p>
            <a:r>
              <a:rPr lang="en-US" sz="2400" b="1" dirty="0"/>
              <a:t>Cryptography</a:t>
            </a:r>
          </a:p>
        </p:txBody>
      </p:sp>
      <p:sp>
        <p:nvSpPr>
          <p:cNvPr id="8" name="Rectangle 7"/>
          <p:cNvSpPr/>
          <p:nvPr/>
        </p:nvSpPr>
        <p:spPr>
          <a:xfrm>
            <a:off x="3657600" y="3276601"/>
            <a:ext cx="7391400" cy="307777"/>
          </a:xfrm>
          <a:prstGeom prst="rect">
            <a:avLst/>
          </a:prstGeom>
        </p:spPr>
        <p:txBody>
          <a:bodyPr wrap="square">
            <a:spAutoFit/>
          </a:bodyPr>
          <a:lstStyle/>
          <a:p>
            <a:r>
              <a:rPr lang="en-US" sz="1400" dirty="0">
                <a:hlinkClick r:id="rId5"/>
              </a:rPr>
              <a:t>http://www.nallatech.com/40gbit-aes-encryption-using-opencl-and-fpgas/</a:t>
            </a:r>
            <a:r>
              <a:rPr lang="en-US" sz="1400" dirty="0"/>
              <a:t> </a:t>
            </a:r>
          </a:p>
        </p:txBody>
      </p:sp>
      <p:sp>
        <p:nvSpPr>
          <p:cNvPr id="11" name="TextBox 10"/>
          <p:cNvSpPr txBox="1"/>
          <p:nvPr/>
        </p:nvSpPr>
        <p:spPr>
          <a:xfrm>
            <a:off x="2743200" y="3786517"/>
            <a:ext cx="1345112" cy="461665"/>
          </a:xfrm>
          <a:prstGeom prst="rect">
            <a:avLst/>
          </a:prstGeom>
          <a:noFill/>
        </p:spPr>
        <p:txBody>
          <a:bodyPr wrap="none" rtlCol="0">
            <a:spAutoFit/>
          </a:bodyPr>
          <a:lstStyle/>
          <a:p>
            <a:r>
              <a:rPr lang="en-US" sz="2400" b="1" dirty="0"/>
              <a:t>Analytics</a:t>
            </a:r>
          </a:p>
        </p:txBody>
      </p:sp>
      <p:sp>
        <p:nvSpPr>
          <p:cNvPr id="10" name="Rectangle 9"/>
          <p:cNvSpPr/>
          <p:nvPr/>
        </p:nvSpPr>
        <p:spPr>
          <a:xfrm>
            <a:off x="3352800" y="6172201"/>
            <a:ext cx="8783762" cy="307777"/>
          </a:xfrm>
          <a:prstGeom prst="rect">
            <a:avLst/>
          </a:prstGeom>
        </p:spPr>
        <p:txBody>
          <a:bodyPr wrap="square">
            <a:spAutoFit/>
          </a:bodyPr>
          <a:lstStyle/>
          <a:p>
            <a:r>
              <a:rPr lang="en-US" sz="1400" dirty="0">
                <a:hlinkClick r:id="rId6"/>
              </a:rPr>
              <a:t>http://www.datanami.com/2015/03/10/fpga-system-smokes-spark-on-streaming-analytics/</a:t>
            </a:r>
            <a:endParaRPr lang="en-US" sz="1400" dirty="0"/>
          </a:p>
        </p:txBody>
      </p:sp>
    </p:spTree>
    <p:extLst>
      <p:ext uri="{BB962C8B-B14F-4D97-AF65-F5344CB8AC3E}">
        <p14:creationId xmlns:p14="http://schemas.microsoft.com/office/powerpoint/2010/main" val="50267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0" grpId="0"/>
    </p:bld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Architectural Enhancements</a:t>
            </a:r>
            <a:endParaRPr lang="en-US" dirty="0"/>
          </a:p>
        </p:txBody>
      </p:sp>
      <p:sp>
        <p:nvSpPr>
          <p:cNvPr id="4" name="Slide Number Placeholder 3"/>
          <p:cNvSpPr>
            <a:spLocks noGrp="1"/>
          </p:cNvSpPr>
          <p:nvPr>
            <p:ph type="sldNum" sz="quarter" idx="12"/>
          </p:nvPr>
        </p:nvSpPr>
        <p:spPr/>
        <p:txBody>
          <a:bodyPr/>
          <a:lstStyle/>
          <a:p>
            <a:fld id="{75FC310F-8B6D-4753-AAE4-A928F19BE0F9}" type="slidenum">
              <a:rPr lang="en-US" smtClean="0"/>
              <a:pPr/>
              <a:t>133</a:t>
            </a:fld>
            <a:endParaRPr lang="en-US"/>
          </a:p>
        </p:txBody>
      </p:sp>
      <p:pic>
        <p:nvPicPr>
          <p:cNvPr id="5" name="Picture 4"/>
          <p:cNvPicPr>
            <a:picLocks noChangeAspect="1"/>
          </p:cNvPicPr>
          <p:nvPr/>
        </p:nvPicPr>
        <p:blipFill>
          <a:blip r:embed="rId3"/>
          <a:stretch>
            <a:fillRect/>
          </a:stretch>
        </p:blipFill>
        <p:spPr>
          <a:xfrm>
            <a:off x="6429184" y="2463691"/>
            <a:ext cx="4315017" cy="2448140"/>
          </a:xfrm>
          <a:prstGeom prst="rect">
            <a:avLst/>
          </a:prstGeom>
        </p:spPr>
      </p:pic>
      <p:pic>
        <p:nvPicPr>
          <p:cNvPr id="3084" name="Picture 12" descr="http://image.slideserve.com/995097/copilot-integrity-protection-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1278163"/>
            <a:ext cx="4387314" cy="329048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cdn.trend.az/pictures/2008/06/10/Logo_Microsoft_27020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67001" y="5073650"/>
            <a:ext cx="1419225" cy="9461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crunchbase-production-res.cloudinary.com/image/upload/c_pad,h_98,w_98/v1397194804/0fe943feff74992cfd383ed9da031cf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4081061"/>
            <a:ext cx="1619250" cy="16192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543800" y="1912221"/>
            <a:ext cx="2770310" cy="461665"/>
          </a:xfrm>
          <a:prstGeom prst="rect">
            <a:avLst/>
          </a:prstGeom>
        </p:spPr>
        <p:txBody>
          <a:bodyPr wrap="none">
            <a:spAutoFit/>
          </a:bodyPr>
          <a:lstStyle/>
          <a:p>
            <a:r>
              <a:rPr lang="en-US" sz="2400" b="1" dirty="0" err="1"/>
              <a:t>Somniloquy</a:t>
            </a:r>
            <a:r>
              <a:rPr lang="en-US" sz="2400" b="1" dirty="0"/>
              <a:t> </a:t>
            </a:r>
            <a:r>
              <a:rPr lang="en-US" b="1" dirty="0"/>
              <a:t>(NSDI 09)</a:t>
            </a:r>
          </a:p>
        </p:txBody>
      </p:sp>
      <p:cxnSp>
        <p:nvCxnSpPr>
          <p:cNvPr id="10" name="Straight Connector 9"/>
          <p:cNvCxnSpPr/>
          <p:nvPr/>
        </p:nvCxnSpPr>
        <p:spPr>
          <a:xfrm>
            <a:off x="6096000" y="1524000"/>
            <a:ext cx="0" cy="478673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683001" y="1613465"/>
            <a:ext cx="1008418" cy="369332"/>
          </a:xfrm>
          <a:prstGeom prst="rect">
            <a:avLst/>
          </a:prstGeom>
        </p:spPr>
        <p:txBody>
          <a:bodyPr wrap="none">
            <a:spAutoFit/>
          </a:bodyPr>
          <a:lstStyle/>
          <a:p>
            <a:r>
              <a:rPr lang="en-US" b="1" dirty="0"/>
              <a:t> (SEC 04)</a:t>
            </a:r>
            <a:endParaRPr lang="en-US" dirty="0"/>
          </a:p>
        </p:txBody>
      </p:sp>
    </p:spTree>
    <p:extLst>
      <p:ext uri="{BB962C8B-B14F-4D97-AF65-F5344CB8AC3E}">
        <p14:creationId xmlns:p14="http://schemas.microsoft.com/office/powerpoint/2010/main" val="286391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is now the right time?</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134</a:t>
            </a:fld>
            <a:endParaRPr lang="en-US" dirty="0"/>
          </a:p>
        </p:txBody>
      </p:sp>
      <p:pic>
        <p:nvPicPr>
          <p:cNvPr id="5122" name="Picture 2" descr="http://www.xilinx.com/content/xilinx/en/products/technology/ultrascale-mpsoc/_jcr_content/mainParsys/xilinxcolumns_ed8c/column1/xilinximagemodal_ad7/image.img.jpg/139302939444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2133600"/>
            <a:ext cx="3759199" cy="2819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600200" y="1422737"/>
            <a:ext cx="6733446" cy="954107"/>
          </a:xfrm>
          <a:prstGeom prst="rect">
            <a:avLst/>
          </a:prstGeom>
          <a:noFill/>
        </p:spPr>
        <p:txBody>
          <a:bodyPr wrap="none" rtlCol="0">
            <a:spAutoFit/>
          </a:bodyPr>
          <a:lstStyle/>
          <a:p>
            <a:r>
              <a:rPr lang="en-US" sz="3200" b="1" dirty="0" err="1">
                <a:solidFill>
                  <a:srgbClr val="C00000"/>
                </a:solidFill>
              </a:rPr>
              <a:t>SoCs</a:t>
            </a:r>
            <a:r>
              <a:rPr lang="en-US" sz="3200" dirty="0">
                <a:solidFill>
                  <a:srgbClr val="C00000"/>
                </a:solidFill>
              </a:rPr>
              <a:t>  </a:t>
            </a:r>
            <a:r>
              <a:rPr lang="en-US" sz="2400" dirty="0"/>
              <a:t>with Programmable Logic coupled with </a:t>
            </a:r>
            <a:br>
              <a:rPr lang="en-US" sz="2400" dirty="0"/>
            </a:br>
            <a:r>
              <a:rPr lang="en-US" sz="2400" dirty="0"/>
              <a:t>ARM Cortex A9</a:t>
            </a:r>
            <a:r>
              <a:rPr lang="en-US" dirty="0"/>
              <a:t> (same as iPhone 4 and many other smartphones)</a:t>
            </a:r>
          </a:p>
        </p:txBody>
      </p:sp>
      <p:pic>
        <p:nvPicPr>
          <p:cNvPr id="7" name="Picture 6"/>
          <p:cNvPicPr>
            <a:picLocks noChangeAspect="1"/>
          </p:cNvPicPr>
          <p:nvPr/>
        </p:nvPicPr>
        <p:blipFill>
          <a:blip r:embed="rId4"/>
          <a:stretch>
            <a:fillRect/>
          </a:stretch>
        </p:blipFill>
        <p:spPr>
          <a:xfrm>
            <a:off x="5410200" y="4572000"/>
            <a:ext cx="5074504" cy="1905000"/>
          </a:xfrm>
          <a:prstGeom prst="rect">
            <a:avLst/>
          </a:prstGeom>
        </p:spPr>
      </p:pic>
      <p:sp>
        <p:nvSpPr>
          <p:cNvPr id="9" name="TextBox 8"/>
          <p:cNvSpPr txBox="1"/>
          <p:nvPr/>
        </p:nvSpPr>
        <p:spPr>
          <a:xfrm>
            <a:off x="5334000" y="3657601"/>
            <a:ext cx="5057282" cy="892552"/>
          </a:xfrm>
          <a:prstGeom prst="rect">
            <a:avLst/>
          </a:prstGeom>
          <a:noFill/>
        </p:spPr>
        <p:txBody>
          <a:bodyPr wrap="none" rtlCol="0">
            <a:spAutoFit/>
          </a:bodyPr>
          <a:lstStyle/>
          <a:p>
            <a:r>
              <a:rPr lang="en-US" sz="2800" b="1" dirty="0">
                <a:solidFill>
                  <a:srgbClr val="C00000"/>
                </a:solidFill>
              </a:rPr>
              <a:t>High-level Synthesis</a:t>
            </a:r>
          </a:p>
          <a:p>
            <a:pPr marL="0" lvl="1"/>
            <a:r>
              <a:rPr lang="en-US" sz="2400" dirty="0"/>
              <a:t>Write C / C++ / </a:t>
            </a:r>
            <a:r>
              <a:rPr lang="en-US" sz="2400" dirty="0" err="1"/>
              <a:t>SystemC</a:t>
            </a:r>
            <a:r>
              <a:rPr lang="en-US" sz="2400" dirty="0"/>
              <a:t> / </a:t>
            </a:r>
            <a:r>
              <a:rPr lang="en-US" sz="2400" dirty="0" err="1"/>
              <a:t>OpenCL</a:t>
            </a:r>
            <a:r>
              <a:rPr lang="en-US" sz="2400" dirty="0"/>
              <a:t> code</a:t>
            </a:r>
            <a:endParaRPr lang="en-US" dirty="0"/>
          </a:p>
        </p:txBody>
      </p:sp>
    </p:spTree>
    <p:extLst>
      <p:ext uri="{BB962C8B-B14F-4D97-AF65-F5344CB8AC3E}">
        <p14:creationId xmlns:p14="http://schemas.microsoft.com/office/powerpoint/2010/main" val="187275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3" name="Shape 103"/>
          <p:cNvSpPr txBox="1">
            <a:spLocks noGrp="1"/>
          </p:cNvSpPr>
          <p:nvPr>
            <p:ph sz="half" idx="1"/>
          </p:nvPr>
        </p:nvSpPr>
        <p:spPr>
          <a:xfrm>
            <a:off x="609599" y="1600201"/>
            <a:ext cx="6073411" cy="4525963"/>
          </a:xfrm>
        </p:spPr>
        <p:txBody>
          <a:bodyPr/>
          <a:lstStyle/>
          <a:p>
            <a:r>
              <a:rPr lang="en" dirty="0"/>
              <a:t>Authorization uses internal keys</a:t>
            </a:r>
          </a:p>
          <a:p>
            <a:endParaRPr lang="en" dirty="0"/>
          </a:p>
          <a:p>
            <a:r>
              <a:rPr lang="en" dirty="0"/>
              <a:t>All configurations must be signed by these keys</a:t>
            </a:r>
          </a:p>
          <a:p>
            <a:endParaRPr lang="en" dirty="0"/>
          </a:p>
          <a:p>
            <a:r>
              <a:rPr lang="en" dirty="0"/>
              <a:t>Therefore, device pre-authorizes all boot software</a:t>
            </a:r>
          </a:p>
        </p:txBody>
      </p:sp>
      <p:sp>
        <p:nvSpPr>
          <p:cNvPr id="2" name="Slide Number Placeholder 1"/>
          <p:cNvSpPr>
            <a:spLocks noGrp="1"/>
          </p:cNvSpPr>
          <p:nvPr>
            <p:ph type="sldNum" sz="quarter" idx="12"/>
          </p:nvPr>
        </p:nvSpPr>
        <p:spPr/>
        <p:txBody>
          <a:bodyPr/>
          <a:lstStyle/>
          <a:p>
            <a:fld id="{75FC310F-8B6D-4753-AAE4-A928F19BE0F9}" type="slidenum">
              <a:rPr lang="en-US" smtClean="0"/>
              <a:pPr/>
              <a:t>135</a:t>
            </a:fld>
            <a:endParaRPr lang="en-US"/>
          </a:p>
        </p:txBody>
      </p:sp>
      <p:sp>
        <p:nvSpPr>
          <p:cNvPr id="102" name="Shape 102"/>
          <p:cNvSpPr txBox="1">
            <a:spLocks noGrp="1"/>
          </p:cNvSpPr>
          <p:nvPr>
            <p:ph type="title"/>
          </p:nvPr>
        </p:nvSpPr>
        <p:spPr/>
        <p:txBody>
          <a:bodyPr/>
          <a:lstStyle/>
          <a:p>
            <a:r>
              <a:rPr lang="en"/>
              <a:t>FPGA Root-of-Trust</a:t>
            </a:r>
          </a:p>
        </p:txBody>
      </p:sp>
      <p:sp>
        <p:nvSpPr>
          <p:cNvPr id="10" name="Rectangle 9"/>
          <p:cNvSpPr/>
          <p:nvPr/>
        </p:nvSpPr>
        <p:spPr>
          <a:xfrm>
            <a:off x="8229600" y="4267200"/>
            <a:ext cx="1524000" cy="76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Bootloader</a:t>
            </a:r>
          </a:p>
        </p:txBody>
      </p:sp>
      <p:sp>
        <p:nvSpPr>
          <p:cNvPr id="12" name="Rectangle 11"/>
          <p:cNvSpPr/>
          <p:nvPr/>
        </p:nvSpPr>
        <p:spPr>
          <a:xfrm>
            <a:off x="8077200" y="5562600"/>
            <a:ext cx="1905000" cy="838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Operating System</a:t>
            </a:r>
          </a:p>
        </p:txBody>
      </p:sp>
      <p:cxnSp>
        <p:nvCxnSpPr>
          <p:cNvPr id="14" name="Straight Arrow Connector 13"/>
          <p:cNvCxnSpPr/>
          <p:nvPr/>
        </p:nvCxnSpPr>
        <p:spPr>
          <a:xfrm>
            <a:off x="9007839" y="5105400"/>
            <a:ext cx="0" cy="381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7026639" y="1419229"/>
            <a:ext cx="3962400" cy="1857371"/>
            <a:chOff x="7026639" y="1419229"/>
            <a:chExt cx="3962400" cy="1857371"/>
          </a:xfrm>
        </p:grpSpPr>
        <p:sp>
          <p:nvSpPr>
            <p:cNvPr id="9" name="Rectangle 8"/>
            <p:cNvSpPr/>
            <p:nvPr/>
          </p:nvSpPr>
          <p:spPr>
            <a:xfrm>
              <a:off x="7026639" y="1420691"/>
              <a:ext cx="3962400" cy="185590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lt;strong&gt;Key&lt;/strong&gt; - vector &lt;strong&gt;Clip Art&lt;/strong&g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8790" y="1915471"/>
              <a:ext cx="775800" cy="321957"/>
            </a:xfrm>
            <a:prstGeom prst="rect">
              <a:avLst/>
            </a:prstGeom>
          </p:spPr>
        </p:pic>
        <p:sp>
          <p:nvSpPr>
            <p:cNvPr id="15" name="TextBox 14"/>
            <p:cNvSpPr txBox="1"/>
            <p:nvPr/>
          </p:nvSpPr>
          <p:spPr>
            <a:xfrm>
              <a:off x="7083789" y="1419229"/>
              <a:ext cx="1371600" cy="380999"/>
            </a:xfrm>
            <a:prstGeom prst="rect">
              <a:avLst/>
            </a:prstGeom>
            <a:noFill/>
          </p:spPr>
          <p:txBody>
            <a:bodyPr wrap="square" rtlCol="0">
              <a:spAutoFit/>
            </a:bodyPr>
            <a:lstStyle/>
            <a:p>
              <a:r>
                <a:rPr lang="en-US" dirty="0">
                  <a:solidFill>
                    <a:schemeClr val="bg1"/>
                  </a:solidFill>
                </a:rPr>
                <a:t>Secure Boot</a:t>
              </a:r>
            </a:p>
          </p:txBody>
        </p:sp>
      </p:grpSp>
      <p:grpSp>
        <p:nvGrpSpPr>
          <p:cNvPr id="4" name="Group 3"/>
          <p:cNvGrpSpPr/>
          <p:nvPr/>
        </p:nvGrpSpPr>
        <p:grpSpPr>
          <a:xfrm>
            <a:off x="9125678" y="1513460"/>
            <a:ext cx="1752600" cy="1001140"/>
            <a:chOff x="9125678" y="1513460"/>
            <a:chExt cx="1752600" cy="1001140"/>
          </a:xfrm>
        </p:grpSpPr>
        <p:sp>
          <p:nvSpPr>
            <p:cNvPr id="16" name="Rectangle 15"/>
            <p:cNvSpPr/>
            <p:nvPr/>
          </p:nvSpPr>
          <p:spPr>
            <a:xfrm>
              <a:off x="9125678" y="1513460"/>
              <a:ext cx="1752600" cy="10011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8" name="Picture 17" descr="&lt;strong&gt;Key&lt;/strong&gt; Gold - vector &lt;strong&gt;Clip Art&lt;/strong&g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6900" y="1886776"/>
              <a:ext cx="990600" cy="483743"/>
            </a:xfrm>
            <a:prstGeom prst="rect">
              <a:avLst/>
            </a:prstGeom>
          </p:spPr>
        </p:pic>
        <p:sp>
          <p:nvSpPr>
            <p:cNvPr id="7" name="TextBox 6"/>
            <p:cNvSpPr txBox="1"/>
            <p:nvPr/>
          </p:nvSpPr>
          <p:spPr>
            <a:xfrm>
              <a:off x="9201878" y="1527203"/>
              <a:ext cx="1600200" cy="369332"/>
            </a:xfrm>
            <a:prstGeom prst="rect">
              <a:avLst/>
            </a:prstGeom>
            <a:noFill/>
          </p:spPr>
          <p:txBody>
            <a:bodyPr wrap="square" rtlCol="0">
              <a:spAutoFit/>
            </a:bodyPr>
            <a:lstStyle/>
            <a:p>
              <a:r>
                <a:rPr lang="en-US" dirty="0">
                  <a:solidFill>
                    <a:schemeClr val="bg1"/>
                  </a:solidFill>
                </a:rPr>
                <a:t>Secure Storage</a:t>
              </a:r>
            </a:p>
          </p:txBody>
        </p:sp>
      </p:grpSp>
      <p:grpSp>
        <p:nvGrpSpPr>
          <p:cNvPr id="5" name="Group 4"/>
          <p:cNvGrpSpPr/>
          <p:nvPr/>
        </p:nvGrpSpPr>
        <p:grpSpPr>
          <a:xfrm>
            <a:off x="7696200" y="2170358"/>
            <a:ext cx="1676400" cy="2020642"/>
            <a:chOff x="7696200" y="2170358"/>
            <a:chExt cx="1676400" cy="2020642"/>
          </a:xfrm>
        </p:grpSpPr>
        <p:sp>
          <p:nvSpPr>
            <p:cNvPr id="24" name="Freeform 23"/>
            <p:cNvSpPr/>
            <p:nvPr/>
          </p:nvSpPr>
          <p:spPr>
            <a:xfrm>
              <a:off x="8311987" y="2170358"/>
              <a:ext cx="774135" cy="2020642"/>
            </a:xfrm>
            <a:custGeom>
              <a:avLst/>
              <a:gdLst>
                <a:gd name="connsiteX0" fmla="*/ 1102433 w 1102433"/>
                <a:gd name="connsiteY0" fmla="*/ 63265 h 2079442"/>
                <a:gd name="connsiteX1" fmla="*/ 656 w 1102433"/>
                <a:gd name="connsiteY1" fmla="*/ 250642 h 2079442"/>
                <a:gd name="connsiteX2" fmla="*/ 975016 w 1102433"/>
                <a:gd name="connsiteY2" fmla="*/ 2079442 h 2079442"/>
              </a:gdLst>
              <a:ahLst/>
              <a:cxnLst>
                <a:cxn ang="0">
                  <a:pos x="connsiteX0" y="connsiteY0"/>
                </a:cxn>
                <a:cxn ang="0">
                  <a:pos x="connsiteX1" y="connsiteY1"/>
                </a:cxn>
                <a:cxn ang="0">
                  <a:pos x="connsiteX2" y="connsiteY2"/>
                </a:cxn>
              </a:cxnLst>
              <a:rect l="l" t="t" r="r" b="b"/>
              <a:pathLst>
                <a:path w="1102433" h="2079442">
                  <a:moveTo>
                    <a:pt x="1102433" y="63265"/>
                  </a:moveTo>
                  <a:cubicBezTo>
                    <a:pt x="562162" y="-11062"/>
                    <a:pt x="21892" y="-85388"/>
                    <a:pt x="656" y="250642"/>
                  </a:cubicBezTo>
                  <a:cubicBezTo>
                    <a:pt x="-20580" y="586672"/>
                    <a:pt x="477218" y="1333057"/>
                    <a:pt x="975016" y="2079442"/>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696200" y="2743200"/>
              <a:ext cx="1676400" cy="369332"/>
            </a:xfrm>
            <a:prstGeom prst="rect">
              <a:avLst/>
            </a:prstGeom>
            <a:solidFill>
              <a:schemeClr val="accent1"/>
            </a:solidFill>
          </p:spPr>
          <p:txBody>
            <a:bodyPr wrap="square" rtlCol="0">
              <a:spAutoFit/>
            </a:bodyPr>
            <a:lstStyle/>
            <a:p>
              <a:r>
                <a:rPr lang="en-US" dirty="0">
                  <a:solidFill>
                    <a:schemeClr val="bg1"/>
                  </a:solidFill>
                </a:rPr>
                <a:t>Sign Bootloader</a:t>
              </a:r>
            </a:p>
          </p:txBody>
        </p:sp>
      </p:grpSp>
      <p:sp>
        <p:nvSpPr>
          <p:cNvPr id="20" name="TextBox 19"/>
          <p:cNvSpPr txBox="1"/>
          <p:nvPr/>
        </p:nvSpPr>
        <p:spPr>
          <a:xfrm>
            <a:off x="8001000" y="3482662"/>
            <a:ext cx="1752600" cy="369332"/>
          </a:xfrm>
          <a:prstGeom prst="rect">
            <a:avLst/>
          </a:prstGeom>
          <a:solidFill>
            <a:schemeClr val="bg1"/>
          </a:solidFill>
        </p:spPr>
        <p:txBody>
          <a:bodyPr wrap="square" rtlCol="0">
            <a:spAutoFit/>
          </a:bodyPr>
          <a:lstStyle/>
          <a:p>
            <a:r>
              <a:rPr lang="en-US" dirty="0"/>
              <a:t>Verify Signature</a:t>
            </a:r>
          </a:p>
        </p:txBody>
      </p:sp>
    </p:spTree>
    <p:extLst>
      <p:ext uri="{BB962C8B-B14F-4D97-AF65-F5344CB8AC3E}">
        <p14:creationId xmlns:p14="http://schemas.microsoft.com/office/powerpoint/2010/main" val="153650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20"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a:lstStyle/>
          <a:p>
            <a:r>
              <a:rPr lang="en-US" dirty="0"/>
              <a:t>We can now provide trusted hardware</a:t>
            </a:r>
          </a:p>
          <a:p>
            <a:endParaRPr lang="en-US" dirty="0"/>
          </a:p>
          <a:p>
            <a:r>
              <a:rPr lang="en-US" dirty="0"/>
              <a:t>This hardware has same guarantees as silicon</a:t>
            </a:r>
          </a:p>
          <a:p>
            <a:endParaRPr lang="en-US" dirty="0"/>
          </a:p>
          <a:p>
            <a:r>
              <a:rPr lang="en-US" dirty="0"/>
              <a:t>It is also immune to third-party compromise</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136</a:t>
            </a:fld>
            <a:endParaRPr lang="en-US"/>
          </a:p>
        </p:txBody>
      </p:sp>
      <p:sp>
        <p:nvSpPr>
          <p:cNvPr id="5" name="Title 4"/>
          <p:cNvSpPr>
            <a:spLocks noGrp="1"/>
          </p:cNvSpPr>
          <p:nvPr>
            <p:ph type="title"/>
          </p:nvPr>
        </p:nvSpPr>
        <p:spPr/>
        <p:txBody>
          <a:bodyPr/>
          <a:lstStyle/>
          <a:p>
            <a:r>
              <a:rPr lang="en-US" dirty="0"/>
              <a:t>Trusted Hardware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400" y="2057400"/>
            <a:ext cx="5928812" cy="3429000"/>
          </a:xfrm>
          <a:prstGeom prst="rect">
            <a:avLst/>
          </a:prstGeom>
        </p:spPr>
      </p:pic>
    </p:spTree>
    <p:extLst>
      <p:ext uri="{BB962C8B-B14F-4D97-AF65-F5344CB8AC3E}">
        <p14:creationId xmlns:p14="http://schemas.microsoft.com/office/powerpoint/2010/main" val="36513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9" name="Shape 109"/>
          <p:cNvSpPr txBox="1">
            <a:spLocks noGrp="1"/>
          </p:cNvSpPr>
          <p:nvPr>
            <p:ph idx="1"/>
          </p:nvPr>
        </p:nvSpPr>
        <p:spPr/>
        <p:txBody>
          <a:bodyPr/>
          <a:lstStyle/>
          <a:p>
            <a:r>
              <a:rPr lang="en" dirty="0"/>
              <a:t>All keys are generated and stored on device</a:t>
            </a:r>
          </a:p>
          <a:p>
            <a:pPr lvl="1"/>
            <a:r>
              <a:rPr lang="en" dirty="0"/>
              <a:t>Secure boot only stores public key</a:t>
            </a:r>
          </a:p>
          <a:p>
            <a:endParaRPr lang="en" dirty="0"/>
          </a:p>
          <a:p>
            <a:r>
              <a:rPr lang="en" dirty="0"/>
              <a:t>To boot, software must be signed by this key</a:t>
            </a:r>
          </a:p>
          <a:p>
            <a:pPr lvl="1"/>
            <a:r>
              <a:rPr lang="en" dirty="0"/>
              <a:t>In secure boot, signing occurs outside device</a:t>
            </a:r>
          </a:p>
          <a:p>
            <a:endParaRPr lang="en" dirty="0"/>
          </a:p>
          <a:p>
            <a:r>
              <a:rPr lang="en" dirty="0"/>
              <a:t>This removes the trusted third party</a:t>
            </a:r>
          </a:p>
        </p:txBody>
      </p:sp>
      <p:sp>
        <p:nvSpPr>
          <p:cNvPr id="108" name="Shape 108"/>
          <p:cNvSpPr txBox="1">
            <a:spLocks noGrp="1"/>
          </p:cNvSpPr>
          <p:nvPr>
            <p:ph type="title"/>
          </p:nvPr>
        </p:nvSpPr>
        <p:spPr/>
        <p:txBody>
          <a:bodyPr/>
          <a:lstStyle/>
          <a:p>
            <a:r>
              <a:rPr lang="en"/>
              <a:t>Comparison to Secure Boot</a:t>
            </a:r>
          </a:p>
        </p:txBody>
      </p:sp>
      <p:sp>
        <p:nvSpPr>
          <p:cNvPr id="2" name="Slide Number Placeholder 1"/>
          <p:cNvSpPr>
            <a:spLocks noGrp="1"/>
          </p:cNvSpPr>
          <p:nvPr>
            <p:ph type="sldNum" sz="quarter" idx="12"/>
          </p:nvPr>
        </p:nvSpPr>
        <p:spPr/>
        <p:txBody>
          <a:bodyPr/>
          <a:lstStyle/>
          <a:p>
            <a:fld id="{75FC310F-8B6D-4753-AAE4-A928F19BE0F9}" type="slidenum">
              <a:rPr lang="en-US" smtClean="0"/>
              <a:pPr/>
              <a:t>137</a:t>
            </a:fld>
            <a:endParaRPr lang="en-US"/>
          </a:p>
        </p:txBody>
      </p:sp>
    </p:spTree>
    <p:extLst>
      <p:ext uri="{BB962C8B-B14F-4D97-AF65-F5344CB8AC3E}">
        <p14:creationId xmlns:p14="http://schemas.microsoft.com/office/powerpoint/2010/main" val="108979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Shape 115"/>
          <p:cNvSpPr txBox="1">
            <a:spLocks noGrp="1"/>
          </p:cNvSpPr>
          <p:nvPr>
            <p:ph idx="1"/>
          </p:nvPr>
        </p:nvSpPr>
        <p:spPr/>
        <p:txBody>
          <a:bodyPr/>
          <a:lstStyle/>
          <a:p>
            <a:r>
              <a:rPr lang="en" dirty="0"/>
              <a:t>Without the third party, updates cannot be directly applied</a:t>
            </a:r>
          </a:p>
          <a:p>
            <a:endParaRPr lang="en" dirty="0"/>
          </a:p>
          <a:p>
            <a:r>
              <a:rPr lang="en" dirty="0"/>
              <a:t>Instead, devices will have an update policy in the FPGA</a:t>
            </a:r>
          </a:p>
          <a:p>
            <a:endParaRPr lang="en" dirty="0"/>
          </a:p>
          <a:p>
            <a:r>
              <a:rPr lang="en" dirty="0"/>
              <a:t>For example, only allow an update after entering a PIN</a:t>
            </a:r>
          </a:p>
        </p:txBody>
      </p:sp>
      <p:sp>
        <p:nvSpPr>
          <p:cNvPr id="114" name="Shape 114"/>
          <p:cNvSpPr txBox="1">
            <a:spLocks noGrp="1"/>
          </p:cNvSpPr>
          <p:nvPr>
            <p:ph type="title"/>
          </p:nvPr>
        </p:nvSpPr>
        <p:spPr/>
        <p:txBody>
          <a:bodyPr/>
          <a:lstStyle/>
          <a:p>
            <a:r>
              <a:rPr lang="en"/>
              <a:t>Authorization of Updates</a:t>
            </a:r>
          </a:p>
        </p:txBody>
      </p:sp>
      <p:sp>
        <p:nvSpPr>
          <p:cNvPr id="2" name="Slide Number Placeholder 1"/>
          <p:cNvSpPr>
            <a:spLocks noGrp="1"/>
          </p:cNvSpPr>
          <p:nvPr>
            <p:ph type="sldNum" sz="quarter" idx="12"/>
          </p:nvPr>
        </p:nvSpPr>
        <p:spPr/>
        <p:txBody>
          <a:bodyPr/>
          <a:lstStyle/>
          <a:p>
            <a:fld id="{75FC310F-8B6D-4753-AAE4-A928F19BE0F9}" type="slidenum">
              <a:rPr lang="en-US" smtClean="0"/>
              <a:pPr/>
              <a:t>138</a:t>
            </a:fld>
            <a:endParaRPr lang="en-US"/>
          </a:p>
        </p:txBody>
      </p:sp>
    </p:spTree>
    <p:extLst>
      <p:ext uri="{BB962C8B-B14F-4D97-AF65-F5344CB8AC3E}">
        <p14:creationId xmlns:p14="http://schemas.microsoft.com/office/powerpoint/2010/main" val="64711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Shape 121"/>
          <p:cNvSpPr txBox="1">
            <a:spLocks noGrp="1"/>
          </p:cNvSpPr>
          <p:nvPr>
            <p:ph idx="1"/>
          </p:nvPr>
        </p:nvSpPr>
        <p:spPr/>
        <p:txBody>
          <a:bodyPr/>
          <a:lstStyle/>
          <a:p>
            <a:r>
              <a:rPr lang="en" dirty="0"/>
              <a:t>A device’s secure boot system is initialed un-provisioned</a:t>
            </a:r>
          </a:p>
          <a:p>
            <a:endParaRPr lang="en" dirty="0"/>
          </a:p>
          <a:p>
            <a:r>
              <a:rPr lang="en" dirty="0"/>
              <a:t>A key-pair must be generated and programmed</a:t>
            </a:r>
          </a:p>
          <a:p>
            <a:pPr lvl="1"/>
            <a:r>
              <a:rPr lang="en" dirty="0"/>
              <a:t>Public key programmed to secure boot</a:t>
            </a:r>
          </a:p>
          <a:p>
            <a:pPr lvl="1"/>
            <a:r>
              <a:rPr lang="en" dirty="0"/>
              <a:t>Private key stored securely</a:t>
            </a:r>
          </a:p>
          <a:p>
            <a:pPr lvl="1"/>
            <a:endParaRPr lang="en" dirty="0"/>
          </a:p>
          <a:p>
            <a:r>
              <a:rPr lang="en" dirty="0"/>
              <a:t>This should occur at a trusted facility</a:t>
            </a:r>
          </a:p>
        </p:txBody>
      </p:sp>
      <p:sp>
        <p:nvSpPr>
          <p:cNvPr id="120" name="Shape 120"/>
          <p:cNvSpPr txBox="1">
            <a:spLocks noGrp="1"/>
          </p:cNvSpPr>
          <p:nvPr>
            <p:ph type="title"/>
          </p:nvPr>
        </p:nvSpPr>
        <p:spPr/>
        <p:txBody>
          <a:bodyPr/>
          <a:lstStyle/>
          <a:p>
            <a:r>
              <a:rPr lang="en"/>
              <a:t>Provisioning</a:t>
            </a:r>
          </a:p>
        </p:txBody>
      </p:sp>
      <p:sp>
        <p:nvSpPr>
          <p:cNvPr id="2" name="Slide Number Placeholder 1"/>
          <p:cNvSpPr>
            <a:spLocks noGrp="1"/>
          </p:cNvSpPr>
          <p:nvPr>
            <p:ph type="sldNum" sz="quarter" idx="12"/>
          </p:nvPr>
        </p:nvSpPr>
        <p:spPr/>
        <p:txBody>
          <a:bodyPr/>
          <a:lstStyle/>
          <a:p>
            <a:fld id="{75FC310F-8B6D-4753-AAE4-A928F19BE0F9}" type="slidenum">
              <a:rPr lang="en-US" smtClean="0"/>
              <a:pPr/>
              <a:t>139</a:t>
            </a:fld>
            <a:endParaRPr lang="en-US"/>
          </a:p>
        </p:txBody>
      </p:sp>
    </p:spTree>
    <p:extLst>
      <p:ext uri="{BB962C8B-B14F-4D97-AF65-F5344CB8AC3E}">
        <p14:creationId xmlns:p14="http://schemas.microsoft.com/office/powerpoint/2010/main" val="12116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623D-BBD6-4448-9E53-4DB78A907D90}"/>
              </a:ext>
            </a:extLst>
          </p:cNvPr>
          <p:cNvSpPr>
            <a:spLocks noGrp="1"/>
          </p:cNvSpPr>
          <p:nvPr>
            <p:ph type="title"/>
          </p:nvPr>
        </p:nvSpPr>
        <p:spPr/>
        <p:txBody>
          <a:bodyPr/>
          <a:lstStyle/>
          <a:p>
            <a:r>
              <a:rPr lang="en-US" dirty="0"/>
              <a:t>Existing Threat Model</a:t>
            </a:r>
          </a:p>
        </p:txBody>
      </p:sp>
      <p:sp>
        <p:nvSpPr>
          <p:cNvPr id="4" name="Slide Number Placeholder 3">
            <a:extLst>
              <a:ext uri="{FF2B5EF4-FFF2-40B4-BE49-F238E27FC236}">
                <a16:creationId xmlns:a16="http://schemas.microsoft.com/office/drawing/2014/main" id="{F46AA2F3-2164-4196-9FE2-6E2280CB6B0C}"/>
              </a:ext>
            </a:extLst>
          </p:cNvPr>
          <p:cNvSpPr>
            <a:spLocks noGrp="1"/>
          </p:cNvSpPr>
          <p:nvPr>
            <p:ph type="sldNum" sz="quarter" idx="12"/>
          </p:nvPr>
        </p:nvSpPr>
        <p:spPr/>
        <p:txBody>
          <a:bodyPr/>
          <a:lstStyle/>
          <a:p>
            <a:fld id="{75FC310F-8B6D-4753-AAE4-A928F19BE0F9}" type="slidenum">
              <a:rPr lang="en-US" smtClean="0"/>
              <a:pPr/>
              <a:t>14</a:t>
            </a:fld>
            <a:endParaRPr lang="en-US"/>
          </a:p>
        </p:txBody>
      </p:sp>
      <p:sp>
        <p:nvSpPr>
          <p:cNvPr id="5" name="Rectangle 4">
            <a:extLst>
              <a:ext uri="{FF2B5EF4-FFF2-40B4-BE49-F238E27FC236}">
                <a16:creationId xmlns:a16="http://schemas.microsoft.com/office/drawing/2014/main" id="{CD2ABB2F-15D2-4E49-BE4F-BECC689A7F7E}"/>
              </a:ext>
            </a:extLst>
          </p:cNvPr>
          <p:cNvSpPr/>
          <p:nvPr/>
        </p:nvSpPr>
        <p:spPr>
          <a:xfrm>
            <a:off x="1676400" y="1570038"/>
            <a:ext cx="8839200" cy="4419600"/>
          </a:xfrm>
          <a:prstGeom prst="rect">
            <a:avLst/>
          </a:prstGeom>
          <a:solidFill>
            <a:schemeClr val="accent1">
              <a:lumMod val="20000"/>
              <a:lumOff val="8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32CFA6-4FF7-4697-8FDD-2FC001A8A771}"/>
              </a:ext>
            </a:extLst>
          </p:cNvPr>
          <p:cNvSpPr/>
          <p:nvPr/>
        </p:nvSpPr>
        <p:spPr>
          <a:xfrm>
            <a:off x="4381500" y="2865438"/>
            <a:ext cx="34290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Secure Hardware</a:t>
            </a:r>
          </a:p>
        </p:txBody>
      </p:sp>
      <p:sp>
        <p:nvSpPr>
          <p:cNvPr id="7" name="Rectangle 6">
            <a:extLst>
              <a:ext uri="{FF2B5EF4-FFF2-40B4-BE49-F238E27FC236}">
                <a16:creationId xmlns:a16="http://schemas.microsoft.com/office/drawing/2014/main" id="{24EA1D59-DE3C-4AA1-8725-477684199A50}"/>
              </a:ext>
            </a:extLst>
          </p:cNvPr>
          <p:cNvSpPr/>
          <p:nvPr/>
        </p:nvSpPr>
        <p:spPr>
          <a:xfrm>
            <a:off x="2133600" y="2209800"/>
            <a:ext cx="1447800" cy="990600"/>
          </a:xfrm>
          <a:prstGeom prst="rect">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8B67C2E-B918-4351-9469-338A2B3014BB}"/>
              </a:ext>
            </a:extLst>
          </p:cNvPr>
          <p:cNvSpPr/>
          <p:nvPr/>
        </p:nvSpPr>
        <p:spPr>
          <a:xfrm>
            <a:off x="2667000" y="4297362"/>
            <a:ext cx="1447800" cy="990600"/>
          </a:xfrm>
          <a:prstGeom prst="rect">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EC7A9A1-6D07-4BAB-96D8-23408612FE4D}"/>
              </a:ext>
            </a:extLst>
          </p:cNvPr>
          <p:cNvSpPr/>
          <p:nvPr/>
        </p:nvSpPr>
        <p:spPr>
          <a:xfrm>
            <a:off x="8382000" y="1714500"/>
            <a:ext cx="1447800" cy="990600"/>
          </a:xfrm>
          <a:prstGeom prst="rect">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FD5E66A-0343-48A7-8F01-CB62721AA910}"/>
              </a:ext>
            </a:extLst>
          </p:cNvPr>
          <p:cNvSpPr/>
          <p:nvPr/>
        </p:nvSpPr>
        <p:spPr>
          <a:xfrm>
            <a:off x="8601075" y="4452144"/>
            <a:ext cx="1447800" cy="990600"/>
          </a:xfrm>
          <a:prstGeom prst="rect">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C070826-6C6C-4E84-8182-E2E04E7DFCE7}"/>
              </a:ext>
            </a:extLst>
          </p:cNvPr>
          <p:cNvSpPr txBox="1"/>
          <p:nvPr/>
        </p:nvSpPr>
        <p:spPr>
          <a:xfrm>
            <a:off x="1676400" y="5638800"/>
            <a:ext cx="1447800" cy="369332"/>
          </a:xfrm>
          <a:prstGeom prst="rect">
            <a:avLst/>
          </a:prstGeom>
          <a:noFill/>
        </p:spPr>
        <p:txBody>
          <a:bodyPr wrap="square" rtlCol="0">
            <a:spAutoFit/>
          </a:bodyPr>
          <a:lstStyle/>
          <a:p>
            <a:r>
              <a:rPr lang="en-US" dirty="0"/>
              <a:t>System</a:t>
            </a:r>
          </a:p>
        </p:txBody>
      </p:sp>
      <p:sp>
        <p:nvSpPr>
          <p:cNvPr id="12" name="Rectangle 11">
            <a:extLst>
              <a:ext uri="{FF2B5EF4-FFF2-40B4-BE49-F238E27FC236}">
                <a16:creationId xmlns:a16="http://schemas.microsoft.com/office/drawing/2014/main" id="{D0CA1098-E90F-4EF7-8CF1-B1CA61416798}"/>
              </a:ext>
            </a:extLst>
          </p:cNvPr>
          <p:cNvSpPr/>
          <p:nvPr/>
        </p:nvSpPr>
        <p:spPr>
          <a:xfrm>
            <a:off x="4381500" y="2865438"/>
            <a:ext cx="34290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Secure Hardware</a:t>
            </a:r>
          </a:p>
        </p:txBody>
      </p:sp>
    </p:spTree>
    <p:extLst>
      <p:ext uri="{BB962C8B-B14F-4D97-AF65-F5344CB8AC3E}">
        <p14:creationId xmlns:p14="http://schemas.microsoft.com/office/powerpoint/2010/main" val="4469280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0" name="Content Placeholder 9"/>
          <p:cNvSpPr>
            <a:spLocks noGrp="1"/>
          </p:cNvSpPr>
          <p:nvPr>
            <p:ph idx="1"/>
          </p:nvPr>
        </p:nvSpPr>
        <p:spPr/>
        <p:txBody>
          <a:bodyPr>
            <a:normAutofit/>
          </a:bodyPr>
          <a:lstStyle/>
          <a:p>
            <a:r>
              <a:rPr lang="en-US" dirty="0"/>
              <a:t>Need to store authorization key pair</a:t>
            </a:r>
          </a:p>
          <a:p>
            <a:endParaRPr lang="en-US" dirty="0"/>
          </a:p>
          <a:p>
            <a:r>
              <a:rPr lang="en-US" dirty="0"/>
              <a:t>This key should not be accessible outside of device</a:t>
            </a:r>
          </a:p>
          <a:p>
            <a:endParaRPr lang="en-US" dirty="0"/>
          </a:p>
          <a:p>
            <a:r>
              <a:rPr lang="en-US" dirty="0"/>
              <a:t>Also would like to store state</a:t>
            </a:r>
          </a:p>
        </p:txBody>
      </p:sp>
      <p:sp>
        <p:nvSpPr>
          <p:cNvPr id="126" name="Shape 126"/>
          <p:cNvSpPr txBox="1">
            <a:spLocks noGrp="1"/>
          </p:cNvSpPr>
          <p:nvPr>
            <p:ph type="title"/>
          </p:nvPr>
        </p:nvSpPr>
        <p:spPr/>
        <p:txBody>
          <a:bodyPr/>
          <a:lstStyle/>
          <a:p>
            <a:r>
              <a:rPr lang="en"/>
              <a:t>Challenge: Secure Storage</a:t>
            </a:r>
          </a:p>
        </p:txBody>
      </p:sp>
      <p:sp>
        <p:nvSpPr>
          <p:cNvPr id="2" name="Slide Number Placeholder 1"/>
          <p:cNvSpPr>
            <a:spLocks noGrp="1"/>
          </p:cNvSpPr>
          <p:nvPr>
            <p:ph type="sldNum" sz="quarter" idx="12"/>
          </p:nvPr>
        </p:nvSpPr>
        <p:spPr/>
        <p:txBody>
          <a:bodyPr/>
          <a:lstStyle/>
          <a:p>
            <a:fld id="{75FC310F-8B6D-4753-AAE4-A928F19BE0F9}" type="slidenum">
              <a:rPr lang="en-US" smtClean="0"/>
              <a:pPr/>
              <a:t>140</a:t>
            </a:fld>
            <a:endParaRPr lang="en-US"/>
          </a:p>
        </p:txBody>
      </p:sp>
    </p:spTree>
    <p:extLst>
      <p:ext uri="{BB962C8B-B14F-4D97-AF65-F5344CB8AC3E}">
        <p14:creationId xmlns:p14="http://schemas.microsoft.com/office/powerpoint/2010/main" val="61867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5FC310F-8B6D-4753-AAE4-A928F19BE0F9}" type="slidenum">
              <a:rPr lang="en-US" smtClean="0"/>
              <a:pPr/>
              <a:t>141</a:t>
            </a:fld>
            <a:endParaRPr lang="en-US"/>
          </a:p>
        </p:txBody>
      </p:sp>
      <p:sp>
        <p:nvSpPr>
          <p:cNvPr id="126" name="Shape 126"/>
          <p:cNvSpPr txBox="1">
            <a:spLocks noGrp="1"/>
          </p:cNvSpPr>
          <p:nvPr>
            <p:ph type="title"/>
          </p:nvPr>
        </p:nvSpPr>
        <p:spPr/>
        <p:txBody>
          <a:bodyPr/>
          <a:lstStyle/>
          <a:p>
            <a:r>
              <a:rPr lang="en" dirty="0"/>
              <a:t>Solution: Replay-resistant Storage</a:t>
            </a:r>
          </a:p>
        </p:txBody>
      </p:sp>
      <p:sp>
        <p:nvSpPr>
          <p:cNvPr id="10" name="Content Placeholder 9"/>
          <p:cNvSpPr>
            <a:spLocks noGrp="1"/>
          </p:cNvSpPr>
          <p:nvPr>
            <p:ph sz="half" idx="1"/>
          </p:nvPr>
        </p:nvSpPr>
        <p:spPr/>
        <p:txBody>
          <a:bodyPr/>
          <a:lstStyle/>
          <a:p>
            <a:pPr marL="514350" indent="-514350">
              <a:buFont typeface="+mj-lt"/>
              <a:buAutoNum type="arabicPeriod"/>
            </a:pPr>
            <a:r>
              <a:rPr lang="en-US" dirty="0"/>
              <a:t>Decrypt data from persistent storage</a:t>
            </a:r>
          </a:p>
          <a:p>
            <a:pPr marL="514350" indent="-514350">
              <a:buFont typeface="+mj-lt"/>
              <a:buAutoNum type="arabicPeriod"/>
            </a:pPr>
            <a:endParaRPr lang="en-US" dirty="0"/>
          </a:p>
          <a:p>
            <a:pPr marL="514350" indent="-514350">
              <a:buFont typeface="+mj-lt"/>
              <a:buAutoNum type="arabicPeriod"/>
            </a:pPr>
            <a:r>
              <a:rPr lang="en-US" dirty="0"/>
              <a:t>Roll encryption key</a:t>
            </a:r>
          </a:p>
          <a:p>
            <a:pPr marL="514350" indent="-514350">
              <a:buFont typeface="+mj-lt"/>
              <a:buAutoNum type="arabicPeriod"/>
            </a:pPr>
            <a:endParaRPr lang="en-US" dirty="0"/>
          </a:p>
          <a:p>
            <a:pPr marL="514350" indent="-514350">
              <a:buFont typeface="+mj-lt"/>
              <a:buAutoNum type="arabicPeriod"/>
            </a:pPr>
            <a:r>
              <a:rPr lang="en-US" dirty="0"/>
              <a:t>Re-encrypt storage under new key</a:t>
            </a:r>
          </a:p>
        </p:txBody>
      </p:sp>
      <p:pic>
        <p:nvPicPr>
          <p:cNvPr id="13"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7600" y="2047607"/>
            <a:ext cx="5384800" cy="3631148"/>
          </a:xfrm>
        </p:spPr>
      </p:pic>
    </p:spTree>
    <p:extLst>
      <p:ext uri="{BB962C8B-B14F-4D97-AF65-F5344CB8AC3E}">
        <p14:creationId xmlns:p14="http://schemas.microsoft.com/office/powerpoint/2010/main" val="334030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Shape 133"/>
          <p:cNvSpPr txBox="1">
            <a:spLocks noGrp="1"/>
          </p:cNvSpPr>
          <p:nvPr>
            <p:ph sz="half" idx="1"/>
          </p:nvPr>
        </p:nvSpPr>
        <p:spPr/>
        <p:txBody>
          <a:bodyPr>
            <a:normAutofit/>
          </a:bodyPr>
          <a:lstStyle/>
          <a:p>
            <a:r>
              <a:rPr lang="en" dirty="0"/>
              <a:t>Trusted AES encryptor, on top of FPGA root-of-trust</a:t>
            </a:r>
          </a:p>
          <a:p>
            <a:pPr lvl="1"/>
            <a:r>
              <a:rPr lang="en" dirty="0"/>
              <a:t>Uses a key stored in hardware</a:t>
            </a:r>
          </a:p>
          <a:p>
            <a:endParaRPr lang="en" dirty="0"/>
          </a:p>
          <a:p>
            <a:r>
              <a:rPr lang="en" dirty="0"/>
              <a:t>Encrypted FUSE filesystem</a:t>
            </a:r>
          </a:p>
          <a:p>
            <a:pPr lvl="1"/>
            <a:r>
              <a:rPr lang="en" dirty="0"/>
              <a:t>Encryption performed in hardware</a:t>
            </a:r>
          </a:p>
          <a:p>
            <a:pPr lvl="1"/>
            <a:r>
              <a:rPr lang="en" dirty="0"/>
              <a:t>A PIN must be entered to unlock key</a:t>
            </a:r>
          </a:p>
        </p:txBody>
      </p:sp>
      <p:sp>
        <p:nvSpPr>
          <p:cNvPr id="2" name="Slide Number Placeholder 1"/>
          <p:cNvSpPr>
            <a:spLocks noGrp="1"/>
          </p:cNvSpPr>
          <p:nvPr>
            <p:ph type="sldNum" sz="quarter" idx="12"/>
          </p:nvPr>
        </p:nvSpPr>
        <p:spPr/>
        <p:txBody>
          <a:bodyPr/>
          <a:lstStyle/>
          <a:p>
            <a:fld id="{75FC310F-8B6D-4753-AAE4-A928F19BE0F9}" type="slidenum">
              <a:rPr lang="en-US" smtClean="0"/>
              <a:pPr/>
              <a:t>142</a:t>
            </a:fld>
            <a:endParaRPr lang="en-US"/>
          </a:p>
        </p:txBody>
      </p:sp>
      <p:sp>
        <p:nvSpPr>
          <p:cNvPr id="132" name="Shape 132"/>
          <p:cNvSpPr txBox="1">
            <a:spLocks noGrp="1"/>
          </p:cNvSpPr>
          <p:nvPr>
            <p:ph type="title"/>
          </p:nvPr>
        </p:nvSpPr>
        <p:spPr/>
        <p:txBody>
          <a:bodyPr/>
          <a:lstStyle/>
          <a:p>
            <a:r>
              <a:rPr lang="en"/>
              <a:t>Prototype</a:t>
            </a:r>
          </a:p>
        </p:txBody>
      </p:sp>
      <p:sp>
        <p:nvSpPr>
          <p:cNvPr id="10" name="Rectangle 9"/>
          <p:cNvSpPr/>
          <p:nvPr/>
        </p:nvSpPr>
        <p:spPr>
          <a:xfrm>
            <a:off x="8197300" y="3296648"/>
            <a:ext cx="1524000" cy="76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AES </a:t>
            </a:r>
            <a:r>
              <a:rPr lang="en-US" dirty="0" err="1"/>
              <a:t>Encryptor</a:t>
            </a:r>
            <a:endParaRPr lang="en-US" dirty="0"/>
          </a:p>
        </p:txBody>
      </p:sp>
      <p:grpSp>
        <p:nvGrpSpPr>
          <p:cNvPr id="3" name="Group 2"/>
          <p:cNvGrpSpPr/>
          <p:nvPr/>
        </p:nvGrpSpPr>
        <p:grpSpPr>
          <a:xfrm>
            <a:off x="7026639" y="1419229"/>
            <a:ext cx="3851639" cy="1247771"/>
            <a:chOff x="7026639" y="1419229"/>
            <a:chExt cx="3851639" cy="1247771"/>
          </a:xfrm>
        </p:grpSpPr>
        <p:sp>
          <p:nvSpPr>
            <p:cNvPr id="9" name="Rectangle 8"/>
            <p:cNvSpPr/>
            <p:nvPr/>
          </p:nvSpPr>
          <p:spPr>
            <a:xfrm>
              <a:off x="7026639" y="1420691"/>
              <a:ext cx="3851639" cy="124630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lt;strong&gt;Key&lt;/strong&gt; - vector &lt;strong&gt;Clip Art&lt;/strong&g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5859" y="1772962"/>
              <a:ext cx="775800" cy="321957"/>
            </a:xfrm>
            <a:prstGeom prst="rect">
              <a:avLst/>
            </a:prstGeom>
          </p:spPr>
        </p:pic>
        <p:sp>
          <p:nvSpPr>
            <p:cNvPr id="14" name="TextBox 13"/>
            <p:cNvSpPr txBox="1"/>
            <p:nvPr/>
          </p:nvSpPr>
          <p:spPr>
            <a:xfrm>
              <a:off x="7083789" y="1419229"/>
              <a:ext cx="1371600" cy="380999"/>
            </a:xfrm>
            <a:prstGeom prst="rect">
              <a:avLst/>
            </a:prstGeom>
            <a:noFill/>
          </p:spPr>
          <p:txBody>
            <a:bodyPr wrap="square" rtlCol="0">
              <a:spAutoFit/>
            </a:bodyPr>
            <a:lstStyle/>
            <a:p>
              <a:r>
                <a:rPr lang="en-US" dirty="0">
                  <a:solidFill>
                    <a:schemeClr val="bg1"/>
                  </a:solidFill>
                </a:rPr>
                <a:t>Secure Boot</a:t>
              </a:r>
            </a:p>
          </p:txBody>
        </p:sp>
      </p:grpSp>
      <p:grpSp>
        <p:nvGrpSpPr>
          <p:cNvPr id="4" name="Group 3"/>
          <p:cNvGrpSpPr/>
          <p:nvPr/>
        </p:nvGrpSpPr>
        <p:grpSpPr>
          <a:xfrm>
            <a:off x="9125678" y="1513460"/>
            <a:ext cx="1676400" cy="1001140"/>
            <a:chOff x="9125678" y="1513460"/>
            <a:chExt cx="1676400" cy="1001140"/>
          </a:xfrm>
        </p:grpSpPr>
        <p:sp>
          <p:nvSpPr>
            <p:cNvPr id="15" name="Rectangle 14"/>
            <p:cNvSpPr/>
            <p:nvPr/>
          </p:nvSpPr>
          <p:spPr>
            <a:xfrm>
              <a:off x="9125678" y="1513460"/>
              <a:ext cx="1676400" cy="10011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6" name="Picture 15" descr="&lt;strong&gt;Key&lt;/strong&gt; Gold - vector &lt;strong&gt;Clip Art&lt;/strong&g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6900" y="1886776"/>
              <a:ext cx="990600" cy="483743"/>
            </a:xfrm>
            <a:prstGeom prst="rect">
              <a:avLst/>
            </a:prstGeom>
          </p:spPr>
        </p:pic>
        <p:sp>
          <p:nvSpPr>
            <p:cNvPr id="17" name="TextBox 16"/>
            <p:cNvSpPr txBox="1"/>
            <p:nvPr/>
          </p:nvSpPr>
          <p:spPr>
            <a:xfrm>
              <a:off x="9201878" y="1527203"/>
              <a:ext cx="1600200" cy="369332"/>
            </a:xfrm>
            <a:prstGeom prst="rect">
              <a:avLst/>
            </a:prstGeom>
            <a:noFill/>
          </p:spPr>
          <p:txBody>
            <a:bodyPr wrap="square" rtlCol="0">
              <a:spAutoFit/>
            </a:bodyPr>
            <a:lstStyle/>
            <a:p>
              <a:r>
                <a:rPr lang="en-US" dirty="0">
                  <a:solidFill>
                    <a:schemeClr val="bg1"/>
                  </a:solidFill>
                </a:rPr>
                <a:t>Secure Storage</a:t>
              </a:r>
            </a:p>
          </p:txBody>
        </p:sp>
      </p:grpSp>
      <p:grpSp>
        <p:nvGrpSpPr>
          <p:cNvPr id="25" name="Group 24"/>
          <p:cNvGrpSpPr/>
          <p:nvPr/>
        </p:nvGrpSpPr>
        <p:grpSpPr>
          <a:xfrm>
            <a:off x="7870431" y="2170358"/>
            <a:ext cx="1137408" cy="1050090"/>
            <a:chOff x="7870431" y="2170358"/>
            <a:chExt cx="1137408" cy="1050090"/>
          </a:xfrm>
        </p:grpSpPr>
        <p:sp>
          <p:nvSpPr>
            <p:cNvPr id="18" name="Freeform 17"/>
            <p:cNvSpPr/>
            <p:nvPr/>
          </p:nvSpPr>
          <p:spPr>
            <a:xfrm>
              <a:off x="8311988" y="2170358"/>
              <a:ext cx="695851" cy="1050090"/>
            </a:xfrm>
            <a:custGeom>
              <a:avLst/>
              <a:gdLst>
                <a:gd name="connsiteX0" fmla="*/ 1102433 w 1102433"/>
                <a:gd name="connsiteY0" fmla="*/ 63265 h 2079442"/>
                <a:gd name="connsiteX1" fmla="*/ 656 w 1102433"/>
                <a:gd name="connsiteY1" fmla="*/ 250642 h 2079442"/>
                <a:gd name="connsiteX2" fmla="*/ 975016 w 1102433"/>
                <a:gd name="connsiteY2" fmla="*/ 2079442 h 2079442"/>
              </a:gdLst>
              <a:ahLst/>
              <a:cxnLst>
                <a:cxn ang="0">
                  <a:pos x="connsiteX0" y="connsiteY0"/>
                </a:cxn>
                <a:cxn ang="0">
                  <a:pos x="connsiteX1" y="connsiteY1"/>
                </a:cxn>
                <a:cxn ang="0">
                  <a:pos x="connsiteX2" y="connsiteY2"/>
                </a:cxn>
              </a:cxnLst>
              <a:rect l="l" t="t" r="r" b="b"/>
              <a:pathLst>
                <a:path w="1102433" h="2079442">
                  <a:moveTo>
                    <a:pt x="1102433" y="63265"/>
                  </a:moveTo>
                  <a:cubicBezTo>
                    <a:pt x="562162" y="-11062"/>
                    <a:pt x="21892" y="-85388"/>
                    <a:pt x="656" y="250642"/>
                  </a:cubicBezTo>
                  <a:cubicBezTo>
                    <a:pt x="-20580" y="586672"/>
                    <a:pt x="477218" y="1333057"/>
                    <a:pt x="975016" y="2079442"/>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870431" y="2234172"/>
              <a:ext cx="1121168" cy="369332"/>
            </a:xfrm>
            <a:prstGeom prst="rect">
              <a:avLst/>
            </a:prstGeom>
            <a:solidFill>
              <a:schemeClr val="accent1"/>
            </a:solidFill>
          </p:spPr>
          <p:txBody>
            <a:bodyPr wrap="square" rtlCol="0">
              <a:spAutoFit/>
            </a:bodyPr>
            <a:lstStyle/>
            <a:p>
              <a:r>
                <a:rPr lang="en-US" dirty="0">
                  <a:solidFill>
                    <a:schemeClr val="bg1"/>
                  </a:solidFill>
                </a:rPr>
                <a:t>Sign FPGA</a:t>
              </a:r>
            </a:p>
          </p:txBody>
        </p:sp>
      </p:grpSp>
      <p:sp>
        <p:nvSpPr>
          <p:cNvPr id="20" name="TextBox 19"/>
          <p:cNvSpPr txBox="1"/>
          <p:nvPr/>
        </p:nvSpPr>
        <p:spPr>
          <a:xfrm>
            <a:off x="7734300" y="2700064"/>
            <a:ext cx="1752600" cy="369332"/>
          </a:xfrm>
          <a:prstGeom prst="rect">
            <a:avLst/>
          </a:prstGeom>
          <a:solidFill>
            <a:schemeClr val="bg1"/>
          </a:solidFill>
        </p:spPr>
        <p:txBody>
          <a:bodyPr wrap="square" rtlCol="0">
            <a:spAutoFit/>
          </a:bodyPr>
          <a:lstStyle/>
          <a:p>
            <a:r>
              <a:rPr lang="en-US" dirty="0"/>
              <a:t>Verify Signature</a:t>
            </a:r>
          </a:p>
        </p:txBody>
      </p:sp>
      <p:grpSp>
        <p:nvGrpSpPr>
          <p:cNvPr id="22" name="Group 21"/>
          <p:cNvGrpSpPr/>
          <p:nvPr/>
        </p:nvGrpSpPr>
        <p:grpSpPr>
          <a:xfrm>
            <a:off x="5873750" y="3493850"/>
            <a:ext cx="2203450" cy="369332"/>
            <a:chOff x="5873750" y="3493850"/>
            <a:chExt cx="2203450" cy="369332"/>
          </a:xfrm>
        </p:grpSpPr>
        <p:sp>
          <p:nvSpPr>
            <p:cNvPr id="7" name="TextBox 6"/>
            <p:cNvSpPr txBox="1"/>
            <p:nvPr/>
          </p:nvSpPr>
          <p:spPr>
            <a:xfrm>
              <a:off x="5873750" y="3493850"/>
              <a:ext cx="990600" cy="369332"/>
            </a:xfrm>
            <a:prstGeom prst="rect">
              <a:avLst/>
            </a:prstGeom>
            <a:noFill/>
          </p:spPr>
          <p:txBody>
            <a:bodyPr wrap="square" rtlCol="0">
              <a:spAutoFit/>
            </a:bodyPr>
            <a:lstStyle/>
            <a:p>
              <a:r>
                <a:rPr lang="en-US" dirty="0"/>
                <a:t>User PIN</a:t>
              </a:r>
            </a:p>
          </p:txBody>
        </p:sp>
        <p:cxnSp>
          <p:nvCxnSpPr>
            <p:cNvPr id="21" name="Straight Arrow Connector 20"/>
            <p:cNvCxnSpPr/>
            <p:nvPr/>
          </p:nvCxnSpPr>
          <p:spPr>
            <a:xfrm>
              <a:off x="7005819" y="3677648"/>
              <a:ext cx="107138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716648" y="4154248"/>
            <a:ext cx="1005441" cy="798752"/>
            <a:chOff x="7716648" y="4154248"/>
            <a:chExt cx="1005441" cy="798752"/>
          </a:xfrm>
        </p:grpSpPr>
        <p:cxnSp>
          <p:nvCxnSpPr>
            <p:cNvPr id="13" name="Straight Arrow Connector 12"/>
            <p:cNvCxnSpPr/>
            <p:nvPr/>
          </p:nvCxnSpPr>
          <p:spPr>
            <a:xfrm flipH="1">
              <a:off x="7833759" y="4154248"/>
              <a:ext cx="627251" cy="7987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716648" y="4330858"/>
              <a:ext cx="1005441" cy="369332"/>
            </a:xfrm>
            <a:prstGeom prst="rect">
              <a:avLst/>
            </a:prstGeom>
            <a:solidFill>
              <a:schemeClr val="bg1"/>
            </a:solidFill>
          </p:spPr>
          <p:txBody>
            <a:bodyPr wrap="square" rtlCol="0">
              <a:spAutoFit/>
            </a:bodyPr>
            <a:lstStyle/>
            <a:p>
              <a:r>
                <a:rPr lang="en-US" dirty="0"/>
                <a:t>Boot OS</a:t>
              </a:r>
            </a:p>
          </p:txBody>
        </p:sp>
      </p:grpSp>
      <p:grpSp>
        <p:nvGrpSpPr>
          <p:cNvPr id="5" name="Group 4"/>
          <p:cNvGrpSpPr/>
          <p:nvPr/>
        </p:nvGrpSpPr>
        <p:grpSpPr>
          <a:xfrm>
            <a:off x="7026639" y="5048600"/>
            <a:ext cx="3850911" cy="1356284"/>
            <a:chOff x="6817088" y="5044516"/>
            <a:chExt cx="3850911" cy="1356284"/>
          </a:xfrm>
        </p:grpSpPr>
        <p:sp>
          <p:nvSpPr>
            <p:cNvPr id="11" name="Rectangle 10"/>
            <p:cNvSpPr/>
            <p:nvPr/>
          </p:nvSpPr>
          <p:spPr>
            <a:xfrm>
              <a:off x="6817088" y="5044516"/>
              <a:ext cx="3850911" cy="13562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7" name="TextBox 26"/>
            <p:cNvSpPr txBox="1"/>
            <p:nvPr/>
          </p:nvSpPr>
          <p:spPr>
            <a:xfrm>
              <a:off x="6890478" y="5093182"/>
              <a:ext cx="1831611" cy="369332"/>
            </a:xfrm>
            <a:prstGeom prst="rect">
              <a:avLst/>
            </a:prstGeom>
            <a:noFill/>
          </p:spPr>
          <p:txBody>
            <a:bodyPr wrap="square" rtlCol="0">
              <a:spAutoFit/>
            </a:bodyPr>
            <a:lstStyle/>
            <a:p>
              <a:r>
                <a:rPr lang="en-US" dirty="0">
                  <a:solidFill>
                    <a:schemeClr val="bg1"/>
                  </a:solidFill>
                </a:rPr>
                <a:t>Operating System</a:t>
              </a:r>
            </a:p>
          </p:txBody>
        </p:sp>
      </p:grpSp>
      <p:grpSp>
        <p:nvGrpSpPr>
          <p:cNvPr id="8" name="Group 7"/>
          <p:cNvGrpSpPr/>
          <p:nvPr/>
        </p:nvGrpSpPr>
        <p:grpSpPr>
          <a:xfrm>
            <a:off x="8841326" y="4154248"/>
            <a:ext cx="1466121" cy="1308266"/>
            <a:chOff x="8841326" y="4154248"/>
            <a:chExt cx="1466121" cy="1308266"/>
          </a:xfrm>
        </p:grpSpPr>
        <p:cxnSp>
          <p:nvCxnSpPr>
            <p:cNvPr id="29" name="Straight Arrow Connector 28"/>
            <p:cNvCxnSpPr/>
            <p:nvPr/>
          </p:nvCxnSpPr>
          <p:spPr>
            <a:xfrm>
              <a:off x="9448800" y="4154248"/>
              <a:ext cx="152400" cy="130826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841326" y="4515524"/>
              <a:ext cx="1466121" cy="369332"/>
            </a:xfrm>
            <a:prstGeom prst="rect">
              <a:avLst/>
            </a:prstGeom>
            <a:solidFill>
              <a:schemeClr val="bg1"/>
            </a:solidFill>
          </p:spPr>
          <p:txBody>
            <a:bodyPr wrap="square" rtlCol="0">
              <a:spAutoFit/>
            </a:bodyPr>
            <a:lstStyle/>
            <a:p>
              <a:r>
                <a:rPr lang="en-US" dirty="0"/>
                <a:t>Encrypt Data</a:t>
              </a:r>
            </a:p>
          </p:txBody>
        </p:sp>
      </p:grpSp>
      <p:grpSp>
        <p:nvGrpSpPr>
          <p:cNvPr id="23" name="Group 22"/>
          <p:cNvGrpSpPr/>
          <p:nvPr/>
        </p:nvGrpSpPr>
        <p:grpSpPr>
          <a:xfrm>
            <a:off x="9848538" y="2570813"/>
            <a:ext cx="1247306" cy="1229194"/>
            <a:chOff x="9848538" y="2570813"/>
            <a:chExt cx="1247306" cy="1229194"/>
          </a:xfrm>
        </p:grpSpPr>
        <p:sp>
          <p:nvSpPr>
            <p:cNvPr id="136" name="Freeform 135"/>
            <p:cNvSpPr/>
            <p:nvPr/>
          </p:nvSpPr>
          <p:spPr>
            <a:xfrm>
              <a:off x="9848538" y="2570813"/>
              <a:ext cx="790221" cy="1229194"/>
            </a:xfrm>
            <a:custGeom>
              <a:avLst/>
              <a:gdLst>
                <a:gd name="connsiteX0" fmla="*/ 584616 w 790221"/>
                <a:gd name="connsiteY0" fmla="*/ 0 h 1229194"/>
                <a:gd name="connsiteX1" fmla="*/ 757003 w 790221"/>
                <a:gd name="connsiteY1" fmla="*/ 652072 h 1229194"/>
                <a:gd name="connsiteX2" fmla="*/ 0 w 790221"/>
                <a:gd name="connsiteY2" fmla="*/ 1229194 h 1229194"/>
              </a:gdLst>
              <a:ahLst/>
              <a:cxnLst>
                <a:cxn ang="0">
                  <a:pos x="connsiteX0" y="connsiteY0"/>
                </a:cxn>
                <a:cxn ang="0">
                  <a:pos x="connsiteX1" y="connsiteY1"/>
                </a:cxn>
                <a:cxn ang="0">
                  <a:pos x="connsiteX2" y="connsiteY2"/>
                </a:cxn>
              </a:cxnLst>
              <a:rect l="l" t="t" r="r" b="b"/>
              <a:pathLst>
                <a:path w="790221" h="1229194">
                  <a:moveTo>
                    <a:pt x="584616" y="0"/>
                  </a:moveTo>
                  <a:cubicBezTo>
                    <a:pt x="719527" y="223603"/>
                    <a:pt x="854439" y="447206"/>
                    <a:pt x="757003" y="652072"/>
                  </a:cubicBezTo>
                  <a:cubicBezTo>
                    <a:pt x="659567" y="856938"/>
                    <a:pt x="134912" y="1120515"/>
                    <a:pt x="0" y="1229194"/>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p:cNvSpPr txBox="1"/>
            <p:nvPr/>
          </p:nvSpPr>
          <p:spPr>
            <a:xfrm>
              <a:off x="10052958" y="3077869"/>
              <a:ext cx="1042886" cy="369332"/>
            </a:xfrm>
            <a:prstGeom prst="rect">
              <a:avLst/>
            </a:prstGeom>
            <a:solidFill>
              <a:schemeClr val="bg1"/>
            </a:solidFill>
          </p:spPr>
          <p:txBody>
            <a:bodyPr wrap="square" rtlCol="0">
              <a:spAutoFit/>
            </a:bodyPr>
            <a:lstStyle/>
            <a:p>
              <a:r>
                <a:rPr lang="en-US" dirty="0"/>
                <a:t>Read Key</a:t>
              </a:r>
            </a:p>
          </p:txBody>
        </p:sp>
      </p:grpSp>
      <p:sp>
        <p:nvSpPr>
          <p:cNvPr id="26" name="Rectangle 25"/>
          <p:cNvSpPr/>
          <p:nvPr/>
        </p:nvSpPr>
        <p:spPr>
          <a:xfrm>
            <a:off x="8572500" y="5554030"/>
            <a:ext cx="1828800"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FUSE </a:t>
            </a:r>
            <a:r>
              <a:rPr lang="en-US" dirty="0" err="1"/>
              <a:t>Filesystem</a:t>
            </a:r>
            <a:endParaRPr lang="en-US" dirty="0"/>
          </a:p>
        </p:txBody>
      </p:sp>
    </p:spTree>
    <p:extLst>
      <p:ext uri="{BB962C8B-B14F-4D97-AF65-F5344CB8AC3E}">
        <p14:creationId xmlns:p14="http://schemas.microsoft.com/office/powerpoint/2010/main" val="66448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3">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P spid="26"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p:txBody>
          <a:bodyPr/>
          <a:lstStyle/>
          <a:p>
            <a:r>
              <a:rPr lang="en"/>
              <a:t>Evaluation</a:t>
            </a:r>
          </a:p>
        </p:txBody>
      </p:sp>
      <p:sp>
        <p:nvSpPr>
          <p:cNvPr id="10" name="Slide Number Placeholder 9"/>
          <p:cNvSpPr>
            <a:spLocks noGrp="1"/>
          </p:cNvSpPr>
          <p:nvPr>
            <p:ph type="sldNum" sz="quarter" idx="12"/>
          </p:nvPr>
        </p:nvSpPr>
        <p:spPr/>
        <p:txBody>
          <a:bodyPr/>
          <a:lstStyle/>
          <a:p>
            <a:fld id="{75FC310F-8B6D-4753-AAE4-A928F19BE0F9}" type="slidenum">
              <a:rPr lang="en-US" smtClean="0"/>
              <a:pPr/>
              <a:t>143</a:t>
            </a:fld>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7764"/>
          <a:stretch/>
        </p:blipFill>
        <p:spPr>
          <a:xfrm>
            <a:off x="2362200" y="1249617"/>
            <a:ext cx="7315215" cy="5060441"/>
          </a:xfrm>
          <a:prstGeom prst="rect">
            <a:avLst/>
          </a:prstGeom>
        </p:spPr>
      </p:pic>
    </p:spTree>
    <p:extLst>
      <p:ext uri="{BB962C8B-B14F-4D97-AF65-F5344CB8AC3E}">
        <p14:creationId xmlns:p14="http://schemas.microsoft.com/office/powerpoint/2010/main" val="58799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Secure Slots</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144</a:t>
            </a:fld>
            <a:endParaRPr lang="en-US"/>
          </a:p>
        </p:txBody>
      </p:sp>
    </p:spTree>
    <p:extLst>
      <p:ext uri="{BB962C8B-B14F-4D97-AF65-F5344CB8AC3E}">
        <p14:creationId xmlns:p14="http://schemas.microsoft.com/office/powerpoint/2010/main" val="37303265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We now can provide hardware as part of an application</a:t>
            </a:r>
          </a:p>
          <a:p>
            <a:endParaRPr lang="en-US" dirty="0"/>
          </a:p>
          <a:p>
            <a:r>
              <a:rPr lang="en-US" dirty="0"/>
              <a:t>How to then provide secure hardware?</a:t>
            </a:r>
          </a:p>
          <a:p>
            <a:pPr lvl="1"/>
            <a:r>
              <a:rPr lang="en-US" dirty="0"/>
              <a:t>Secure hardware has access to sensitive resources</a:t>
            </a:r>
          </a:p>
          <a:p>
            <a:pPr lvl="1"/>
            <a:endParaRPr lang="en-US" dirty="0"/>
          </a:p>
          <a:p>
            <a:r>
              <a:rPr lang="en-US" dirty="0"/>
              <a:t>Design Root-of-Trust to provide secure slots</a:t>
            </a:r>
          </a:p>
        </p:txBody>
      </p:sp>
      <p:sp>
        <p:nvSpPr>
          <p:cNvPr id="3" name="Title 2"/>
          <p:cNvSpPr>
            <a:spLocks noGrp="1"/>
          </p:cNvSpPr>
          <p:nvPr>
            <p:ph type="title"/>
          </p:nvPr>
        </p:nvSpPr>
        <p:spPr/>
        <p:txBody>
          <a:bodyPr/>
          <a:lstStyle/>
          <a:p>
            <a:r>
              <a:rPr lang="en-US" dirty="0"/>
              <a:t>Securing Slots with Root-of-Trust</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145</a:t>
            </a:fld>
            <a:endParaRPr lang="en-US"/>
          </a:p>
        </p:txBody>
      </p:sp>
    </p:spTree>
    <p:extLst>
      <p:ext uri="{BB962C8B-B14F-4D97-AF65-F5344CB8AC3E}">
        <p14:creationId xmlns:p14="http://schemas.microsoft.com/office/powerpoint/2010/main" val="82968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0AE4FC-A7E8-4141-BCE0-109DDF270D64}"/>
              </a:ext>
            </a:extLst>
          </p:cNvPr>
          <p:cNvSpPr>
            <a:spLocks noGrp="1"/>
          </p:cNvSpPr>
          <p:nvPr>
            <p:ph type="title"/>
          </p:nvPr>
        </p:nvSpPr>
        <p:spPr/>
        <p:txBody>
          <a:bodyPr/>
          <a:lstStyle/>
          <a:p>
            <a:r>
              <a:rPr lang="en-US" dirty="0"/>
              <a:t>Enclave Execution Microbenchmarks</a:t>
            </a:r>
          </a:p>
        </p:txBody>
      </p:sp>
      <p:sp>
        <p:nvSpPr>
          <p:cNvPr id="4" name="Slide Number Placeholder 3">
            <a:extLst>
              <a:ext uri="{FF2B5EF4-FFF2-40B4-BE49-F238E27FC236}">
                <a16:creationId xmlns:a16="http://schemas.microsoft.com/office/drawing/2014/main" id="{708AB9F8-6169-4D4B-A388-2BAF6D2608EE}"/>
              </a:ext>
            </a:extLst>
          </p:cNvPr>
          <p:cNvSpPr>
            <a:spLocks noGrp="1"/>
          </p:cNvSpPr>
          <p:nvPr>
            <p:ph type="sldNum" sz="quarter" idx="12"/>
          </p:nvPr>
        </p:nvSpPr>
        <p:spPr/>
        <p:txBody>
          <a:bodyPr/>
          <a:lstStyle/>
          <a:p>
            <a:fld id="{75FC310F-8B6D-4753-AAE4-A928F19BE0F9}" type="slidenum">
              <a:rPr lang="en-US" smtClean="0"/>
              <a:pPr/>
              <a:t>146</a:t>
            </a:fld>
            <a:endParaRPr lang="en-US"/>
          </a:p>
        </p:txBody>
      </p:sp>
      <p:pic>
        <p:nvPicPr>
          <p:cNvPr id="5" name="Picture 4">
            <a:extLst>
              <a:ext uri="{FF2B5EF4-FFF2-40B4-BE49-F238E27FC236}">
                <a16:creationId xmlns:a16="http://schemas.microsoft.com/office/drawing/2014/main" id="{76FCFE00-5E07-4E09-804A-D5C950C06A6E}"/>
              </a:ext>
            </a:extLst>
          </p:cNvPr>
          <p:cNvPicPr>
            <a:picLocks noChangeAspect="1"/>
          </p:cNvPicPr>
          <p:nvPr/>
        </p:nvPicPr>
        <p:blipFill>
          <a:blip r:embed="rId3"/>
          <a:stretch>
            <a:fillRect/>
          </a:stretch>
        </p:blipFill>
        <p:spPr>
          <a:xfrm>
            <a:off x="228600" y="1600200"/>
            <a:ext cx="5486400" cy="4133169"/>
          </a:xfrm>
          <a:prstGeom prst="rect">
            <a:avLst/>
          </a:prstGeom>
        </p:spPr>
      </p:pic>
      <p:sp>
        <p:nvSpPr>
          <p:cNvPr id="6" name="TextBox 5">
            <a:extLst>
              <a:ext uri="{FF2B5EF4-FFF2-40B4-BE49-F238E27FC236}">
                <a16:creationId xmlns:a16="http://schemas.microsoft.com/office/drawing/2014/main" id="{6048521D-BFE0-4BC8-8A95-3ADB66C313E6}"/>
              </a:ext>
            </a:extLst>
          </p:cNvPr>
          <p:cNvSpPr txBox="1"/>
          <p:nvPr/>
        </p:nvSpPr>
        <p:spPr>
          <a:xfrm>
            <a:off x="1447800" y="5715000"/>
            <a:ext cx="3048000" cy="369332"/>
          </a:xfrm>
          <a:prstGeom prst="rect">
            <a:avLst/>
          </a:prstGeom>
          <a:noFill/>
        </p:spPr>
        <p:txBody>
          <a:bodyPr wrap="square" rtlCol="0">
            <a:spAutoFit/>
          </a:bodyPr>
          <a:lstStyle/>
          <a:p>
            <a:pPr algn="ctr"/>
            <a:r>
              <a:rPr lang="en-US" dirty="0"/>
              <a:t>SHA512 Performance</a:t>
            </a:r>
          </a:p>
        </p:txBody>
      </p:sp>
      <p:pic>
        <p:nvPicPr>
          <p:cNvPr id="7" name="Picture 6">
            <a:extLst>
              <a:ext uri="{FF2B5EF4-FFF2-40B4-BE49-F238E27FC236}">
                <a16:creationId xmlns:a16="http://schemas.microsoft.com/office/drawing/2014/main" id="{39EF48C0-0595-4062-9347-CC9227308FDF}"/>
              </a:ext>
            </a:extLst>
          </p:cNvPr>
          <p:cNvPicPr>
            <a:picLocks noChangeAspect="1"/>
          </p:cNvPicPr>
          <p:nvPr/>
        </p:nvPicPr>
        <p:blipFill>
          <a:blip r:embed="rId4"/>
          <a:stretch>
            <a:fillRect/>
          </a:stretch>
        </p:blipFill>
        <p:spPr>
          <a:xfrm>
            <a:off x="5867401" y="1662474"/>
            <a:ext cx="5486400" cy="4049188"/>
          </a:xfrm>
          <a:prstGeom prst="rect">
            <a:avLst/>
          </a:prstGeom>
        </p:spPr>
      </p:pic>
      <p:sp>
        <p:nvSpPr>
          <p:cNvPr id="8" name="TextBox 7">
            <a:extLst>
              <a:ext uri="{FF2B5EF4-FFF2-40B4-BE49-F238E27FC236}">
                <a16:creationId xmlns:a16="http://schemas.microsoft.com/office/drawing/2014/main" id="{82D9ACBD-E035-497B-B7BE-4BB75569CE08}"/>
              </a:ext>
            </a:extLst>
          </p:cNvPr>
          <p:cNvSpPr txBox="1"/>
          <p:nvPr/>
        </p:nvSpPr>
        <p:spPr>
          <a:xfrm>
            <a:off x="7010401" y="5711662"/>
            <a:ext cx="3200400" cy="369332"/>
          </a:xfrm>
          <a:prstGeom prst="rect">
            <a:avLst/>
          </a:prstGeom>
          <a:noFill/>
        </p:spPr>
        <p:txBody>
          <a:bodyPr wrap="square" rtlCol="0">
            <a:spAutoFit/>
          </a:bodyPr>
          <a:lstStyle/>
          <a:p>
            <a:pPr algn="ctr"/>
            <a:r>
              <a:rPr lang="en-US" dirty="0"/>
              <a:t>Memory Access Performance</a:t>
            </a:r>
          </a:p>
        </p:txBody>
      </p:sp>
    </p:spTree>
    <p:extLst>
      <p:ext uri="{BB962C8B-B14F-4D97-AF65-F5344CB8AC3E}">
        <p14:creationId xmlns:p14="http://schemas.microsoft.com/office/powerpoint/2010/main" val="36665581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73E2CC-B0C5-43C0-91A6-845B5FE3DB7B}"/>
              </a:ext>
            </a:extLst>
          </p:cNvPr>
          <p:cNvSpPr>
            <a:spLocks noGrp="1"/>
          </p:cNvSpPr>
          <p:nvPr>
            <p:ph type="title"/>
          </p:nvPr>
        </p:nvSpPr>
        <p:spPr/>
        <p:txBody>
          <a:bodyPr/>
          <a:lstStyle/>
          <a:p>
            <a:r>
              <a:rPr lang="en-US" dirty="0"/>
              <a:t>Enclave Loading Throughput</a:t>
            </a:r>
          </a:p>
        </p:txBody>
      </p:sp>
      <p:sp>
        <p:nvSpPr>
          <p:cNvPr id="4" name="Slide Number Placeholder 3">
            <a:extLst>
              <a:ext uri="{FF2B5EF4-FFF2-40B4-BE49-F238E27FC236}">
                <a16:creationId xmlns:a16="http://schemas.microsoft.com/office/drawing/2014/main" id="{43652732-EBEA-4620-A5B3-1A6042AE82A6}"/>
              </a:ext>
            </a:extLst>
          </p:cNvPr>
          <p:cNvSpPr>
            <a:spLocks noGrp="1"/>
          </p:cNvSpPr>
          <p:nvPr>
            <p:ph type="sldNum" sz="quarter" idx="12"/>
          </p:nvPr>
        </p:nvSpPr>
        <p:spPr/>
        <p:txBody>
          <a:bodyPr/>
          <a:lstStyle/>
          <a:p>
            <a:fld id="{75FC310F-8B6D-4753-AAE4-A928F19BE0F9}" type="slidenum">
              <a:rPr lang="en-US" smtClean="0"/>
              <a:pPr/>
              <a:t>147</a:t>
            </a:fld>
            <a:endParaRPr lang="en-US"/>
          </a:p>
        </p:txBody>
      </p:sp>
      <p:pic>
        <p:nvPicPr>
          <p:cNvPr id="5" name="Picture 4">
            <a:extLst>
              <a:ext uri="{FF2B5EF4-FFF2-40B4-BE49-F238E27FC236}">
                <a16:creationId xmlns:a16="http://schemas.microsoft.com/office/drawing/2014/main" id="{AC48D74C-29B1-40AD-BBB7-25ACE52317E8}"/>
              </a:ext>
            </a:extLst>
          </p:cNvPr>
          <p:cNvPicPr>
            <a:picLocks noChangeAspect="1"/>
          </p:cNvPicPr>
          <p:nvPr/>
        </p:nvPicPr>
        <p:blipFill>
          <a:blip r:embed="rId3"/>
          <a:stretch>
            <a:fillRect/>
          </a:stretch>
        </p:blipFill>
        <p:spPr>
          <a:xfrm>
            <a:off x="2640806" y="1230175"/>
            <a:ext cx="6910387" cy="5149226"/>
          </a:xfrm>
          <a:prstGeom prst="rect">
            <a:avLst/>
          </a:prstGeom>
        </p:spPr>
      </p:pic>
    </p:spTree>
    <p:extLst>
      <p:ext uri="{BB962C8B-B14F-4D97-AF65-F5344CB8AC3E}">
        <p14:creationId xmlns:p14="http://schemas.microsoft.com/office/powerpoint/2010/main" val="17878955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B35C47-CB3F-4A4E-97D6-B31C486CA145}"/>
              </a:ext>
            </a:extLst>
          </p:cNvPr>
          <p:cNvSpPr>
            <a:spLocks noGrp="1"/>
          </p:cNvSpPr>
          <p:nvPr>
            <p:ph type="title"/>
          </p:nvPr>
        </p:nvSpPr>
        <p:spPr/>
        <p:txBody>
          <a:bodyPr/>
          <a:lstStyle/>
          <a:p>
            <a:r>
              <a:rPr lang="en-US" dirty="0"/>
              <a:t>Password Manager Performance</a:t>
            </a:r>
          </a:p>
        </p:txBody>
      </p:sp>
      <p:sp>
        <p:nvSpPr>
          <p:cNvPr id="4" name="Slide Number Placeholder 3">
            <a:extLst>
              <a:ext uri="{FF2B5EF4-FFF2-40B4-BE49-F238E27FC236}">
                <a16:creationId xmlns:a16="http://schemas.microsoft.com/office/drawing/2014/main" id="{BAEA49B3-2494-48D0-943A-C83632A36BA1}"/>
              </a:ext>
            </a:extLst>
          </p:cNvPr>
          <p:cNvSpPr>
            <a:spLocks noGrp="1"/>
          </p:cNvSpPr>
          <p:nvPr>
            <p:ph type="sldNum" sz="quarter" idx="12"/>
          </p:nvPr>
        </p:nvSpPr>
        <p:spPr/>
        <p:txBody>
          <a:bodyPr/>
          <a:lstStyle/>
          <a:p>
            <a:fld id="{75FC310F-8B6D-4753-AAE4-A928F19BE0F9}" type="slidenum">
              <a:rPr lang="en-US" smtClean="0"/>
              <a:pPr/>
              <a:t>148</a:t>
            </a:fld>
            <a:endParaRPr lang="en-US"/>
          </a:p>
        </p:txBody>
      </p:sp>
      <p:pic>
        <p:nvPicPr>
          <p:cNvPr id="5" name="Picture 4">
            <a:extLst>
              <a:ext uri="{FF2B5EF4-FFF2-40B4-BE49-F238E27FC236}">
                <a16:creationId xmlns:a16="http://schemas.microsoft.com/office/drawing/2014/main" id="{4C98D913-F975-4028-B416-E25E57104307}"/>
              </a:ext>
            </a:extLst>
          </p:cNvPr>
          <p:cNvPicPr>
            <a:picLocks noChangeAspect="1"/>
          </p:cNvPicPr>
          <p:nvPr/>
        </p:nvPicPr>
        <p:blipFill>
          <a:blip r:embed="rId3"/>
          <a:stretch>
            <a:fillRect/>
          </a:stretch>
        </p:blipFill>
        <p:spPr>
          <a:xfrm>
            <a:off x="228600" y="1371600"/>
            <a:ext cx="5715000" cy="4266943"/>
          </a:xfrm>
          <a:prstGeom prst="rect">
            <a:avLst/>
          </a:prstGeom>
        </p:spPr>
      </p:pic>
      <p:pic>
        <p:nvPicPr>
          <p:cNvPr id="6" name="Picture 5">
            <a:extLst>
              <a:ext uri="{FF2B5EF4-FFF2-40B4-BE49-F238E27FC236}">
                <a16:creationId xmlns:a16="http://schemas.microsoft.com/office/drawing/2014/main" id="{3E417EC2-863E-45EC-8A6B-544A164E860B}"/>
              </a:ext>
            </a:extLst>
          </p:cNvPr>
          <p:cNvPicPr>
            <a:picLocks noChangeAspect="1"/>
          </p:cNvPicPr>
          <p:nvPr/>
        </p:nvPicPr>
        <p:blipFill>
          <a:blip r:embed="rId4"/>
          <a:stretch>
            <a:fillRect/>
          </a:stretch>
        </p:blipFill>
        <p:spPr>
          <a:xfrm>
            <a:off x="6172200" y="1447800"/>
            <a:ext cx="5739631" cy="4171950"/>
          </a:xfrm>
          <a:prstGeom prst="rect">
            <a:avLst/>
          </a:prstGeom>
        </p:spPr>
      </p:pic>
      <p:sp>
        <p:nvSpPr>
          <p:cNvPr id="7" name="TextBox 6">
            <a:extLst>
              <a:ext uri="{FF2B5EF4-FFF2-40B4-BE49-F238E27FC236}">
                <a16:creationId xmlns:a16="http://schemas.microsoft.com/office/drawing/2014/main" id="{A77523DB-7EFA-4D53-A5C2-FF42CCB6B60D}"/>
              </a:ext>
            </a:extLst>
          </p:cNvPr>
          <p:cNvSpPr txBox="1"/>
          <p:nvPr/>
        </p:nvSpPr>
        <p:spPr>
          <a:xfrm>
            <a:off x="1638300" y="5638543"/>
            <a:ext cx="2895600" cy="369332"/>
          </a:xfrm>
          <a:prstGeom prst="rect">
            <a:avLst/>
          </a:prstGeom>
          <a:noFill/>
        </p:spPr>
        <p:txBody>
          <a:bodyPr wrap="square" rtlCol="0">
            <a:spAutoFit/>
          </a:bodyPr>
          <a:lstStyle/>
          <a:p>
            <a:pPr algn="ctr"/>
            <a:r>
              <a:rPr lang="en-US" dirty="0"/>
              <a:t>Password Read Performance</a:t>
            </a:r>
          </a:p>
        </p:txBody>
      </p:sp>
      <p:sp>
        <p:nvSpPr>
          <p:cNvPr id="8" name="TextBox 7">
            <a:extLst>
              <a:ext uri="{FF2B5EF4-FFF2-40B4-BE49-F238E27FC236}">
                <a16:creationId xmlns:a16="http://schemas.microsoft.com/office/drawing/2014/main" id="{60659214-1261-4356-B450-A25B4ACB7D8D}"/>
              </a:ext>
            </a:extLst>
          </p:cNvPr>
          <p:cNvSpPr txBox="1"/>
          <p:nvPr/>
        </p:nvSpPr>
        <p:spPr>
          <a:xfrm>
            <a:off x="7365615" y="5638543"/>
            <a:ext cx="3352800" cy="369332"/>
          </a:xfrm>
          <a:prstGeom prst="rect">
            <a:avLst/>
          </a:prstGeom>
          <a:noFill/>
        </p:spPr>
        <p:txBody>
          <a:bodyPr wrap="square" rtlCol="0">
            <a:spAutoFit/>
          </a:bodyPr>
          <a:lstStyle/>
          <a:p>
            <a:pPr algn="ctr"/>
            <a:r>
              <a:rPr lang="en-US" dirty="0"/>
              <a:t>Password Write Performance</a:t>
            </a:r>
          </a:p>
        </p:txBody>
      </p:sp>
    </p:spTree>
    <p:extLst>
      <p:ext uri="{BB962C8B-B14F-4D97-AF65-F5344CB8AC3E}">
        <p14:creationId xmlns:p14="http://schemas.microsoft.com/office/powerpoint/2010/main" val="405932772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351825-264D-4DCD-8D40-224045073CC7}"/>
              </a:ext>
            </a:extLst>
          </p:cNvPr>
          <p:cNvSpPr>
            <a:spLocks noGrp="1"/>
          </p:cNvSpPr>
          <p:nvPr>
            <p:ph idx="1"/>
          </p:nvPr>
        </p:nvSpPr>
        <p:spPr/>
        <p:txBody>
          <a:bodyPr/>
          <a:lstStyle/>
          <a:p>
            <a:r>
              <a:rPr lang="en-US" dirty="0"/>
              <a:t>Maintain Cloud RTR’s time-slicing</a:t>
            </a:r>
          </a:p>
          <a:p>
            <a:endParaRPr lang="en-US" dirty="0"/>
          </a:p>
          <a:p>
            <a:r>
              <a:rPr lang="en-US" dirty="0"/>
              <a:t>Need to ensure slots have enough time to save state</a:t>
            </a:r>
          </a:p>
          <a:p>
            <a:pPr lvl="1"/>
            <a:r>
              <a:rPr lang="en-US" dirty="0"/>
              <a:t>Provide a preemption start signal</a:t>
            </a:r>
          </a:p>
          <a:p>
            <a:pPr lvl="1"/>
            <a:r>
              <a:rPr lang="en-US" dirty="0"/>
              <a:t>Allow slot to save state</a:t>
            </a:r>
          </a:p>
          <a:p>
            <a:pPr lvl="1"/>
            <a:r>
              <a:rPr lang="en-US" dirty="0"/>
              <a:t>Have a finished signal</a:t>
            </a:r>
          </a:p>
        </p:txBody>
      </p:sp>
      <p:sp>
        <p:nvSpPr>
          <p:cNvPr id="3" name="Title 2">
            <a:extLst>
              <a:ext uri="{FF2B5EF4-FFF2-40B4-BE49-F238E27FC236}">
                <a16:creationId xmlns:a16="http://schemas.microsoft.com/office/drawing/2014/main" id="{A4FB5149-77EE-4BFD-835E-70AFB92F53C6}"/>
              </a:ext>
            </a:extLst>
          </p:cNvPr>
          <p:cNvSpPr>
            <a:spLocks noGrp="1"/>
          </p:cNvSpPr>
          <p:nvPr>
            <p:ph type="title"/>
          </p:nvPr>
        </p:nvSpPr>
        <p:spPr/>
        <p:txBody>
          <a:bodyPr/>
          <a:lstStyle/>
          <a:p>
            <a:r>
              <a:rPr lang="en-US" dirty="0"/>
              <a:t>Slot Preemption</a:t>
            </a:r>
          </a:p>
        </p:txBody>
      </p:sp>
      <p:sp>
        <p:nvSpPr>
          <p:cNvPr id="4" name="Slide Number Placeholder 3">
            <a:extLst>
              <a:ext uri="{FF2B5EF4-FFF2-40B4-BE49-F238E27FC236}">
                <a16:creationId xmlns:a16="http://schemas.microsoft.com/office/drawing/2014/main" id="{31EB9B83-EDD3-4AE4-87E1-19768D0A85EC}"/>
              </a:ext>
            </a:extLst>
          </p:cNvPr>
          <p:cNvSpPr>
            <a:spLocks noGrp="1"/>
          </p:cNvSpPr>
          <p:nvPr>
            <p:ph type="sldNum" sz="quarter" idx="12"/>
          </p:nvPr>
        </p:nvSpPr>
        <p:spPr/>
        <p:txBody>
          <a:bodyPr/>
          <a:lstStyle/>
          <a:p>
            <a:fld id="{75FC310F-8B6D-4753-AAE4-A928F19BE0F9}" type="slidenum">
              <a:rPr lang="en-US" smtClean="0"/>
              <a:pPr/>
              <a:t>149</a:t>
            </a:fld>
            <a:endParaRPr lang="en-US"/>
          </a:p>
        </p:txBody>
      </p:sp>
    </p:spTree>
    <p:extLst>
      <p:ext uri="{BB962C8B-B14F-4D97-AF65-F5344CB8AC3E}">
        <p14:creationId xmlns:p14="http://schemas.microsoft.com/office/powerpoint/2010/main" val="4176035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623D-BBD6-4448-9E53-4DB78A907D90}"/>
              </a:ext>
            </a:extLst>
          </p:cNvPr>
          <p:cNvSpPr>
            <a:spLocks noGrp="1"/>
          </p:cNvSpPr>
          <p:nvPr>
            <p:ph type="title"/>
          </p:nvPr>
        </p:nvSpPr>
        <p:spPr/>
        <p:txBody>
          <a:bodyPr/>
          <a:lstStyle/>
          <a:p>
            <a:r>
              <a:rPr lang="en-US" dirty="0"/>
              <a:t>Existing Threat Model</a:t>
            </a:r>
          </a:p>
        </p:txBody>
      </p:sp>
      <p:sp>
        <p:nvSpPr>
          <p:cNvPr id="4" name="Slide Number Placeholder 3">
            <a:extLst>
              <a:ext uri="{FF2B5EF4-FFF2-40B4-BE49-F238E27FC236}">
                <a16:creationId xmlns:a16="http://schemas.microsoft.com/office/drawing/2014/main" id="{F46AA2F3-2164-4196-9FE2-6E2280CB6B0C}"/>
              </a:ext>
            </a:extLst>
          </p:cNvPr>
          <p:cNvSpPr>
            <a:spLocks noGrp="1"/>
          </p:cNvSpPr>
          <p:nvPr>
            <p:ph type="sldNum" sz="quarter" idx="12"/>
          </p:nvPr>
        </p:nvSpPr>
        <p:spPr/>
        <p:txBody>
          <a:bodyPr/>
          <a:lstStyle/>
          <a:p>
            <a:fld id="{75FC310F-8B6D-4753-AAE4-A928F19BE0F9}" type="slidenum">
              <a:rPr lang="en-US" smtClean="0"/>
              <a:pPr/>
              <a:t>15</a:t>
            </a:fld>
            <a:endParaRPr lang="en-US"/>
          </a:p>
        </p:txBody>
      </p:sp>
      <p:sp>
        <p:nvSpPr>
          <p:cNvPr id="5" name="Rectangle 4">
            <a:extLst>
              <a:ext uri="{FF2B5EF4-FFF2-40B4-BE49-F238E27FC236}">
                <a16:creationId xmlns:a16="http://schemas.microsoft.com/office/drawing/2014/main" id="{CD2ABB2F-15D2-4E49-BE4F-BECC689A7F7E}"/>
              </a:ext>
            </a:extLst>
          </p:cNvPr>
          <p:cNvSpPr/>
          <p:nvPr/>
        </p:nvSpPr>
        <p:spPr>
          <a:xfrm>
            <a:off x="1676400" y="1570038"/>
            <a:ext cx="8839200" cy="4419600"/>
          </a:xfrm>
          <a:prstGeom prst="rect">
            <a:avLst/>
          </a:prstGeom>
          <a:solidFill>
            <a:schemeClr val="accent1">
              <a:lumMod val="20000"/>
              <a:lumOff val="8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32CFA6-4FF7-4697-8FDD-2FC001A8A771}"/>
              </a:ext>
            </a:extLst>
          </p:cNvPr>
          <p:cNvSpPr/>
          <p:nvPr/>
        </p:nvSpPr>
        <p:spPr>
          <a:xfrm>
            <a:off x="4381500" y="2865438"/>
            <a:ext cx="34290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Secure Hardware</a:t>
            </a:r>
          </a:p>
        </p:txBody>
      </p:sp>
      <p:sp>
        <p:nvSpPr>
          <p:cNvPr id="7" name="Rectangle 6">
            <a:extLst>
              <a:ext uri="{FF2B5EF4-FFF2-40B4-BE49-F238E27FC236}">
                <a16:creationId xmlns:a16="http://schemas.microsoft.com/office/drawing/2014/main" id="{24EA1D59-DE3C-4AA1-8725-477684199A50}"/>
              </a:ext>
            </a:extLst>
          </p:cNvPr>
          <p:cNvSpPr/>
          <p:nvPr/>
        </p:nvSpPr>
        <p:spPr>
          <a:xfrm>
            <a:off x="2133600" y="2209800"/>
            <a:ext cx="1447800" cy="990600"/>
          </a:xfrm>
          <a:prstGeom prst="rect">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8B67C2E-B918-4351-9469-338A2B3014BB}"/>
              </a:ext>
            </a:extLst>
          </p:cNvPr>
          <p:cNvSpPr/>
          <p:nvPr/>
        </p:nvSpPr>
        <p:spPr>
          <a:xfrm>
            <a:off x="2667000" y="4297362"/>
            <a:ext cx="1447800" cy="990600"/>
          </a:xfrm>
          <a:prstGeom prst="rect">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EC7A9A1-6D07-4BAB-96D8-23408612FE4D}"/>
              </a:ext>
            </a:extLst>
          </p:cNvPr>
          <p:cNvSpPr/>
          <p:nvPr/>
        </p:nvSpPr>
        <p:spPr>
          <a:xfrm>
            <a:off x="8382000" y="1714500"/>
            <a:ext cx="1447800" cy="990600"/>
          </a:xfrm>
          <a:prstGeom prst="rect">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10" name="Rectangle 9">
            <a:extLst>
              <a:ext uri="{FF2B5EF4-FFF2-40B4-BE49-F238E27FC236}">
                <a16:creationId xmlns:a16="http://schemas.microsoft.com/office/drawing/2014/main" id="{8FD5E66A-0343-48A7-8F01-CB62721AA910}"/>
              </a:ext>
            </a:extLst>
          </p:cNvPr>
          <p:cNvSpPr/>
          <p:nvPr/>
        </p:nvSpPr>
        <p:spPr>
          <a:xfrm>
            <a:off x="8601075" y="4452144"/>
            <a:ext cx="1447800" cy="990600"/>
          </a:xfrm>
          <a:prstGeom prst="rect">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Peripherals</a:t>
            </a:r>
          </a:p>
        </p:txBody>
      </p:sp>
      <p:sp>
        <p:nvSpPr>
          <p:cNvPr id="11" name="TextBox 10">
            <a:extLst>
              <a:ext uri="{FF2B5EF4-FFF2-40B4-BE49-F238E27FC236}">
                <a16:creationId xmlns:a16="http://schemas.microsoft.com/office/drawing/2014/main" id="{3C070826-6C6C-4E84-8182-E2E04E7DFCE7}"/>
              </a:ext>
            </a:extLst>
          </p:cNvPr>
          <p:cNvSpPr txBox="1"/>
          <p:nvPr/>
        </p:nvSpPr>
        <p:spPr>
          <a:xfrm>
            <a:off x="1676400" y="5638800"/>
            <a:ext cx="1447800" cy="369332"/>
          </a:xfrm>
          <a:prstGeom prst="rect">
            <a:avLst/>
          </a:prstGeom>
          <a:noFill/>
        </p:spPr>
        <p:txBody>
          <a:bodyPr wrap="square" rtlCol="0">
            <a:spAutoFit/>
          </a:bodyPr>
          <a:lstStyle/>
          <a:p>
            <a:r>
              <a:rPr lang="en-US" dirty="0"/>
              <a:t>System</a:t>
            </a:r>
          </a:p>
        </p:txBody>
      </p:sp>
      <p:sp>
        <p:nvSpPr>
          <p:cNvPr id="12" name="Rectangle 11">
            <a:extLst>
              <a:ext uri="{FF2B5EF4-FFF2-40B4-BE49-F238E27FC236}">
                <a16:creationId xmlns:a16="http://schemas.microsoft.com/office/drawing/2014/main" id="{D0CA1098-E90F-4EF7-8CF1-B1CA61416798}"/>
              </a:ext>
            </a:extLst>
          </p:cNvPr>
          <p:cNvSpPr/>
          <p:nvPr/>
        </p:nvSpPr>
        <p:spPr>
          <a:xfrm>
            <a:off x="4381500" y="2865438"/>
            <a:ext cx="34290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TrustZone</a:t>
            </a:r>
            <a:endParaRPr lang="en-US" sz="2800" dirty="0"/>
          </a:p>
        </p:txBody>
      </p:sp>
    </p:spTree>
    <p:extLst>
      <p:ext uri="{BB962C8B-B14F-4D97-AF65-F5344CB8AC3E}">
        <p14:creationId xmlns:p14="http://schemas.microsoft.com/office/powerpoint/2010/main" val="18421130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114800" y="1447800"/>
            <a:ext cx="7696200" cy="4644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Root-of-Trust with Secure Slots</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150</a:t>
            </a:fld>
            <a:endParaRPr lang="en-US"/>
          </a:p>
        </p:txBody>
      </p:sp>
      <p:sp>
        <p:nvSpPr>
          <p:cNvPr id="5" name="Rectangle 4"/>
          <p:cNvSpPr/>
          <p:nvPr/>
        </p:nvSpPr>
        <p:spPr>
          <a:xfrm>
            <a:off x="4114800" y="5638800"/>
            <a:ext cx="7696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FPGA Root-of-Trust</a:t>
            </a:r>
          </a:p>
        </p:txBody>
      </p:sp>
      <p:sp>
        <p:nvSpPr>
          <p:cNvPr id="7" name="Rectangle 6"/>
          <p:cNvSpPr/>
          <p:nvPr/>
        </p:nvSpPr>
        <p:spPr>
          <a:xfrm>
            <a:off x="560705" y="3805989"/>
            <a:ext cx="3351037"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Processor</a:t>
            </a: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p:txBody>
      </p:sp>
      <p:sp>
        <p:nvSpPr>
          <p:cNvPr id="14" name="Rectangle 13"/>
          <p:cNvSpPr/>
          <p:nvPr/>
        </p:nvSpPr>
        <p:spPr>
          <a:xfrm>
            <a:off x="847984" y="4491789"/>
            <a:ext cx="2743200" cy="13716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Operating System</a:t>
            </a:r>
          </a:p>
        </p:txBody>
      </p:sp>
      <p:sp>
        <p:nvSpPr>
          <p:cNvPr id="22" name="Rectangle 21"/>
          <p:cNvSpPr/>
          <p:nvPr/>
        </p:nvSpPr>
        <p:spPr>
          <a:xfrm>
            <a:off x="3924300" y="2133600"/>
            <a:ext cx="381000" cy="6858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1282919" y="2133600"/>
            <a:ext cx="1800021" cy="6858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Memory Controller</a:t>
            </a:r>
          </a:p>
        </p:txBody>
      </p:sp>
      <p:sp>
        <p:nvSpPr>
          <p:cNvPr id="24" name="Rectangle 23"/>
          <p:cNvSpPr/>
          <p:nvPr/>
        </p:nvSpPr>
        <p:spPr>
          <a:xfrm>
            <a:off x="4623044" y="3733758"/>
            <a:ext cx="1006618" cy="1516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Slot 1</a:t>
            </a:r>
          </a:p>
        </p:txBody>
      </p:sp>
      <p:sp>
        <p:nvSpPr>
          <p:cNvPr id="25" name="Rectangle 24"/>
          <p:cNvSpPr/>
          <p:nvPr/>
        </p:nvSpPr>
        <p:spPr>
          <a:xfrm>
            <a:off x="6308582" y="3733758"/>
            <a:ext cx="1006618" cy="1516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Slot 2</a:t>
            </a:r>
          </a:p>
        </p:txBody>
      </p:sp>
      <p:sp>
        <p:nvSpPr>
          <p:cNvPr id="26" name="Rectangle 25"/>
          <p:cNvSpPr/>
          <p:nvPr/>
        </p:nvSpPr>
        <p:spPr>
          <a:xfrm>
            <a:off x="7855291" y="1900989"/>
            <a:ext cx="3581400" cy="304800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173034" y="2779294"/>
            <a:ext cx="1047165" cy="1516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Secure Slot 1</a:t>
            </a:r>
          </a:p>
        </p:txBody>
      </p:sp>
      <p:sp>
        <p:nvSpPr>
          <p:cNvPr id="29" name="Rectangle 28"/>
          <p:cNvSpPr/>
          <p:nvPr/>
        </p:nvSpPr>
        <p:spPr>
          <a:xfrm>
            <a:off x="9906000" y="2771674"/>
            <a:ext cx="1047165" cy="1516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Secure Slot 2</a:t>
            </a:r>
          </a:p>
        </p:txBody>
      </p:sp>
      <p:sp>
        <p:nvSpPr>
          <p:cNvPr id="30" name="Rectangle 29"/>
          <p:cNvSpPr/>
          <p:nvPr/>
        </p:nvSpPr>
        <p:spPr>
          <a:xfrm>
            <a:off x="7710291" y="2133600"/>
            <a:ext cx="381000" cy="6858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2" name="Elbow Connector 41"/>
          <p:cNvCxnSpPr>
            <a:stCxn id="23" idx="3"/>
            <a:endCxn id="29" idx="0"/>
          </p:cNvCxnSpPr>
          <p:nvPr/>
        </p:nvCxnSpPr>
        <p:spPr>
          <a:xfrm>
            <a:off x="3082940" y="2476500"/>
            <a:ext cx="7346643" cy="295174"/>
          </a:xfrm>
          <a:prstGeom prst="bentConnector2">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8696616" y="2476500"/>
            <a:ext cx="2" cy="295175"/>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56813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Static design is booted using the Root-of-Trust</a:t>
            </a:r>
          </a:p>
          <a:p>
            <a:pPr lvl="1"/>
            <a:r>
              <a:rPr lang="en-US" dirty="0"/>
              <a:t>Design inherits the root-of-trust protections</a:t>
            </a:r>
          </a:p>
          <a:p>
            <a:endParaRPr lang="en-US" dirty="0"/>
          </a:p>
          <a:p>
            <a:r>
              <a:rPr lang="en-US" dirty="0"/>
              <a:t>A secure loader is part of this design</a:t>
            </a:r>
          </a:p>
          <a:p>
            <a:pPr lvl="1"/>
            <a:r>
              <a:rPr lang="en-US" dirty="0"/>
              <a:t>Loader cannot be bypassed without a root-of-trust update</a:t>
            </a:r>
          </a:p>
          <a:p>
            <a:endParaRPr lang="en-US" dirty="0"/>
          </a:p>
          <a:p>
            <a:r>
              <a:rPr lang="en-US" dirty="0"/>
              <a:t>Loader will only load hardware if it is correctly signed</a:t>
            </a:r>
          </a:p>
        </p:txBody>
      </p:sp>
      <p:sp>
        <p:nvSpPr>
          <p:cNvPr id="3" name="Title 2"/>
          <p:cNvSpPr>
            <a:spLocks noGrp="1"/>
          </p:cNvSpPr>
          <p:nvPr>
            <p:ph type="title"/>
          </p:nvPr>
        </p:nvSpPr>
        <p:spPr/>
        <p:txBody>
          <a:bodyPr/>
          <a:lstStyle/>
          <a:p>
            <a:r>
              <a:rPr lang="en-US" dirty="0"/>
              <a:t>Loading Secure Slot Hardware</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151</a:t>
            </a:fld>
            <a:endParaRPr lang="en-US"/>
          </a:p>
        </p:txBody>
      </p:sp>
    </p:spTree>
    <p:extLst>
      <p:ext uri="{BB962C8B-B14F-4D97-AF65-F5344CB8AC3E}">
        <p14:creationId xmlns:p14="http://schemas.microsoft.com/office/powerpoint/2010/main" val="86208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Secure loading system</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152</a:t>
            </a:fld>
            <a:endParaRPr lang="en-US"/>
          </a:p>
        </p:txBody>
      </p:sp>
      <p:sp>
        <p:nvSpPr>
          <p:cNvPr id="6" name="Rectangle 5"/>
          <p:cNvSpPr/>
          <p:nvPr/>
        </p:nvSpPr>
        <p:spPr>
          <a:xfrm>
            <a:off x="1209183" y="1920957"/>
            <a:ext cx="9950164" cy="43434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Rectangle 6"/>
          <p:cNvSpPr/>
          <p:nvPr/>
        </p:nvSpPr>
        <p:spPr>
          <a:xfrm>
            <a:off x="1307179" y="3886200"/>
            <a:ext cx="3351037"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Processor</a:t>
            </a: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p:txBody>
      </p:sp>
      <p:sp>
        <p:nvSpPr>
          <p:cNvPr id="8" name="Rectangle 7"/>
          <p:cNvSpPr/>
          <p:nvPr/>
        </p:nvSpPr>
        <p:spPr>
          <a:xfrm>
            <a:off x="4876800" y="2057400"/>
            <a:ext cx="6172200" cy="411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FPGA</a:t>
            </a: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5" name="TextBox 14"/>
          <p:cNvSpPr txBox="1"/>
          <p:nvPr/>
        </p:nvSpPr>
        <p:spPr>
          <a:xfrm>
            <a:off x="3490155" y="1295400"/>
            <a:ext cx="5211691" cy="523220"/>
          </a:xfrm>
          <a:prstGeom prst="rect">
            <a:avLst/>
          </a:prstGeom>
          <a:noFill/>
        </p:spPr>
        <p:txBody>
          <a:bodyPr wrap="square" rtlCol="0">
            <a:spAutoFit/>
          </a:bodyPr>
          <a:lstStyle/>
          <a:p>
            <a:r>
              <a:rPr lang="en-US" sz="2800" dirty="0"/>
              <a:t>How does the secure loader work?</a:t>
            </a:r>
          </a:p>
        </p:txBody>
      </p:sp>
      <p:sp>
        <p:nvSpPr>
          <p:cNvPr id="16" name="Rectangle 15"/>
          <p:cNvSpPr/>
          <p:nvPr/>
        </p:nvSpPr>
        <p:spPr>
          <a:xfrm>
            <a:off x="4575953" y="4307318"/>
            <a:ext cx="381000" cy="15240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p:cNvSpPr/>
          <p:nvPr/>
        </p:nvSpPr>
        <p:spPr>
          <a:xfrm>
            <a:off x="4575953" y="2743200"/>
            <a:ext cx="381000" cy="6858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p:cNvSpPr/>
          <p:nvPr/>
        </p:nvSpPr>
        <p:spPr>
          <a:xfrm>
            <a:off x="5998774" y="2793115"/>
            <a:ext cx="1006618" cy="1516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Slot 1</a:t>
            </a:r>
          </a:p>
        </p:txBody>
      </p:sp>
      <p:sp>
        <p:nvSpPr>
          <p:cNvPr id="20" name="Rectangle 19"/>
          <p:cNvSpPr/>
          <p:nvPr/>
        </p:nvSpPr>
        <p:spPr>
          <a:xfrm>
            <a:off x="7850095" y="2793115"/>
            <a:ext cx="1006618" cy="1516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Slot 2</a:t>
            </a:r>
          </a:p>
        </p:txBody>
      </p:sp>
      <p:sp>
        <p:nvSpPr>
          <p:cNvPr id="21" name="Rectangle 20"/>
          <p:cNvSpPr/>
          <p:nvPr/>
        </p:nvSpPr>
        <p:spPr>
          <a:xfrm>
            <a:off x="2082686" y="2773322"/>
            <a:ext cx="1800021" cy="6858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Memory Controller</a:t>
            </a:r>
          </a:p>
        </p:txBody>
      </p:sp>
      <p:sp>
        <p:nvSpPr>
          <p:cNvPr id="22" name="Rectangle 21"/>
          <p:cNvSpPr/>
          <p:nvPr/>
        </p:nvSpPr>
        <p:spPr>
          <a:xfrm>
            <a:off x="1524000" y="4572000"/>
            <a:ext cx="2743200" cy="13716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Operating System</a:t>
            </a:r>
          </a:p>
        </p:txBody>
      </p:sp>
      <p:sp>
        <p:nvSpPr>
          <p:cNvPr id="23" name="Rectangle 22"/>
          <p:cNvSpPr/>
          <p:nvPr/>
        </p:nvSpPr>
        <p:spPr>
          <a:xfrm>
            <a:off x="5616921" y="4880769"/>
            <a:ext cx="2291861" cy="754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Signature Verification</a:t>
            </a:r>
          </a:p>
        </p:txBody>
      </p:sp>
      <p:sp>
        <p:nvSpPr>
          <p:cNvPr id="24" name="Rectangle 23"/>
          <p:cNvSpPr/>
          <p:nvPr/>
        </p:nvSpPr>
        <p:spPr>
          <a:xfrm>
            <a:off x="8353404" y="4892849"/>
            <a:ext cx="2291861" cy="754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Reconfiguration Module</a:t>
            </a:r>
          </a:p>
        </p:txBody>
      </p:sp>
      <p:sp>
        <p:nvSpPr>
          <p:cNvPr id="25" name="Rectangle 24"/>
          <p:cNvSpPr/>
          <p:nvPr/>
        </p:nvSpPr>
        <p:spPr>
          <a:xfrm>
            <a:off x="10521088" y="3238592"/>
            <a:ext cx="1166172" cy="663657"/>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ICAP</a:t>
            </a:r>
          </a:p>
        </p:txBody>
      </p:sp>
      <p:cxnSp>
        <p:nvCxnSpPr>
          <p:cNvPr id="27" name="Straight Connector 26"/>
          <p:cNvCxnSpPr>
            <a:stCxn id="23" idx="1"/>
            <a:endCxn id="22" idx="3"/>
          </p:cNvCxnSpPr>
          <p:nvPr/>
        </p:nvCxnSpPr>
        <p:spPr>
          <a:xfrm flipH="1">
            <a:off x="4267200" y="5257800"/>
            <a:ext cx="13497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3" idx="3"/>
          </p:cNvCxnSpPr>
          <p:nvPr/>
        </p:nvCxnSpPr>
        <p:spPr>
          <a:xfrm flipH="1">
            <a:off x="7908782" y="5257800"/>
            <a:ext cx="4446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4" idx="3"/>
            <a:endCxn id="25" idx="2"/>
          </p:cNvCxnSpPr>
          <p:nvPr/>
        </p:nvCxnSpPr>
        <p:spPr>
          <a:xfrm flipV="1">
            <a:off x="10645265" y="3902249"/>
            <a:ext cx="458909" cy="1367631"/>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59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Secure loading system</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153</a:t>
            </a:fld>
            <a:endParaRPr lang="en-US"/>
          </a:p>
        </p:txBody>
      </p:sp>
      <p:sp>
        <p:nvSpPr>
          <p:cNvPr id="6" name="Rectangle 5"/>
          <p:cNvSpPr/>
          <p:nvPr/>
        </p:nvSpPr>
        <p:spPr>
          <a:xfrm>
            <a:off x="1209183" y="1920957"/>
            <a:ext cx="9950164" cy="43434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307179" y="3886200"/>
            <a:ext cx="3351037"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Processor</a:t>
            </a: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p:txBody>
      </p:sp>
      <p:sp>
        <p:nvSpPr>
          <p:cNvPr id="8" name="Rectangle 7"/>
          <p:cNvSpPr/>
          <p:nvPr/>
        </p:nvSpPr>
        <p:spPr>
          <a:xfrm>
            <a:off x="4876800" y="2057400"/>
            <a:ext cx="6172200" cy="411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FPGA</a:t>
            </a: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6" name="Rectangle 15"/>
          <p:cNvSpPr/>
          <p:nvPr/>
        </p:nvSpPr>
        <p:spPr>
          <a:xfrm>
            <a:off x="4575953" y="4307318"/>
            <a:ext cx="381000" cy="15240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575953" y="2743200"/>
            <a:ext cx="381000" cy="6858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850095" y="2793115"/>
            <a:ext cx="1006618" cy="1516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Slot 2</a:t>
            </a:r>
          </a:p>
        </p:txBody>
      </p:sp>
      <p:sp>
        <p:nvSpPr>
          <p:cNvPr id="21" name="Rectangle 20"/>
          <p:cNvSpPr/>
          <p:nvPr/>
        </p:nvSpPr>
        <p:spPr>
          <a:xfrm>
            <a:off x="2082686" y="2773322"/>
            <a:ext cx="1800021" cy="6858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Memory Controller</a:t>
            </a:r>
          </a:p>
        </p:txBody>
      </p:sp>
      <p:sp>
        <p:nvSpPr>
          <p:cNvPr id="22" name="Rectangle 21"/>
          <p:cNvSpPr/>
          <p:nvPr/>
        </p:nvSpPr>
        <p:spPr>
          <a:xfrm>
            <a:off x="1524000" y="4572000"/>
            <a:ext cx="2743200" cy="13716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Operating System</a:t>
            </a:r>
          </a:p>
        </p:txBody>
      </p:sp>
      <p:sp>
        <p:nvSpPr>
          <p:cNvPr id="23" name="Rectangle 22"/>
          <p:cNvSpPr/>
          <p:nvPr/>
        </p:nvSpPr>
        <p:spPr>
          <a:xfrm>
            <a:off x="5616921" y="4880769"/>
            <a:ext cx="2291861" cy="754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Signature Verification</a:t>
            </a:r>
          </a:p>
        </p:txBody>
      </p:sp>
      <p:sp>
        <p:nvSpPr>
          <p:cNvPr id="24" name="Rectangle 23"/>
          <p:cNvSpPr/>
          <p:nvPr/>
        </p:nvSpPr>
        <p:spPr>
          <a:xfrm>
            <a:off x="8353404" y="4892849"/>
            <a:ext cx="2291861" cy="754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Reconfiguration Module</a:t>
            </a:r>
          </a:p>
        </p:txBody>
      </p:sp>
      <p:sp>
        <p:nvSpPr>
          <p:cNvPr id="25" name="Rectangle 24"/>
          <p:cNvSpPr/>
          <p:nvPr/>
        </p:nvSpPr>
        <p:spPr>
          <a:xfrm>
            <a:off x="10521088" y="3238592"/>
            <a:ext cx="1166172" cy="663657"/>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ICAP</a:t>
            </a:r>
          </a:p>
        </p:txBody>
      </p:sp>
      <p:cxnSp>
        <p:nvCxnSpPr>
          <p:cNvPr id="11" name="Elbow Connector 10"/>
          <p:cNvCxnSpPr/>
          <p:nvPr/>
        </p:nvCxnSpPr>
        <p:spPr>
          <a:xfrm flipV="1">
            <a:off x="4265491" y="4309177"/>
            <a:ext cx="2231830" cy="373022"/>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0800000" flipV="1">
            <a:off x="6502084" y="4307317"/>
            <a:ext cx="1851321" cy="374881"/>
          </a:xfrm>
          <a:prstGeom prst="bentConnector3">
            <a:avLst>
              <a:gd name="adj1" fmla="val 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2" idx="3"/>
            <a:endCxn id="23" idx="1"/>
          </p:cNvCxnSpPr>
          <p:nvPr/>
        </p:nvCxnSpPr>
        <p:spPr>
          <a:xfrm>
            <a:off x="4267200" y="5257800"/>
            <a:ext cx="13497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886200" y="5486400"/>
            <a:ext cx="1447801" cy="830997"/>
          </a:xfrm>
          <a:prstGeom prst="rect">
            <a:avLst/>
          </a:prstGeom>
          <a:solidFill>
            <a:schemeClr val="bg1"/>
          </a:solidFill>
          <a:ln w="25400">
            <a:solidFill>
              <a:schemeClr val="accent1">
                <a:shade val="50000"/>
              </a:schemeClr>
            </a:solidFill>
          </a:ln>
        </p:spPr>
        <p:txBody>
          <a:bodyPr wrap="square" rtlCol="0">
            <a:spAutoFit/>
          </a:bodyPr>
          <a:lstStyle/>
          <a:p>
            <a:pPr algn="ctr"/>
            <a:r>
              <a:rPr lang="en-US" sz="2400" dirty="0"/>
              <a:t>Signed module</a:t>
            </a:r>
          </a:p>
        </p:txBody>
      </p:sp>
      <p:cxnSp>
        <p:nvCxnSpPr>
          <p:cNvPr id="32" name="Straight Connector 31"/>
          <p:cNvCxnSpPr/>
          <p:nvPr/>
        </p:nvCxnSpPr>
        <p:spPr>
          <a:xfrm flipH="1">
            <a:off x="4267200" y="5257800"/>
            <a:ext cx="13497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flipV="1">
            <a:off x="10645265" y="3902249"/>
            <a:ext cx="458909" cy="1367631"/>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7908782" y="5257800"/>
            <a:ext cx="4446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rot="10800000">
            <a:off x="3882708" y="3116222"/>
            <a:ext cx="2116067" cy="434924"/>
          </a:xfrm>
          <a:prstGeom prst="bentConnector3">
            <a:avLst>
              <a:gd name="adj1" fmla="val 29448"/>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5998774" y="2793115"/>
            <a:ext cx="1006618" cy="1516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Slot 1</a:t>
            </a:r>
          </a:p>
        </p:txBody>
      </p:sp>
      <p:sp>
        <p:nvSpPr>
          <p:cNvPr id="26" name="TextBox 25"/>
          <p:cNvSpPr txBox="1"/>
          <p:nvPr/>
        </p:nvSpPr>
        <p:spPr>
          <a:xfrm>
            <a:off x="3490155" y="1295400"/>
            <a:ext cx="5211691" cy="523220"/>
          </a:xfrm>
          <a:prstGeom prst="rect">
            <a:avLst/>
          </a:prstGeom>
          <a:noFill/>
        </p:spPr>
        <p:txBody>
          <a:bodyPr wrap="square" rtlCol="0">
            <a:spAutoFit/>
          </a:bodyPr>
          <a:lstStyle/>
          <a:p>
            <a:r>
              <a:rPr lang="en-US" sz="2800" dirty="0"/>
              <a:t>The OS wants to reconfigure Slot 1</a:t>
            </a:r>
          </a:p>
        </p:txBody>
      </p:sp>
    </p:spTree>
    <p:extLst>
      <p:ext uri="{BB962C8B-B14F-4D97-AF65-F5344CB8AC3E}">
        <p14:creationId xmlns:p14="http://schemas.microsoft.com/office/powerpoint/2010/main" val="62576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Secure loading system</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154</a:t>
            </a:fld>
            <a:endParaRPr lang="en-US"/>
          </a:p>
        </p:txBody>
      </p:sp>
      <p:sp>
        <p:nvSpPr>
          <p:cNvPr id="6" name="Rectangle 5"/>
          <p:cNvSpPr/>
          <p:nvPr/>
        </p:nvSpPr>
        <p:spPr>
          <a:xfrm>
            <a:off x="1209183" y="1920957"/>
            <a:ext cx="9950164" cy="43434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307179" y="3886200"/>
            <a:ext cx="3351037"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Processor</a:t>
            </a: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p:txBody>
      </p:sp>
      <p:sp>
        <p:nvSpPr>
          <p:cNvPr id="8" name="Rectangle 7"/>
          <p:cNvSpPr/>
          <p:nvPr/>
        </p:nvSpPr>
        <p:spPr>
          <a:xfrm>
            <a:off x="4876800" y="2057400"/>
            <a:ext cx="6172200" cy="411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FPGA</a:t>
            </a: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6" name="Rectangle 15"/>
          <p:cNvSpPr/>
          <p:nvPr/>
        </p:nvSpPr>
        <p:spPr>
          <a:xfrm>
            <a:off x="4575953" y="4307318"/>
            <a:ext cx="381000" cy="15240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575953" y="2743200"/>
            <a:ext cx="381000" cy="6858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998774" y="2793115"/>
            <a:ext cx="1006618" cy="1516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Slot 1</a:t>
            </a:r>
          </a:p>
        </p:txBody>
      </p:sp>
      <p:sp>
        <p:nvSpPr>
          <p:cNvPr id="20" name="Rectangle 19"/>
          <p:cNvSpPr/>
          <p:nvPr/>
        </p:nvSpPr>
        <p:spPr>
          <a:xfrm>
            <a:off x="7850095" y="2793115"/>
            <a:ext cx="1006618" cy="1516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Slot 2</a:t>
            </a:r>
          </a:p>
        </p:txBody>
      </p:sp>
      <p:sp>
        <p:nvSpPr>
          <p:cNvPr id="21" name="Rectangle 20"/>
          <p:cNvSpPr/>
          <p:nvPr/>
        </p:nvSpPr>
        <p:spPr>
          <a:xfrm>
            <a:off x="2082686" y="2773322"/>
            <a:ext cx="1800021" cy="6858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Memory Controller</a:t>
            </a:r>
          </a:p>
        </p:txBody>
      </p:sp>
      <p:sp>
        <p:nvSpPr>
          <p:cNvPr id="22" name="Rectangle 21"/>
          <p:cNvSpPr/>
          <p:nvPr/>
        </p:nvSpPr>
        <p:spPr>
          <a:xfrm>
            <a:off x="1524000" y="4572000"/>
            <a:ext cx="2743200" cy="13716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Operating System</a:t>
            </a:r>
          </a:p>
        </p:txBody>
      </p:sp>
      <p:sp>
        <p:nvSpPr>
          <p:cNvPr id="23" name="Rectangle 22"/>
          <p:cNvSpPr/>
          <p:nvPr/>
        </p:nvSpPr>
        <p:spPr>
          <a:xfrm>
            <a:off x="5616921" y="4880769"/>
            <a:ext cx="2291861" cy="754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Signature Verification</a:t>
            </a:r>
          </a:p>
        </p:txBody>
      </p:sp>
      <p:sp>
        <p:nvSpPr>
          <p:cNvPr id="24" name="Rectangle 23"/>
          <p:cNvSpPr/>
          <p:nvPr/>
        </p:nvSpPr>
        <p:spPr>
          <a:xfrm>
            <a:off x="8353404" y="4892849"/>
            <a:ext cx="2291861" cy="754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Reconfiguration Module</a:t>
            </a:r>
          </a:p>
        </p:txBody>
      </p:sp>
      <p:sp>
        <p:nvSpPr>
          <p:cNvPr id="25" name="Rectangle 24"/>
          <p:cNvSpPr/>
          <p:nvPr/>
        </p:nvSpPr>
        <p:spPr>
          <a:xfrm>
            <a:off x="10521088" y="3238592"/>
            <a:ext cx="1166172" cy="663657"/>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ICAP</a:t>
            </a:r>
          </a:p>
        </p:txBody>
      </p:sp>
      <p:cxnSp>
        <p:nvCxnSpPr>
          <p:cNvPr id="5" name="Elbow Connector 4"/>
          <p:cNvCxnSpPr>
            <a:stCxn id="19" idx="1"/>
            <a:endCxn id="21" idx="3"/>
          </p:cNvCxnSpPr>
          <p:nvPr/>
        </p:nvCxnSpPr>
        <p:spPr>
          <a:xfrm rot="10800000">
            <a:off x="3882708" y="3116222"/>
            <a:ext cx="2116067" cy="434924"/>
          </a:xfrm>
          <a:prstGeom prst="bentConnector3">
            <a:avLst>
              <a:gd name="adj1" fmla="val 29448"/>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Elbow Connector 10"/>
          <p:cNvCxnSpPr>
            <a:endCxn id="19" idx="2"/>
          </p:cNvCxnSpPr>
          <p:nvPr/>
        </p:nvCxnSpPr>
        <p:spPr>
          <a:xfrm flipV="1">
            <a:off x="4267200" y="4309177"/>
            <a:ext cx="2234883" cy="373022"/>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0800000" flipV="1">
            <a:off x="6502084" y="4307317"/>
            <a:ext cx="1851321" cy="374881"/>
          </a:xfrm>
          <a:prstGeom prst="bentConnector3">
            <a:avLst>
              <a:gd name="adj1" fmla="val 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flipV="1">
            <a:off x="10645265" y="3902249"/>
            <a:ext cx="458909" cy="1367631"/>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7908782" y="5257800"/>
            <a:ext cx="444622" cy="0"/>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267200" y="5257800"/>
            <a:ext cx="13497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239000" y="5410200"/>
            <a:ext cx="1447801" cy="830997"/>
          </a:xfrm>
          <a:prstGeom prst="rect">
            <a:avLst/>
          </a:prstGeom>
          <a:solidFill>
            <a:schemeClr val="bg1"/>
          </a:solidFill>
          <a:ln w="25400">
            <a:solidFill>
              <a:schemeClr val="accent1">
                <a:shade val="50000"/>
              </a:schemeClr>
            </a:solidFill>
          </a:ln>
        </p:spPr>
        <p:txBody>
          <a:bodyPr wrap="square" rtlCol="0">
            <a:spAutoFit/>
          </a:bodyPr>
          <a:lstStyle/>
          <a:p>
            <a:pPr algn="ctr"/>
            <a:r>
              <a:rPr lang="en-US" sz="2400" dirty="0"/>
              <a:t>Signed module</a:t>
            </a:r>
          </a:p>
        </p:txBody>
      </p:sp>
      <p:sp>
        <p:nvSpPr>
          <p:cNvPr id="28" name="TextBox 27"/>
          <p:cNvSpPr txBox="1"/>
          <p:nvPr/>
        </p:nvSpPr>
        <p:spPr>
          <a:xfrm>
            <a:off x="3192878" y="1295400"/>
            <a:ext cx="5806245" cy="523220"/>
          </a:xfrm>
          <a:prstGeom prst="rect">
            <a:avLst/>
          </a:prstGeom>
          <a:noFill/>
        </p:spPr>
        <p:txBody>
          <a:bodyPr wrap="square" rtlCol="0">
            <a:spAutoFit/>
          </a:bodyPr>
          <a:lstStyle/>
          <a:p>
            <a:r>
              <a:rPr lang="en-US" sz="2800" dirty="0"/>
              <a:t>The signature of the module is verified</a:t>
            </a:r>
          </a:p>
        </p:txBody>
      </p:sp>
    </p:spTree>
    <p:extLst>
      <p:ext uri="{BB962C8B-B14F-4D97-AF65-F5344CB8AC3E}">
        <p14:creationId xmlns:p14="http://schemas.microsoft.com/office/powerpoint/2010/main" val="23020316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Secure loading system</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155</a:t>
            </a:fld>
            <a:endParaRPr lang="en-US"/>
          </a:p>
        </p:txBody>
      </p:sp>
      <p:sp>
        <p:nvSpPr>
          <p:cNvPr id="6" name="Rectangle 5"/>
          <p:cNvSpPr/>
          <p:nvPr/>
        </p:nvSpPr>
        <p:spPr>
          <a:xfrm>
            <a:off x="1209183" y="1920957"/>
            <a:ext cx="9950164" cy="43434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307179" y="3886200"/>
            <a:ext cx="3351037"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Processor</a:t>
            </a: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p:txBody>
      </p:sp>
      <p:sp>
        <p:nvSpPr>
          <p:cNvPr id="8" name="Rectangle 7"/>
          <p:cNvSpPr/>
          <p:nvPr/>
        </p:nvSpPr>
        <p:spPr>
          <a:xfrm>
            <a:off x="4876800" y="2057400"/>
            <a:ext cx="6172200" cy="411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FPGA</a:t>
            </a: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6" name="Rectangle 15"/>
          <p:cNvSpPr/>
          <p:nvPr/>
        </p:nvSpPr>
        <p:spPr>
          <a:xfrm>
            <a:off x="4575953" y="4307318"/>
            <a:ext cx="381000" cy="15240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575953" y="2743200"/>
            <a:ext cx="381000" cy="6858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998774" y="2793115"/>
            <a:ext cx="1006618" cy="1516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Slot 1</a:t>
            </a:r>
          </a:p>
        </p:txBody>
      </p:sp>
      <p:sp>
        <p:nvSpPr>
          <p:cNvPr id="20" name="Rectangle 19"/>
          <p:cNvSpPr/>
          <p:nvPr/>
        </p:nvSpPr>
        <p:spPr>
          <a:xfrm>
            <a:off x="7850095" y="2793115"/>
            <a:ext cx="1006618" cy="1516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Slot 2</a:t>
            </a:r>
          </a:p>
        </p:txBody>
      </p:sp>
      <p:sp>
        <p:nvSpPr>
          <p:cNvPr id="21" name="Rectangle 20"/>
          <p:cNvSpPr/>
          <p:nvPr/>
        </p:nvSpPr>
        <p:spPr>
          <a:xfrm>
            <a:off x="2082686" y="2773322"/>
            <a:ext cx="1800021" cy="6858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Memory Controller</a:t>
            </a:r>
          </a:p>
        </p:txBody>
      </p:sp>
      <p:sp>
        <p:nvSpPr>
          <p:cNvPr id="22" name="Rectangle 21"/>
          <p:cNvSpPr/>
          <p:nvPr/>
        </p:nvSpPr>
        <p:spPr>
          <a:xfrm>
            <a:off x="1524000" y="4572000"/>
            <a:ext cx="2743200" cy="13716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Operating System</a:t>
            </a:r>
          </a:p>
        </p:txBody>
      </p:sp>
      <p:sp>
        <p:nvSpPr>
          <p:cNvPr id="23" name="Rectangle 22"/>
          <p:cNvSpPr/>
          <p:nvPr/>
        </p:nvSpPr>
        <p:spPr>
          <a:xfrm>
            <a:off x="5616921" y="4880769"/>
            <a:ext cx="2291861" cy="754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Signature Verification</a:t>
            </a:r>
          </a:p>
        </p:txBody>
      </p:sp>
      <p:sp>
        <p:nvSpPr>
          <p:cNvPr id="24" name="Rectangle 23"/>
          <p:cNvSpPr/>
          <p:nvPr/>
        </p:nvSpPr>
        <p:spPr>
          <a:xfrm>
            <a:off x="8353404" y="4892849"/>
            <a:ext cx="2291861" cy="754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Reconfiguration Module</a:t>
            </a:r>
          </a:p>
        </p:txBody>
      </p:sp>
      <p:sp>
        <p:nvSpPr>
          <p:cNvPr id="25" name="Rectangle 24"/>
          <p:cNvSpPr/>
          <p:nvPr/>
        </p:nvSpPr>
        <p:spPr>
          <a:xfrm>
            <a:off x="10521088" y="3238592"/>
            <a:ext cx="1166172" cy="663657"/>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ICAP</a:t>
            </a:r>
          </a:p>
        </p:txBody>
      </p:sp>
      <p:cxnSp>
        <p:nvCxnSpPr>
          <p:cNvPr id="5" name="Elbow Connector 4"/>
          <p:cNvCxnSpPr>
            <a:stCxn id="19" idx="1"/>
            <a:endCxn id="21" idx="3"/>
          </p:cNvCxnSpPr>
          <p:nvPr/>
        </p:nvCxnSpPr>
        <p:spPr>
          <a:xfrm rot="10800000">
            <a:off x="3882708" y="3116222"/>
            <a:ext cx="2116067" cy="434924"/>
          </a:xfrm>
          <a:prstGeom prst="bentConnector3">
            <a:avLst>
              <a:gd name="adj1" fmla="val 29448"/>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Elbow Connector 10"/>
          <p:cNvCxnSpPr>
            <a:endCxn id="19" idx="2"/>
          </p:cNvCxnSpPr>
          <p:nvPr/>
        </p:nvCxnSpPr>
        <p:spPr>
          <a:xfrm flipV="1">
            <a:off x="4267200" y="4309177"/>
            <a:ext cx="2234883" cy="373022"/>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0800000" flipV="1">
            <a:off x="6502084" y="4307317"/>
            <a:ext cx="1851321" cy="374881"/>
          </a:xfrm>
          <a:prstGeom prst="bentConnector3">
            <a:avLst>
              <a:gd name="adj1" fmla="val 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flipV="1">
            <a:off x="10645265" y="3902249"/>
            <a:ext cx="458909" cy="136763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7908782" y="5257800"/>
            <a:ext cx="4446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267200" y="5257800"/>
            <a:ext cx="13497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0287000" y="4267200"/>
            <a:ext cx="1447801" cy="830997"/>
          </a:xfrm>
          <a:prstGeom prst="rect">
            <a:avLst/>
          </a:prstGeom>
          <a:solidFill>
            <a:schemeClr val="bg1"/>
          </a:solidFill>
          <a:ln w="25400">
            <a:solidFill>
              <a:schemeClr val="accent1">
                <a:shade val="50000"/>
              </a:schemeClr>
            </a:solidFill>
          </a:ln>
        </p:spPr>
        <p:txBody>
          <a:bodyPr wrap="square" rtlCol="0">
            <a:spAutoFit/>
          </a:bodyPr>
          <a:lstStyle/>
          <a:p>
            <a:pPr algn="ctr"/>
            <a:r>
              <a:rPr lang="en-US" sz="2400" dirty="0"/>
              <a:t>Signed module</a:t>
            </a:r>
          </a:p>
        </p:txBody>
      </p:sp>
      <p:sp>
        <p:nvSpPr>
          <p:cNvPr id="28" name="TextBox 27"/>
          <p:cNvSpPr txBox="1"/>
          <p:nvPr/>
        </p:nvSpPr>
        <p:spPr>
          <a:xfrm>
            <a:off x="3541420" y="1295400"/>
            <a:ext cx="5109161" cy="523220"/>
          </a:xfrm>
          <a:prstGeom prst="rect">
            <a:avLst/>
          </a:prstGeom>
          <a:noFill/>
        </p:spPr>
        <p:txBody>
          <a:bodyPr wrap="square" rtlCol="0">
            <a:spAutoFit/>
          </a:bodyPr>
          <a:lstStyle/>
          <a:p>
            <a:r>
              <a:rPr lang="en-US" sz="2800" dirty="0"/>
              <a:t>The module is written to the ICAP</a:t>
            </a:r>
          </a:p>
        </p:txBody>
      </p:sp>
    </p:spTree>
    <p:extLst>
      <p:ext uri="{BB962C8B-B14F-4D97-AF65-F5344CB8AC3E}">
        <p14:creationId xmlns:p14="http://schemas.microsoft.com/office/powerpoint/2010/main" val="200555500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Secure loading system</a:t>
            </a:r>
          </a:p>
        </p:txBody>
      </p:sp>
      <p:sp>
        <p:nvSpPr>
          <p:cNvPr id="4" name="Slide Number Placeholder 3"/>
          <p:cNvSpPr>
            <a:spLocks noGrp="1"/>
          </p:cNvSpPr>
          <p:nvPr>
            <p:ph type="sldNum" sz="quarter" idx="12"/>
          </p:nvPr>
        </p:nvSpPr>
        <p:spPr/>
        <p:txBody>
          <a:bodyPr/>
          <a:lstStyle/>
          <a:p>
            <a:fld id="{75FC310F-8B6D-4753-AAE4-A928F19BE0F9}" type="slidenum">
              <a:rPr lang="en-US" smtClean="0"/>
              <a:pPr/>
              <a:t>156</a:t>
            </a:fld>
            <a:endParaRPr lang="en-US"/>
          </a:p>
        </p:txBody>
      </p:sp>
      <p:sp>
        <p:nvSpPr>
          <p:cNvPr id="6" name="Rectangle 5"/>
          <p:cNvSpPr/>
          <p:nvPr/>
        </p:nvSpPr>
        <p:spPr>
          <a:xfrm>
            <a:off x="1209183" y="1920957"/>
            <a:ext cx="9950164" cy="43434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307179" y="3886200"/>
            <a:ext cx="3351037"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Processor</a:t>
            </a: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p:txBody>
      </p:sp>
      <p:sp>
        <p:nvSpPr>
          <p:cNvPr id="8" name="Rectangle 7"/>
          <p:cNvSpPr/>
          <p:nvPr/>
        </p:nvSpPr>
        <p:spPr>
          <a:xfrm>
            <a:off x="4876800" y="2057400"/>
            <a:ext cx="6172200" cy="411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FPGA</a:t>
            </a:r>
            <a:endParaRPr lang="en-US" sz="2400" dirty="0">
              <a:solidFill>
                <a:schemeClr val="tx1"/>
              </a:solidFill>
            </a:endParaRPr>
          </a:p>
          <a:p>
            <a:pPr algn="ctr"/>
            <a:endParaRPr lang="en-US" sz="2400" dirty="0">
              <a:solidFill>
                <a:schemeClr val="tx1"/>
              </a:solidFill>
            </a:endParaRPr>
          </a:p>
          <a:p>
            <a:pPr algn="ctr"/>
            <a:endParaRPr lang="en-US" sz="2400"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6" name="Rectangle 15"/>
          <p:cNvSpPr/>
          <p:nvPr/>
        </p:nvSpPr>
        <p:spPr>
          <a:xfrm>
            <a:off x="4575953" y="4307318"/>
            <a:ext cx="381000" cy="15240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575953" y="2743200"/>
            <a:ext cx="381000" cy="6858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998774" y="2793115"/>
            <a:ext cx="1006618" cy="1516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Slot 1</a:t>
            </a:r>
          </a:p>
        </p:txBody>
      </p:sp>
      <p:sp>
        <p:nvSpPr>
          <p:cNvPr id="20" name="Rectangle 19"/>
          <p:cNvSpPr/>
          <p:nvPr/>
        </p:nvSpPr>
        <p:spPr>
          <a:xfrm>
            <a:off x="7850095" y="2793115"/>
            <a:ext cx="1006618" cy="1516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Slot 2</a:t>
            </a:r>
          </a:p>
        </p:txBody>
      </p:sp>
      <p:sp>
        <p:nvSpPr>
          <p:cNvPr id="21" name="Rectangle 20"/>
          <p:cNvSpPr/>
          <p:nvPr/>
        </p:nvSpPr>
        <p:spPr>
          <a:xfrm>
            <a:off x="2082686" y="2773322"/>
            <a:ext cx="1800021" cy="6858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Memory Controller</a:t>
            </a:r>
          </a:p>
        </p:txBody>
      </p:sp>
      <p:sp>
        <p:nvSpPr>
          <p:cNvPr id="22" name="Rectangle 21"/>
          <p:cNvSpPr/>
          <p:nvPr/>
        </p:nvSpPr>
        <p:spPr>
          <a:xfrm>
            <a:off x="1524000" y="4572000"/>
            <a:ext cx="2743200" cy="13716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Operating System</a:t>
            </a:r>
          </a:p>
        </p:txBody>
      </p:sp>
      <p:sp>
        <p:nvSpPr>
          <p:cNvPr id="23" name="Rectangle 22"/>
          <p:cNvSpPr/>
          <p:nvPr/>
        </p:nvSpPr>
        <p:spPr>
          <a:xfrm>
            <a:off x="5616921" y="4880769"/>
            <a:ext cx="2291861" cy="754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Signature Verification</a:t>
            </a:r>
          </a:p>
        </p:txBody>
      </p:sp>
      <p:sp>
        <p:nvSpPr>
          <p:cNvPr id="24" name="Rectangle 23"/>
          <p:cNvSpPr/>
          <p:nvPr/>
        </p:nvSpPr>
        <p:spPr>
          <a:xfrm>
            <a:off x="8353404" y="4892849"/>
            <a:ext cx="2291861" cy="754062"/>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Reconfiguration Module</a:t>
            </a:r>
          </a:p>
        </p:txBody>
      </p:sp>
      <p:sp>
        <p:nvSpPr>
          <p:cNvPr id="25" name="Rectangle 24"/>
          <p:cNvSpPr/>
          <p:nvPr/>
        </p:nvSpPr>
        <p:spPr>
          <a:xfrm>
            <a:off x="10521088" y="3238592"/>
            <a:ext cx="1166172" cy="663657"/>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ICAP</a:t>
            </a:r>
          </a:p>
        </p:txBody>
      </p:sp>
      <p:cxnSp>
        <p:nvCxnSpPr>
          <p:cNvPr id="5" name="Elbow Connector 4"/>
          <p:cNvCxnSpPr>
            <a:stCxn id="19" idx="1"/>
            <a:endCxn id="21" idx="3"/>
          </p:cNvCxnSpPr>
          <p:nvPr/>
        </p:nvCxnSpPr>
        <p:spPr>
          <a:xfrm rot="10800000">
            <a:off x="3882708" y="3116222"/>
            <a:ext cx="2116067" cy="434924"/>
          </a:xfrm>
          <a:prstGeom prst="bentConnector3">
            <a:avLst>
              <a:gd name="adj1" fmla="val 29448"/>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Elbow Connector 10"/>
          <p:cNvCxnSpPr>
            <a:endCxn id="19" idx="2"/>
          </p:cNvCxnSpPr>
          <p:nvPr/>
        </p:nvCxnSpPr>
        <p:spPr>
          <a:xfrm flipV="1">
            <a:off x="4267200" y="4309177"/>
            <a:ext cx="2234883" cy="373022"/>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0800000" flipV="1">
            <a:off x="6502084" y="4307317"/>
            <a:ext cx="1851321" cy="374881"/>
          </a:xfrm>
          <a:prstGeom prst="bentConnector3">
            <a:avLst>
              <a:gd name="adj1" fmla="val 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flipV="1">
            <a:off x="10645265" y="3902249"/>
            <a:ext cx="458909" cy="1367631"/>
          </a:xfrm>
          <a:prstGeom prst="bentConnector2">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7908782" y="5257800"/>
            <a:ext cx="4446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267200" y="5257800"/>
            <a:ext cx="134972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791200" y="3124200"/>
            <a:ext cx="1447801" cy="830997"/>
          </a:xfrm>
          <a:prstGeom prst="rect">
            <a:avLst/>
          </a:prstGeom>
          <a:solidFill>
            <a:schemeClr val="bg1"/>
          </a:solidFill>
          <a:ln w="25400">
            <a:solidFill>
              <a:schemeClr val="accent1">
                <a:shade val="50000"/>
              </a:schemeClr>
            </a:solidFill>
          </a:ln>
        </p:spPr>
        <p:txBody>
          <a:bodyPr wrap="square" rtlCol="0">
            <a:spAutoFit/>
          </a:bodyPr>
          <a:lstStyle/>
          <a:p>
            <a:pPr algn="ctr"/>
            <a:r>
              <a:rPr lang="en-US" sz="2400" dirty="0"/>
              <a:t>Signed module</a:t>
            </a:r>
          </a:p>
        </p:txBody>
      </p:sp>
      <p:sp>
        <p:nvSpPr>
          <p:cNvPr id="28" name="TextBox 27"/>
          <p:cNvSpPr txBox="1"/>
          <p:nvPr/>
        </p:nvSpPr>
        <p:spPr>
          <a:xfrm>
            <a:off x="3198520" y="1295400"/>
            <a:ext cx="5794961" cy="523220"/>
          </a:xfrm>
          <a:prstGeom prst="rect">
            <a:avLst/>
          </a:prstGeom>
          <a:noFill/>
        </p:spPr>
        <p:txBody>
          <a:bodyPr wrap="square" rtlCol="0">
            <a:spAutoFit/>
          </a:bodyPr>
          <a:lstStyle/>
          <a:p>
            <a:r>
              <a:rPr lang="en-US" sz="2800" dirty="0"/>
              <a:t>The ICAP performs the reconfiguration</a:t>
            </a:r>
          </a:p>
        </p:txBody>
      </p:sp>
    </p:spTree>
    <p:extLst>
      <p:ext uri="{BB962C8B-B14F-4D97-AF65-F5344CB8AC3E}">
        <p14:creationId xmlns:p14="http://schemas.microsoft.com/office/powerpoint/2010/main" val="2800845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623D-BBD6-4448-9E53-4DB78A907D90}"/>
              </a:ext>
            </a:extLst>
          </p:cNvPr>
          <p:cNvSpPr>
            <a:spLocks noGrp="1"/>
          </p:cNvSpPr>
          <p:nvPr>
            <p:ph type="title"/>
          </p:nvPr>
        </p:nvSpPr>
        <p:spPr/>
        <p:txBody>
          <a:bodyPr/>
          <a:lstStyle/>
          <a:p>
            <a:r>
              <a:rPr lang="en-US" dirty="0"/>
              <a:t>Existing Threat Model</a:t>
            </a:r>
          </a:p>
        </p:txBody>
      </p:sp>
      <p:sp>
        <p:nvSpPr>
          <p:cNvPr id="4" name="Slide Number Placeholder 3">
            <a:extLst>
              <a:ext uri="{FF2B5EF4-FFF2-40B4-BE49-F238E27FC236}">
                <a16:creationId xmlns:a16="http://schemas.microsoft.com/office/drawing/2014/main" id="{F46AA2F3-2164-4196-9FE2-6E2280CB6B0C}"/>
              </a:ext>
            </a:extLst>
          </p:cNvPr>
          <p:cNvSpPr>
            <a:spLocks noGrp="1"/>
          </p:cNvSpPr>
          <p:nvPr>
            <p:ph type="sldNum" sz="quarter" idx="12"/>
          </p:nvPr>
        </p:nvSpPr>
        <p:spPr/>
        <p:txBody>
          <a:bodyPr/>
          <a:lstStyle/>
          <a:p>
            <a:fld id="{75FC310F-8B6D-4753-AAE4-A928F19BE0F9}" type="slidenum">
              <a:rPr lang="en-US" smtClean="0"/>
              <a:pPr/>
              <a:t>16</a:t>
            </a:fld>
            <a:endParaRPr lang="en-US"/>
          </a:p>
        </p:txBody>
      </p:sp>
      <p:sp>
        <p:nvSpPr>
          <p:cNvPr id="5" name="Rectangle 4">
            <a:extLst>
              <a:ext uri="{FF2B5EF4-FFF2-40B4-BE49-F238E27FC236}">
                <a16:creationId xmlns:a16="http://schemas.microsoft.com/office/drawing/2014/main" id="{CD2ABB2F-15D2-4E49-BE4F-BECC689A7F7E}"/>
              </a:ext>
            </a:extLst>
          </p:cNvPr>
          <p:cNvSpPr/>
          <p:nvPr/>
        </p:nvSpPr>
        <p:spPr>
          <a:xfrm>
            <a:off x="1676400" y="1570038"/>
            <a:ext cx="8839200" cy="4419600"/>
          </a:xfrm>
          <a:prstGeom prst="rect">
            <a:avLst/>
          </a:prstGeom>
          <a:solidFill>
            <a:schemeClr val="accent1">
              <a:lumMod val="20000"/>
              <a:lumOff val="8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32CFA6-4FF7-4697-8FDD-2FC001A8A771}"/>
              </a:ext>
            </a:extLst>
          </p:cNvPr>
          <p:cNvSpPr/>
          <p:nvPr/>
        </p:nvSpPr>
        <p:spPr>
          <a:xfrm>
            <a:off x="4381500" y="2865438"/>
            <a:ext cx="34290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Secure Hardware</a:t>
            </a:r>
          </a:p>
        </p:txBody>
      </p:sp>
      <p:sp>
        <p:nvSpPr>
          <p:cNvPr id="7" name="Rectangle 6">
            <a:extLst>
              <a:ext uri="{FF2B5EF4-FFF2-40B4-BE49-F238E27FC236}">
                <a16:creationId xmlns:a16="http://schemas.microsoft.com/office/drawing/2014/main" id="{24EA1D59-DE3C-4AA1-8725-477684199A50}"/>
              </a:ext>
            </a:extLst>
          </p:cNvPr>
          <p:cNvSpPr/>
          <p:nvPr/>
        </p:nvSpPr>
        <p:spPr>
          <a:xfrm>
            <a:off x="2133600" y="2209800"/>
            <a:ext cx="1447800" cy="990600"/>
          </a:xfrm>
          <a:prstGeom prst="rect">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8B67C2E-B918-4351-9469-338A2B3014BB}"/>
              </a:ext>
            </a:extLst>
          </p:cNvPr>
          <p:cNvSpPr/>
          <p:nvPr/>
        </p:nvSpPr>
        <p:spPr>
          <a:xfrm>
            <a:off x="2667000" y="4297362"/>
            <a:ext cx="1447800" cy="990600"/>
          </a:xfrm>
          <a:prstGeom prst="rect">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a:t>
            </a:r>
          </a:p>
        </p:txBody>
      </p:sp>
      <p:sp>
        <p:nvSpPr>
          <p:cNvPr id="9" name="Rectangle 8">
            <a:extLst>
              <a:ext uri="{FF2B5EF4-FFF2-40B4-BE49-F238E27FC236}">
                <a16:creationId xmlns:a16="http://schemas.microsoft.com/office/drawing/2014/main" id="{1EC7A9A1-6D07-4BAB-96D8-23408612FE4D}"/>
              </a:ext>
            </a:extLst>
          </p:cNvPr>
          <p:cNvSpPr/>
          <p:nvPr/>
        </p:nvSpPr>
        <p:spPr>
          <a:xfrm>
            <a:off x="8382000" y="1714500"/>
            <a:ext cx="1447800" cy="990600"/>
          </a:xfrm>
          <a:prstGeom prst="rect">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10" name="Rectangle 9">
            <a:extLst>
              <a:ext uri="{FF2B5EF4-FFF2-40B4-BE49-F238E27FC236}">
                <a16:creationId xmlns:a16="http://schemas.microsoft.com/office/drawing/2014/main" id="{8FD5E66A-0343-48A7-8F01-CB62721AA910}"/>
              </a:ext>
            </a:extLst>
          </p:cNvPr>
          <p:cNvSpPr/>
          <p:nvPr/>
        </p:nvSpPr>
        <p:spPr>
          <a:xfrm>
            <a:off x="8601075" y="4452144"/>
            <a:ext cx="1447800" cy="990600"/>
          </a:xfrm>
          <a:prstGeom prst="rect">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C070826-6C6C-4E84-8182-E2E04E7DFCE7}"/>
              </a:ext>
            </a:extLst>
          </p:cNvPr>
          <p:cNvSpPr txBox="1"/>
          <p:nvPr/>
        </p:nvSpPr>
        <p:spPr>
          <a:xfrm>
            <a:off x="1676400" y="5638800"/>
            <a:ext cx="1447800" cy="369332"/>
          </a:xfrm>
          <a:prstGeom prst="rect">
            <a:avLst/>
          </a:prstGeom>
          <a:noFill/>
        </p:spPr>
        <p:txBody>
          <a:bodyPr wrap="square" rtlCol="0">
            <a:spAutoFit/>
          </a:bodyPr>
          <a:lstStyle/>
          <a:p>
            <a:r>
              <a:rPr lang="en-US" dirty="0"/>
              <a:t>System</a:t>
            </a:r>
          </a:p>
        </p:txBody>
      </p:sp>
      <p:sp>
        <p:nvSpPr>
          <p:cNvPr id="12" name="Rectangle 11">
            <a:extLst>
              <a:ext uri="{FF2B5EF4-FFF2-40B4-BE49-F238E27FC236}">
                <a16:creationId xmlns:a16="http://schemas.microsoft.com/office/drawing/2014/main" id="{D0CA1098-E90F-4EF7-8CF1-B1CA61416798}"/>
              </a:ext>
            </a:extLst>
          </p:cNvPr>
          <p:cNvSpPr/>
          <p:nvPr/>
        </p:nvSpPr>
        <p:spPr>
          <a:xfrm>
            <a:off x="4381500" y="2865438"/>
            <a:ext cx="34290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SGX</a:t>
            </a:r>
          </a:p>
        </p:txBody>
      </p:sp>
    </p:spTree>
    <p:extLst>
      <p:ext uri="{BB962C8B-B14F-4D97-AF65-F5344CB8AC3E}">
        <p14:creationId xmlns:p14="http://schemas.microsoft.com/office/powerpoint/2010/main" val="2493430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623D-BBD6-4448-9E53-4DB78A907D90}"/>
              </a:ext>
            </a:extLst>
          </p:cNvPr>
          <p:cNvSpPr>
            <a:spLocks noGrp="1"/>
          </p:cNvSpPr>
          <p:nvPr>
            <p:ph type="title"/>
          </p:nvPr>
        </p:nvSpPr>
        <p:spPr/>
        <p:txBody>
          <a:bodyPr/>
          <a:lstStyle/>
          <a:p>
            <a:r>
              <a:rPr lang="en-US" dirty="0"/>
              <a:t>Existing Threat Model</a:t>
            </a:r>
          </a:p>
        </p:txBody>
      </p:sp>
      <p:sp>
        <p:nvSpPr>
          <p:cNvPr id="4" name="Slide Number Placeholder 3">
            <a:extLst>
              <a:ext uri="{FF2B5EF4-FFF2-40B4-BE49-F238E27FC236}">
                <a16:creationId xmlns:a16="http://schemas.microsoft.com/office/drawing/2014/main" id="{F46AA2F3-2164-4196-9FE2-6E2280CB6B0C}"/>
              </a:ext>
            </a:extLst>
          </p:cNvPr>
          <p:cNvSpPr>
            <a:spLocks noGrp="1"/>
          </p:cNvSpPr>
          <p:nvPr>
            <p:ph type="sldNum" sz="quarter" idx="12"/>
          </p:nvPr>
        </p:nvSpPr>
        <p:spPr/>
        <p:txBody>
          <a:bodyPr/>
          <a:lstStyle/>
          <a:p>
            <a:fld id="{75FC310F-8B6D-4753-AAE4-A928F19BE0F9}" type="slidenum">
              <a:rPr lang="en-US" smtClean="0"/>
              <a:pPr/>
              <a:t>17</a:t>
            </a:fld>
            <a:endParaRPr lang="en-US"/>
          </a:p>
        </p:txBody>
      </p:sp>
      <p:sp>
        <p:nvSpPr>
          <p:cNvPr id="5" name="Rectangle 4">
            <a:extLst>
              <a:ext uri="{FF2B5EF4-FFF2-40B4-BE49-F238E27FC236}">
                <a16:creationId xmlns:a16="http://schemas.microsoft.com/office/drawing/2014/main" id="{CD2ABB2F-15D2-4E49-BE4F-BECC689A7F7E}"/>
              </a:ext>
            </a:extLst>
          </p:cNvPr>
          <p:cNvSpPr/>
          <p:nvPr/>
        </p:nvSpPr>
        <p:spPr>
          <a:xfrm>
            <a:off x="1676400" y="1570038"/>
            <a:ext cx="8839200" cy="4419600"/>
          </a:xfrm>
          <a:prstGeom prst="rect">
            <a:avLst/>
          </a:prstGeom>
          <a:solidFill>
            <a:schemeClr val="accent1">
              <a:lumMod val="20000"/>
              <a:lumOff val="8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32CFA6-4FF7-4697-8FDD-2FC001A8A771}"/>
              </a:ext>
            </a:extLst>
          </p:cNvPr>
          <p:cNvSpPr/>
          <p:nvPr/>
        </p:nvSpPr>
        <p:spPr>
          <a:xfrm>
            <a:off x="4381500" y="2865438"/>
            <a:ext cx="34290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Secure Hardware</a:t>
            </a:r>
          </a:p>
        </p:txBody>
      </p:sp>
      <p:sp>
        <p:nvSpPr>
          <p:cNvPr id="7" name="Rectangle 6">
            <a:extLst>
              <a:ext uri="{FF2B5EF4-FFF2-40B4-BE49-F238E27FC236}">
                <a16:creationId xmlns:a16="http://schemas.microsoft.com/office/drawing/2014/main" id="{24EA1D59-DE3C-4AA1-8725-477684199A50}"/>
              </a:ext>
            </a:extLst>
          </p:cNvPr>
          <p:cNvSpPr/>
          <p:nvPr/>
        </p:nvSpPr>
        <p:spPr>
          <a:xfrm>
            <a:off x="2133600" y="2209800"/>
            <a:ext cx="1447800" cy="990600"/>
          </a:xfrm>
          <a:prstGeom prst="rect">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Storage</a:t>
            </a:r>
          </a:p>
        </p:txBody>
      </p:sp>
      <p:sp>
        <p:nvSpPr>
          <p:cNvPr id="8" name="Rectangle 7">
            <a:extLst>
              <a:ext uri="{FF2B5EF4-FFF2-40B4-BE49-F238E27FC236}">
                <a16:creationId xmlns:a16="http://schemas.microsoft.com/office/drawing/2014/main" id="{98B67C2E-B918-4351-9469-338A2B3014BB}"/>
              </a:ext>
            </a:extLst>
          </p:cNvPr>
          <p:cNvSpPr/>
          <p:nvPr/>
        </p:nvSpPr>
        <p:spPr>
          <a:xfrm>
            <a:off x="2667000" y="4297362"/>
            <a:ext cx="1447800" cy="990600"/>
          </a:xfrm>
          <a:prstGeom prst="rect">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EC7A9A1-6D07-4BAB-96D8-23408612FE4D}"/>
              </a:ext>
            </a:extLst>
          </p:cNvPr>
          <p:cNvSpPr/>
          <p:nvPr/>
        </p:nvSpPr>
        <p:spPr>
          <a:xfrm>
            <a:off x="8382000" y="1714500"/>
            <a:ext cx="1447800" cy="990600"/>
          </a:xfrm>
          <a:prstGeom prst="rect">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FD5E66A-0343-48A7-8F01-CB62721AA910}"/>
              </a:ext>
            </a:extLst>
          </p:cNvPr>
          <p:cNvSpPr/>
          <p:nvPr/>
        </p:nvSpPr>
        <p:spPr>
          <a:xfrm>
            <a:off x="8601075" y="4452144"/>
            <a:ext cx="1447800" cy="990600"/>
          </a:xfrm>
          <a:prstGeom prst="rect">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CPU</a:t>
            </a:r>
          </a:p>
        </p:txBody>
      </p:sp>
      <p:sp>
        <p:nvSpPr>
          <p:cNvPr id="11" name="TextBox 10">
            <a:extLst>
              <a:ext uri="{FF2B5EF4-FFF2-40B4-BE49-F238E27FC236}">
                <a16:creationId xmlns:a16="http://schemas.microsoft.com/office/drawing/2014/main" id="{3C070826-6C6C-4E84-8182-E2E04E7DFCE7}"/>
              </a:ext>
            </a:extLst>
          </p:cNvPr>
          <p:cNvSpPr txBox="1"/>
          <p:nvPr/>
        </p:nvSpPr>
        <p:spPr>
          <a:xfrm>
            <a:off x="1676400" y="5638800"/>
            <a:ext cx="1447800" cy="369332"/>
          </a:xfrm>
          <a:prstGeom prst="rect">
            <a:avLst/>
          </a:prstGeom>
          <a:noFill/>
        </p:spPr>
        <p:txBody>
          <a:bodyPr wrap="square" rtlCol="0">
            <a:spAutoFit/>
          </a:bodyPr>
          <a:lstStyle/>
          <a:p>
            <a:r>
              <a:rPr lang="en-US" dirty="0"/>
              <a:t>System</a:t>
            </a:r>
          </a:p>
        </p:txBody>
      </p:sp>
      <p:sp>
        <p:nvSpPr>
          <p:cNvPr id="12" name="Rectangle 11">
            <a:extLst>
              <a:ext uri="{FF2B5EF4-FFF2-40B4-BE49-F238E27FC236}">
                <a16:creationId xmlns:a16="http://schemas.microsoft.com/office/drawing/2014/main" id="{D0CA1098-E90F-4EF7-8CF1-B1CA61416798}"/>
              </a:ext>
            </a:extLst>
          </p:cNvPr>
          <p:cNvSpPr/>
          <p:nvPr/>
        </p:nvSpPr>
        <p:spPr>
          <a:xfrm>
            <a:off x="4381500" y="2865438"/>
            <a:ext cx="34290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TPM</a:t>
            </a:r>
          </a:p>
        </p:txBody>
      </p:sp>
    </p:spTree>
    <p:extLst>
      <p:ext uri="{BB962C8B-B14F-4D97-AF65-F5344CB8AC3E}">
        <p14:creationId xmlns:p14="http://schemas.microsoft.com/office/powerpoint/2010/main" val="539323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1623D-BBD6-4448-9E53-4DB78A907D90}"/>
              </a:ext>
            </a:extLst>
          </p:cNvPr>
          <p:cNvSpPr>
            <a:spLocks noGrp="1"/>
          </p:cNvSpPr>
          <p:nvPr>
            <p:ph type="title"/>
          </p:nvPr>
        </p:nvSpPr>
        <p:spPr/>
        <p:txBody>
          <a:bodyPr/>
          <a:lstStyle/>
          <a:p>
            <a:r>
              <a:rPr lang="en-US" dirty="0"/>
              <a:t>Existing Threat Model</a:t>
            </a:r>
          </a:p>
        </p:txBody>
      </p:sp>
      <p:sp>
        <p:nvSpPr>
          <p:cNvPr id="4" name="Slide Number Placeholder 3">
            <a:extLst>
              <a:ext uri="{FF2B5EF4-FFF2-40B4-BE49-F238E27FC236}">
                <a16:creationId xmlns:a16="http://schemas.microsoft.com/office/drawing/2014/main" id="{F46AA2F3-2164-4196-9FE2-6E2280CB6B0C}"/>
              </a:ext>
            </a:extLst>
          </p:cNvPr>
          <p:cNvSpPr>
            <a:spLocks noGrp="1"/>
          </p:cNvSpPr>
          <p:nvPr>
            <p:ph type="sldNum" sz="quarter" idx="12"/>
          </p:nvPr>
        </p:nvSpPr>
        <p:spPr/>
        <p:txBody>
          <a:bodyPr/>
          <a:lstStyle/>
          <a:p>
            <a:fld id="{75FC310F-8B6D-4753-AAE4-A928F19BE0F9}" type="slidenum">
              <a:rPr lang="en-US" smtClean="0"/>
              <a:pPr/>
              <a:t>18</a:t>
            </a:fld>
            <a:endParaRPr lang="en-US"/>
          </a:p>
        </p:txBody>
      </p:sp>
      <p:sp>
        <p:nvSpPr>
          <p:cNvPr id="5" name="Rectangle 4">
            <a:extLst>
              <a:ext uri="{FF2B5EF4-FFF2-40B4-BE49-F238E27FC236}">
                <a16:creationId xmlns:a16="http://schemas.microsoft.com/office/drawing/2014/main" id="{CD2ABB2F-15D2-4E49-BE4F-BECC689A7F7E}"/>
              </a:ext>
            </a:extLst>
          </p:cNvPr>
          <p:cNvSpPr/>
          <p:nvPr/>
        </p:nvSpPr>
        <p:spPr>
          <a:xfrm>
            <a:off x="1676400" y="1570038"/>
            <a:ext cx="8839200" cy="4419600"/>
          </a:xfrm>
          <a:prstGeom prst="rect">
            <a:avLst/>
          </a:prstGeom>
          <a:solidFill>
            <a:schemeClr val="accent1">
              <a:lumMod val="20000"/>
              <a:lumOff val="8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32CFA6-4FF7-4697-8FDD-2FC001A8A771}"/>
              </a:ext>
            </a:extLst>
          </p:cNvPr>
          <p:cNvSpPr/>
          <p:nvPr/>
        </p:nvSpPr>
        <p:spPr>
          <a:xfrm>
            <a:off x="4381500" y="2865438"/>
            <a:ext cx="34290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Secure Hardware</a:t>
            </a:r>
          </a:p>
        </p:txBody>
      </p:sp>
      <p:sp>
        <p:nvSpPr>
          <p:cNvPr id="7" name="Rectangle 6">
            <a:extLst>
              <a:ext uri="{FF2B5EF4-FFF2-40B4-BE49-F238E27FC236}">
                <a16:creationId xmlns:a16="http://schemas.microsoft.com/office/drawing/2014/main" id="{24EA1D59-DE3C-4AA1-8725-477684199A50}"/>
              </a:ext>
            </a:extLst>
          </p:cNvPr>
          <p:cNvSpPr/>
          <p:nvPr/>
        </p:nvSpPr>
        <p:spPr>
          <a:xfrm>
            <a:off x="2133600" y="2209800"/>
            <a:ext cx="1447800" cy="990600"/>
          </a:xfrm>
          <a:prstGeom prst="rect">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Storage</a:t>
            </a:r>
          </a:p>
        </p:txBody>
      </p:sp>
      <p:sp>
        <p:nvSpPr>
          <p:cNvPr id="8" name="Rectangle 7">
            <a:extLst>
              <a:ext uri="{FF2B5EF4-FFF2-40B4-BE49-F238E27FC236}">
                <a16:creationId xmlns:a16="http://schemas.microsoft.com/office/drawing/2014/main" id="{98B67C2E-B918-4351-9469-338A2B3014BB}"/>
              </a:ext>
            </a:extLst>
          </p:cNvPr>
          <p:cNvSpPr/>
          <p:nvPr/>
        </p:nvSpPr>
        <p:spPr>
          <a:xfrm>
            <a:off x="2667000" y="4297362"/>
            <a:ext cx="1447800" cy="990600"/>
          </a:xfrm>
          <a:prstGeom prst="rect">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EC7A9A1-6D07-4BAB-96D8-23408612FE4D}"/>
              </a:ext>
            </a:extLst>
          </p:cNvPr>
          <p:cNvSpPr/>
          <p:nvPr/>
        </p:nvSpPr>
        <p:spPr>
          <a:xfrm>
            <a:off x="8382000" y="1714500"/>
            <a:ext cx="1447800" cy="990600"/>
          </a:xfrm>
          <a:prstGeom prst="rect">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FD5E66A-0343-48A7-8F01-CB62721AA910}"/>
              </a:ext>
            </a:extLst>
          </p:cNvPr>
          <p:cNvSpPr/>
          <p:nvPr/>
        </p:nvSpPr>
        <p:spPr>
          <a:xfrm>
            <a:off x="8601075" y="4452144"/>
            <a:ext cx="1447800" cy="990600"/>
          </a:xfrm>
          <a:prstGeom prst="rect">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C070826-6C6C-4E84-8182-E2E04E7DFCE7}"/>
              </a:ext>
            </a:extLst>
          </p:cNvPr>
          <p:cNvSpPr txBox="1"/>
          <p:nvPr/>
        </p:nvSpPr>
        <p:spPr>
          <a:xfrm>
            <a:off x="1676400" y="5638800"/>
            <a:ext cx="1447800" cy="369332"/>
          </a:xfrm>
          <a:prstGeom prst="rect">
            <a:avLst/>
          </a:prstGeom>
          <a:noFill/>
        </p:spPr>
        <p:txBody>
          <a:bodyPr wrap="square" rtlCol="0">
            <a:spAutoFit/>
          </a:bodyPr>
          <a:lstStyle/>
          <a:p>
            <a:r>
              <a:rPr lang="en-US" dirty="0"/>
              <a:t>System</a:t>
            </a:r>
          </a:p>
        </p:txBody>
      </p:sp>
      <p:sp>
        <p:nvSpPr>
          <p:cNvPr id="12" name="Rectangle 11">
            <a:extLst>
              <a:ext uri="{FF2B5EF4-FFF2-40B4-BE49-F238E27FC236}">
                <a16:creationId xmlns:a16="http://schemas.microsoft.com/office/drawing/2014/main" id="{D0CA1098-E90F-4EF7-8CF1-B1CA61416798}"/>
              </a:ext>
            </a:extLst>
          </p:cNvPr>
          <p:cNvSpPr/>
          <p:nvPr/>
        </p:nvSpPr>
        <p:spPr>
          <a:xfrm>
            <a:off x="4381500" y="2865438"/>
            <a:ext cx="34290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Secure Boot</a:t>
            </a:r>
          </a:p>
        </p:txBody>
      </p:sp>
    </p:spTree>
    <p:extLst>
      <p:ext uri="{BB962C8B-B14F-4D97-AF65-F5344CB8AC3E}">
        <p14:creationId xmlns:p14="http://schemas.microsoft.com/office/powerpoint/2010/main" val="3188942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983DEC-E866-4E35-9CD7-ABDE3588F2A2}"/>
              </a:ext>
            </a:extLst>
          </p:cNvPr>
          <p:cNvSpPr>
            <a:spLocks noGrp="1"/>
          </p:cNvSpPr>
          <p:nvPr>
            <p:ph idx="1"/>
          </p:nvPr>
        </p:nvSpPr>
        <p:spPr/>
        <p:txBody>
          <a:bodyPr/>
          <a:lstStyle/>
          <a:p>
            <a:r>
              <a:rPr lang="en-US" dirty="0"/>
              <a:t>Secure hardware defends against other system components</a:t>
            </a:r>
          </a:p>
          <a:p>
            <a:endParaRPr lang="en-US" dirty="0"/>
          </a:p>
          <a:p>
            <a:r>
              <a:rPr lang="en-US" dirty="0"/>
              <a:t>Can be extended to some physical adversaries</a:t>
            </a:r>
          </a:p>
          <a:p>
            <a:pPr lvl="1"/>
            <a:r>
              <a:rPr lang="en-US" dirty="0"/>
              <a:t>Adversaries that can modify components</a:t>
            </a:r>
          </a:p>
          <a:p>
            <a:pPr lvl="1"/>
            <a:r>
              <a:rPr lang="en-US" dirty="0"/>
              <a:t>Makes physical attacks more difficult</a:t>
            </a:r>
          </a:p>
        </p:txBody>
      </p:sp>
      <p:sp>
        <p:nvSpPr>
          <p:cNvPr id="3" name="Title 2">
            <a:extLst>
              <a:ext uri="{FF2B5EF4-FFF2-40B4-BE49-F238E27FC236}">
                <a16:creationId xmlns:a16="http://schemas.microsoft.com/office/drawing/2014/main" id="{E2F573F0-D8D3-4A7A-A214-540D3F9AE5B5}"/>
              </a:ext>
            </a:extLst>
          </p:cNvPr>
          <p:cNvSpPr>
            <a:spLocks noGrp="1"/>
          </p:cNvSpPr>
          <p:nvPr>
            <p:ph type="title"/>
          </p:nvPr>
        </p:nvSpPr>
        <p:spPr/>
        <p:txBody>
          <a:bodyPr/>
          <a:lstStyle/>
          <a:p>
            <a:r>
              <a:rPr lang="en-US" dirty="0"/>
              <a:t>Existing Threat Model</a:t>
            </a:r>
          </a:p>
        </p:txBody>
      </p:sp>
      <p:sp>
        <p:nvSpPr>
          <p:cNvPr id="4" name="Slide Number Placeholder 3">
            <a:extLst>
              <a:ext uri="{FF2B5EF4-FFF2-40B4-BE49-F238E27FC236}">
                <a16:creationId xmlns:a16="http://schemas.microsoft.com/office/drawing/2014/main" id="{8A293B3E-4E34-4A93-A680-0236C9CB00A7}"/>
              </a:ext>
            </a:extLst>
          </p:cNvPr>
          <p:cNvSpPr>
            <a:spLocks noGrp="1"/>
          </p:cNvSpPr>
          <p:nvPr>
            <p:ph type="sldNum" sz="quarter" idx="12"/>
          </p:nvPr>
        </p:nvSpPr>
        <p:spPr/>
        <p:txBody>
          <a:bodyPr/>
          <a:lstStyle/>
          <a:p>
            <a:fld id="{75FC310F-8B6D-4753-AAE4-A928F19BE0F9}" type="slidenum">
              <a:rPr lang="en-US" smtClean="0"/>
              <a:pPr/>
              <a:t>19</a:t>
            </a:fld>
            <a:endParaRPr lang="en-US"/>
          </a:p>
        </p:txBody>
      </p:sp>
    </p:spTree>
    <p:extLst>
      <p:ext uri="{BB962C8B-B14F-4D97-AF65-F5344CB8AC3E}">
        <p14:creationId xmlns:p14="http://schemas.microsoft.com/office/powerpoint/2010/main" val="204374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607B82-AF2C-4AC9-8CC6-FB451A0D059C}"/>
              </a:ext>
            </a:extLst>
          </p:cNvPr>
          <p:cNvSpPr>
            <a:spLocks noGrp="1"/>
          </p:cNvSpPr>
          <p:nvPr>
            <p:ph idx="1"/>
          </p:nvPr>
        </p:nvSpPr>
        <p:spPr>
          <a:xfrm>
            <a:off x="609600" y="1600201"/>
            <a:ext cx="6295697" cy="4525963"/>
          </a:xfrm>
        </p:spPr>
        <p:txBody>
          <a:bodyPr/>
          <a:lstStyle/>
          <a:p>
            <a:pPr marL="0" indent="0">
              <a:buNone/>
            </a:pPr>
            <a:r>
              <a:rPr lang="en-US" dirty="0"/>
              <a:t>Silicon chips that protect against other parts of the system</a:t>
            </a:r>
          </a:p>
          <a:p>
            <a:endParaRPr lang="en-US" dirty="0"/>
          </a:p>
          <a:p>
            <a:r>
              <a:rPr lang="en-US" dirty="0"/>
              <a:t>Useful to defend against untrusted software</a:t>
            </a:r>
          </a:p>
          <a:p>
            <a:endParaRPr lang="en-US" dirty="0"/>
          </a:p>
          <a:p>
            <a:r>
              <a:rPr lang="en-US" dirty="0"/>
              <a:t>Can defend against some kinds of physical threats</a:t>
            </a:r>
          </a:p>
        </p:txBody>
      </p:sp>
      <p:sp>
        <p:nvSpPr>
          <p:cNvPr id="3" name="Title 2">
            <a:extLst>
              <a:ext uri="{FF2B5EF4-FFF2-40B4-BE49-F238E27FC236}">
                <a16:creationId xmlns:a16="http://schemas.microsoft.com/office/drawing/2014/main" id="{2E221B1F-0149-47BA-8205-B9B2B82CB4F6}"/>
              </a:ext>
            </a:extLst>
          </p:cNvPr>
          <p:cNvSpPr>
            <a:spLocks noGrp="1"/>
          </p:cNvSpPr>
          <p:nvPr>
            <p:ph type="title"/>
          </p:nvPr>
        </p:nvSpPr>
        <p:spPr/>
        <p:txBody>
          <a:bodyPr/>
          <a:lstStyle/>
          <a:p>
            <a:r>
              <a:rPr lang="en-US" dirty="0"/>
              <a:t>What is secure hardware?</a:t>
            </a:r>
          </a:p>
        </p:txBody>
      </p:sp>
      <p:sp>
        <p:nvSpPr>
          <p:cNvPr id="4" name="Slide Number Placeholder 3">
            <a:extLst>
              <a:ext uri="{FF2B5EF4-FFF2-40B4-BE49-F238E27FC236}">
                <a16:creationId xmlns:a16="http://schemas.microsoft.com/office/drawing/2014/main" id="{2EF5E2DC-5289-4B23-99B4-3D640AAE4E4A}"/>
              </a:ext>
            </a:extLst>
          </p:cNvPr>
          <p:cNvSpPr>
            <a:spLocks noGrp="1"/>
          </p:cNvSpPr>
          <p:nvPr>
            <p:ph type="sldNum" sz="quarter" idx="12"/>
          </p:nvPr>
        </p:nvSpPr>
        <p:spPr/>
        <p:txBody>
          <a:bodyPr/>
          <a:lstStyle/>
          <a:p>
            <a:fld id="{75FC310F-8B6D-4753-AAE4-A928F19BE0F9}" type="slidenum">
              <a:rPr lang="en-US" smtClean="0"/>
              <a:pPr/>
              <a:t>2</a:t>
            </a:fld>
            <a:endParaRPr lang="en-US"/>
          </a:p>
        </p:txBody>
      </p:sp>
      <p:pic>
        <p:nvPicPr>
          <p:cNvPr id="1026" name="Picture 2" descr="Image result for yubikey">
            <a:extLst>
              <a:ext uri="{FF2B5EF4-FFF2-40B4-BE49-F238E27FC236}">
                <a16:creationId xmlns:a16="http://schemas.microsoft.com/office/drawing/2014/main" id="{4A61F724-1CEB-4989-A7D9-9B2BF4889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0" y="1371600"/>
            <a:ext cx="1939157" cy="19391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pple secure enclave">
            <a:extLst>
              <a:ext uri="{FF2B5EF4-FFF2-40B4-BE49-F238E27FC236}">
                <a16:creationId xmlns:a16="http://schemas.microsoft.com/office/drawing/2014/main" id="{74C23A46-94C4-41E7-8994-18F655D8C7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9348" y="4022840"/>
            <a:ext cx="3936453" cy="2236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67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160F7F-05C7-4A91-B020-95B2F8B97E97}"/>
              </a:ext>
            </a:extLst>
          </p:cNvPr>
          <p:cNvSpPr>
            <a:spLocks noGrp="1"/>
          </p:cNvSpPr>
          <p:nvPr>
            <p:ph idx="1"/>
          </p:nvPr>
        </p:nvSpPr>
        <p:spPr/>
        <p:txBody>
          <a:bodyPr>
            <a:normAutofit/>
          </a:bodyPr>
          <a:lstStyle/>
          <a:p>
            <a:r>
              <a:rPr lang="en-US" dirty="0"/>
              <a:t>Existing secure hardware generally needs two properties:</a:t>
            </a:r>
          </a:p>
          <a:p>
            <a:endParaRPr lang="en-US" dirty="0"/>
          </a:p>
          <a:p>
            <a:r>
              <a:rPr lang="en-US" dirty="0"/>
              <a:t>Fixed Functionality</a:t>
            </a:r>
          </a:p>
          <a:p>
            <a:pPr lvl="1"/>
            <a:r>
              <a:rPr lang="en-US" dirty="0"/>
              <a:t>A secure hardware circuit is difficult to change once manufactured</a:t>
            </a:r>
          </a:p>
          <a:p>
            <a:pPr lvl="1"/>
            <a:endParaRPr lang="en-US" dirty="0"/>
          </a:p>
          <a:p>
            <a:r>
              <a:rPr lang="en-US" dirty="0"/>
              <a:t>Fixed Isolation</a:t>
            </a:r>
          </a:p>
          <a:p>
            <a:pPr lvl="1"/>
            <a:r>
              <a:rPr lang="en-US" dirty="0"/>
              <a:t>A secure hardware circuit is difficult to be connected to another once manufactured</a:t>
            </a:r>
          </a:p>
          <a:p>
            <a:pPr lvl="1"/>
            <a:endParaRPr lang="en-US" dirty="0"/>
          </a:p>
        </p:txBody>
      </p:sp>
      <p:sp>
        <p:nvSpPr>
          <p:cNvPr id="3" name="Title 2">
            <a:extLst>
              <a:ext uri="{FF2B5EF4-FFF2-40B4-BE49-F238E27FC236}">
                <a16:creationId xmlns:a16="http://schemas.microsoft.com/office/drawing/2014/main" id="{CBA4EC34-0596-4757-9756-AE95831F67E1}"/>
              </a:ext>
            </a:extLst>
          </p:cNvPr>
          <p:cNvSpPr>
            <a:spLocks noGrp="1"/>
          </p:cNvSpPr>
          <p:nvPr>
            <p:ph type="title"/>
          </p:nvPr>
        </p:nvSpPr>
        <p:spPr/>
        <p:txBody>
          <a:bodyPr/>
          <a:lstStyle/>
          <a:p>
            <a:r>
              <a:rPr lang="en-US" dirty="0"/>
              <a:t>Silicon Security Properties</a:t>
            </a:r>
          </a:p>
        </p:txBody>
      </p:sp>
      <p:sp>
        <p:nvSpPr>
          <p:cNvPr id="4" name="Slide Number Placeholder 3">
            <a:extLst>
              <a:ext uri="{FF2B5EF4-FFF2-40B4-BE49-F238E27FC236}">
                <a16:creationId xmlns:a16="http://schemas.microsoft.com/office/drawing/2014/main" id="{240333A5-B6EC-42DA-BB8C-1A01A2715B66}"/>
              </a:ext>
            </a:extLst>
          </p:cNvPr>
          <p:cNvSpPr>
            <a:spLocks noGrp="1"/>
          </p:cNvSpPr>
          <p:nvPr>
            <p:ph type="sldNum" sz="quarter" idx="12"/>
          </p:nvPr>
        </p:nvSpPr>
        <p:spPr/>
        <p:txBody>
          <a:bodyPr/>
          <a:lstStyle/>
          <a:p>
            <a:fld id="{75FC310F-8B6D-4753-AAE4-A928F19BE0F9}" type="slidenum">
              <a:rPr lang="en-US" smtClean="0"/>
              <a:pPr/>
              <a:t>20</a:t>
            </a:fld>
            <a:endParaRPr lang="en-US"/>
          </a:p>
        </p:txBody>
      </p:sp>
    </p:spTree>
    <p:extLst>
      <p:ext uri="{BB962C8B-B14F-4D97-AF65-F5344CB8AC3E}">
        <p14:creationId xmlns:p14="http://schemas.microsoft.com/office/powerpoint/2010/main" val="1954369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217AF5-A78D-4605-9656-17F4983032B3}"/>
              </a:ext>
            </a:extLst>
          </p:cNvPr>
          <p:cNvSpPr>
            <a:spLocks noGrp="1"/>
          </p:cNvSpPr>
          <p:nvPr>
            <p:ph idx="1"/>
          </p:nvPr>
        </p:nvSpPr>
        <p:spPr/>
        <p:txBody>
          <a:bodyPr/>
          <a:lstStyle/>
          <a:p>
            <a:r>
              <a:rPr lang="en-US" dirty="0"/>
              <a:t>Does not protect against ‘</a:t>
            </a:r>
            <a:r>
              <a:rPr lang="en-US" dirty="0" err="1"/>
              <a:t>decapping</a:t>
            </a:r>
            <a:r>
              <a:rPr lang="en-US" dirty="0"/>
              <a:t>’, silicon analysis or power analysis</a:t>
            </a:r>
          </a:p>
          <a:p>
            <a:pPr lvl="1"/>
            <a:r>
              <a:rPr lang="en-US" dirty="0"/>
              <a:t>Makes physical attacks more difficult by forcing these attacks</a:t>
            </a:r>
          </a:p>
          <a:p>
            <a:pPr lvl="1"/>
            <a:r>
              <a:rPr lang="en-US" dirty="0"/>
              <a:t>Can be made to defend against these attacks, but is expensive</a:t>
            </a:r>
          </a:p>
          <a:p>
            <a:pPr lvl="1"/>
            <a:endParaRPr lang="en-US" dirty="0"/>
          </a:p>
          <a:p>
            <a:r>
              <a:rPr lang="en-US" dirty="0"/>
              <a:t>Does not inherently guarantee a secure implementation</a:t>
            </a:r>
          </a:p>
          <a:p>
            <a:pPr marL="0" indent="0">
              <a:buNone/>
            </a:pPr>
            <a:endParaRPr lang="en-US" dirty="0"/>
          </a:p>
        </p:txBody>
      </p:sp>
      <p:sp>
        <p:nvSpPr>
          <p:cNvPr id="3" name="Title 2">
            <a:extLst>
              <a:ext uri="{FF2B5EF4-FFF2-40B4-BE49-F238E27FC236}">
                <a16:creationId xmlns:a16="http://schemas.microsoft.com/office/drawing/2014/main" id="{01B799F5-F18D-48ED-8F04-11D0CC283871}"/>
              </a:ext>
            </a:extLst>
          </p:cNvPr>
          <p:cNvSpPr>
            <a:spLocks noGrp="1"/>
          </p:cNvSpPr>
          <p:nvPr>
            <p:ph type="title"/>
          </p:nvPr>
        </p:nvSpPr>
        <p:spPr/>
        <p:txBody>
          <a:bodyPr/>
          <a:lstStyle/>
          <a:p>
            <a:r>
              <a:rPr lang="en-US" dirty="0"/>
              <a:t>Threat Model Limitations</a:t>
            </a:r>
          </a:p>
        </p:txBody>
      </p:sp>
      <p:sp>
        <p:nvSpPr>
          <p:cNvPr id="4" name="Slide Number Placeholder 3">
            <a:extLst>
              <a:ext uri="{FF2B5EF4-FFF2-40B4-BE49-F238E27FC236}">
                <a16:creationId xmlns:a16="http://schemas.microsoft.com/office/drawing/2014/main" id="{F41AE63A-5BBE-49CA-A669-B8AADD1104CC}"/>
              </a:ext>
            </a:extLst>
          </p:cNvPr>
          <p:cNvSpPr>
            <a:spLocks noGrp="1"/>
          </p:cNvSpPr>
          <p:nvPr>
            <p:ph type="sldNum" sz="quarter" idx="12"/>
          </p:nvPr>
        </p:nvSpPr>
        <p:spPr/>
        <p:txBody>
          <a:bodyPr/>
          <a:lstStyle/>
          <a:p>
            <a:fld id="{75FC310F-8B6D-4753-AAE4-A928F19BE0F9}" type="slidenum">
              <a:rPr lang="en-US" smtClean="0"/>
              <a:pPr/>
              <a:t>21</a:t>
            </a:fld>
            <a:endParaRPr lang="en-US"/>
          </a:p>
        </p:txBody>
      </p:sp>
    </p:spTree>
    <p:extLst>
      <p:ext uri="{BB962C8B-B14F-4D97-AF65-F5344CB8AC3E}">
        <p14:creationId xmlns:p14="http://schemas.microsoft.com/office/powerpoint/2010/main" val="2381285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F6721E-5805-42C3-B61A-29AE7E60F5B6}"/>
              </a:ext>
            </a:extLst>
          </p:cNvPr>
          <p:cNvSpPr>
            <a:spLocks noGrp="1"/>
          </p:cNvSpPr>
          <p:nvPr>
            <p:ph idx="1"/>
          </p:nvPr>
        </p:nvSpPr>
        <p:spPr/>
        <p:txBody>
          <a:bodyPr>
            <a:normAutofit/>
          </a:bodyPr>
          <a:lstStyle/>
          <a:p>
            <a:pPr marL="0" indent="0">
              <a:buNone/>
            </a:pPr>
            <a:endParaRPr lang="en-US" dirty="0"/>
          </a:p>
          <a:p>
            <a:pPr marL="0" indent="0">
              <a:buNone/>
            </a:pPr>
            <a:r>
              <a:rPr lang="en-US" dirty="0"/>
              <a:t>Introduce a new approach where we change the trust model by breaking process trust</a:t>
            </a:r>
          </a:p>
          <a:p>
            <a:pPr marL="0" indent="0">
              <a:buNone/>
            </a:pPr>
            <a:endParaRPr lang="en-US" dirty="0"/>
          </a:p>
          <a:p>
            <a:pPr marL="0" indent="0">
              <a:buNone/>
            </a:pPr>
            <a:r>
              <a:rPr lang="en-US" dirty="0"/>
              <a:t>This enables running secure hardware in an FPGA with the same properties as silicon secure hardware</a:t>
            </a:r>
          </a:p>
        </p:txBody>
      </p:sp>
      <p:sp>
        <p:nvSpPr>
          <p:cNvPr id="3" name="Title 2">
            <a:extLst>
              <a:ext uri="{FF2B5EF4-FFF2-40B4-BE49-F238E27FC236}">
                <a16:creationId xmlns:a16="http://schemas.microsoft.com/office/drawing/2014/main" id="{D521B9BC-1C05-4BE1-B7A1-15E4AE311331}"/>
              </a:ext>
            </a:extLst>
          </p:cNvPr>
          <p:cNvSpPr>
            <a:spLocks noGrp="1"/>
          </p:cNvSpPr>
          <p:nvPr>
            <p:ph type="title"/>
          </p:nvPr>
        </p:nvSpPr>
        <p:spPr/>
        <p:txBody>
          <a:bodyPr/>
          <a:lstStyle/>
          <a:p>
            <a:r>
              <a:rPr lang="en-US" dirty="0"/>
              <a:t>Solution: Software Defined Secure Hardware</a:t>
            </a:r>
          </a:p>
        </p:txBody>
      </p:sp>
      <p:sp>
        <p:nvSpPr>
          <p:cNvPr id="4" name="Slide Number Placeholder 3">
            <a:extLst>
              <a:ext uri="{FF2B5EF4-FFF2-40B4-BE49-F238E27FC236}">
                <a16:creationId xmlns:a16="http://schemas.microsoft.com/office/drawing/2014/main" id="{F7B9666C-B36B-4C58-B0A4-0FC04096B0B8}"/>
              </a:ext>
            </a:extLst>
          </p:cNvPr>
          <p:cNvSpPr>
            <a:spLocks noGrp="1"/>
          </p:cNvSpPr>
          <p:nvPr>
            <p:ph type="sldNum" sz="quarter" idx="12"/>
          </p:nvPr>
        </p:nvSpPr>
        <p:spPr/>
        <p:txBody>
          <a:bodyPr/>
          <a:lstStyle/>
          <a:p>
            <a:fld id="{75FC310F-8B6D-4753-AAE4-A928F19BE0F9}" type="slidenum">
              <a:rPr lang="en-US" smtClean="0"/>
              <a:pPr/>
              <a:t>22</a:t>
            </a:fld>
            <a:endParaRPr lang="en-US"/>
          </a:p>
        </p:txBody>
      </p:sp>
    </p:spTree>
    <p:extLst>
      <p:ext uri="{BB962C8B-B14F-4D97-AF65-F5344CB8AC3E}">
        <p14:creationId xmlns:p14="http://schemas.microsoft.com/office/powerpoint/2010/main" val="3636839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0030A9-40A4-481C-B1C1-CD786FA2054B}"/>
              </a:ext>
            </a:extLst>
          </p:cNvPr>
          <p:cNvSpPr>
            <a:spLocks noGrp="1"/>
          </p:cNvSpPr>
          <p:nvPr>
            <p:ph type="title"/>
          </p:nvPr>
        </p:nvSpPr>
        <p:spPr/>
        <p:txBody>
          <a:bodyPr/>
          <a:lstStyle/>
          <a:p>
            <a:r>
              <a:rPr lang="en-US" dirty="0"/>
              <a:t>Decouple Functionality and Process Trust</a:t>
            </a:r>
          </a:p>
        </p:txBody>
      </p:sp>
      <p:sp>
        <p:nvSpPr>
          <p:cNvPr id="4" name="Slide Number Placeholder 3">
            <a:extLst>
              <a:ext uri="{FF2B5EF4-FFF2-40B4-BE49-F238E27FC236}">
                <a16:creationId xmlns:a16="http://schemas.microsoft.com/office/drawing/2014/main" id="{252EC7F6-FC8D-4E1C-AE1E-D2FE2A94EEC3}"/>
              </a:ext>
            </a:extLst>
          </p:cNvPr>
          <p:cNvSpPr>
            <a:spLocks noGrp="1"/>
          </p:cNvSpPr>
          <p:nvPr>
            <p:ph type="sldNum" sz="quarter" idx="12"/>
          </p:nvPr>
        </p:nvSpPr>
        <p:spPr/>
        <p:txBody>
          <a:bodyPr/>
          <a:lstStyle/>
          <a:p>
            <a:fld id="{75FC310F-8B6D-4753-AAE4-A928F19BE0F9}" type="slidenum">
              <a:rPr lang="en-US" smtClean="0"/>
              <a:pPr/>
              <a:t>23</a:t>
            </a:fld>
            <a:endParaRPr lang="en-US"/>
          </a:p>
        </p:txBody>
      </p:sp>
      <p:sp>
        <p:nvSpPr>
          <p:cNvPr id="5" name="Rectangle 4">
            <a:extLst>
              <a:ext uri="{FF2B5EF4-FFF2-40B4-BE49-F238E27FC236}">
                <a16:creationId xmlns:a16="http://schemas.microsoft.com/office/drawing/2014/main" id="{1219E9B9-7DAB-43FB-8C97-0EE6757A6985}"/>
              </a:ext>
            </a:extLst>
          </p:cNvPr>
          <p:cNvSpPr/>
          <p:nvPr/>
        </p:nvSpPr>
        <p:spPr>
          <a:xfrm>
            <a:off x="1704134" y="3622230"/>
            <a:ext cx="2359152" cy="1673352"/>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dirty="0">
                <a:solidFill>
                  <a:schemeClr val="tx1"/>
                </a:solidFill>
              </a:rPr>
              <a:t>FPGA</a:t>
            </a:r>
          </a:p>
        </p:txBody>
      </p:sp>
      <p:sp>
        <p:nvSpPr>
          <p:cNvPr id="6" name="Rectangle 5">
            <a:extLst>
              <a:ext uri="{FF2B5EF4-FFF2-40B4-BE49-F238E27FC236}">
                <a16:creationId xmlns:a16="http://schemas.microsoft.com/office/drawing/2014/main" id="{7E18E785-574D-41E4-A75C-C14B6447F0FA}"/>
              </a:ext>
            </a:extLst>
          </p:cNvPr>
          <p:cNvSpPr/>
          <p:nvPr/>
        </p:nvSpPr>
        <p:spPr>
          <a:xfrm>
            <a:off x="4611927" y="3622230"/>
            <a:ext cx="2359152" cy="1673352"/>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dirty="0">
                <a:solidFill>
                  <a:schemeClr val="tx1"/>
                </a:solidFill>
              </a:rPr>
              <a:t>FPGA</a:t>
            </a:r>
          </a:p>
        </p:txBody>
      </p:sp>
      <p:sp>
        <p:nvSpPr>
          <p:cNvPr id="7" name="Rectangle 6">
            <a:extLst>
              <a:ext uri="{FF2B5EF4-FFF2-40B4-BE49-F238E27FC236}">
                <a16:creationId xmlns:a16="http://schemas.microsoft.com/office/drawing/2014/main" id="{8A0ABFEE-45AF-4255-AA38-41EEAEA6C4DC}"/>
              </a:ext>
            </a:extLst>
          </p:cNvPr>
          <p:cNvSpPr/>
          <p:nvPr/>
        </p:nvSpPr>
        <p:spPr>
          <a:xfrm>
            <a:off x="7531910" y="3622230"/>
            <a:ext cx="2359152" cy="1673352"/>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dirty="0">
                <a:solidFill>
                  <a:schemeClr val="tx1"/>
                </a:solidFill>
              </a:rPr>
              <a:t>FPGA</a:t>
            </a:r>
          </a:p>
        </p:txBody>
      </p:sp>
      <p:cxnSp>
        <p:nvCxnSpPr>
          <p:cNvPr id="8" name="Straight Connector 7">
            <a:extLst>
              <a:ext uri="{FF2B5EF4-FFF2-40B4-BE49-F238E27FC236}">
                <a16:creationId xmlns:a16="http://schemas.microsoft.com/office/drawing/2014/main" id="{1DEBA909-2E5F-4F7F-A8EC-878956EE7A13}"/>
              </a:ext>
            </a:extLst>
          </p:cNvPr>
          <p:cNvCxnSpPr/>
          <p:nvPr/>
        </p:nvCxnSpPr>
        <p:spPr>
          <a:xfrm>
            <a:off x="4337606" y="2639250"/>
            <a:ext cx="0" cy="3639312"/>
          </a:xfrm>
          <a:prstGeom prst="line">
            <a:avLst/>
          </a:prstGeom>
          <a:ln w="635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3A61723-3C4E-437C-993A-B6ADE19AC93E}"/>
              </a:ext>
            </a:extLst>
          </p:cNvPr>
          <p:cNvCxnSpPr/>
          <p:nvPr/>
        </p:nvCxnSpPr>
        <p:spPr>
          <a:xfrm>
            <a:off x="7251494" y="2639250"/>
            <a:ext cx="0" cy="3639312"/>
          </a:xfrm>
          <a:prstGeom prst="line">
            <a:avLst/>
          </a:prstGeom>
          <a:ln w="635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54CE803-F4C9-4CBA-8BF7-95BF78DFCF0A}"/>
              </a:ext>
            </a:extLst>
          </p:cNvPr>
          <p:cNvCxnSpPr/>
          <p:nvPr/>
        </p:nvCxnSpPr>
        <p:spPr>
          <a:xfrm>
            <a:off x="5355638" y="2517330"/>
            <a:ext cx="0" cy="1054608"/>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186AFB2-3D46-41DB-8D63-1B2484E8697B}"/>
              </a:ext>
            </a:extLst>
          </p:cNvPr>
          <p:cNvCxnSpPr/>
          <p:nvPr/>
        </p:nvCxnSpPr>
        <p:spPr>
          <a:xfrm>
            <a:off x="6294422" y="2517330"/>
            <a:ext cx="0" cy="10546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7F2E76-B73E-4CC9-9FF8-5791CFCF5CF2}"/>
              </a:ext>
            </a:extLst>
          </p:cNvPr>
          <p:cNvCxnSpPr>
            <a:cxnSpLocks/>
          </p:cNvCxnSpPr>
          <p:nvPr/>
        </p:nvCxnSpPr>
        <p:spPr>
          <a:xfrm flipH="1">
            <a:off x="3167175" y="2527763"/>
            <a:ext cx="231648" cy="928351"/>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0028A91-B3E8-4809-A037-91DD7C2996EE}"/>
              </a:ext>
            </a:extLst>
          </p:cNvPr>
          <p:cNvCxnSpPr>
            <a:cxnSpLocks/>
          </p:cNvCxnSpPr>
          <p:nvPr/>
        </p:nvCxnSpPr>
        <p:spPr>
          <a:xfrm>
            <a:off x="1932734" y="2567387"/>
            <a:ext cx="295656" cy="928351"/>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4B6535C-2B68-4671-A684-4C8A9AB4129B}"/>
              </a:ext>
            </a:extLst>
          </p:cNvPr>
          <p:cNvCxnSpPr>
            <a:cxnSpLocks/>
          </p:cNvCxnSpPr>
          <p:nvPr/>
        </p:nvCxnSpPr>
        <p:spPr>
          <a:xfrm flipH="1" flipV="1">
            <a:off x="3514646" y="5422074"/>
            <a:ext cx="377951" cy="1161288"/>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CA7310D-4ADC-4496-8700-2947BFFE31AD}"/>
              </a:ext>
            </a:extLst>
          </p:cNvPr>
          <p:cNvCxnSpPr>
            <a:cxnSpLocks/>
          </p:cNvCxnSpPr>
          <p:nvPr/>
        </p:nvCxnSpPr>
        <p:spPr>
          <a:xfrm flipV="1">
            <a:off x="2380791" y="5422074"/>
            <a:ext cx="292608" cy="1110996"/>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F617EDA-EB1E-40DF-A1F3-B4D73CBA0CA1}"/>
              </a:ext>
            </a:extLst>
          </p:cNvPr>
          <p:cNvCxnSpPr>
            <a:cxnSpLocks/>
          </p:cNvCxnSpPr>
          <p:nvPr/>
        </p:nvCxnSpPr>
        <p:spPr>
          <a:xfrm>
            <a:off x="2746550" y="2517330"/>
            <a:ext cx="0" cy="93878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DDA5BEB-E2B8-4E8F-894F-C0C7EDBAE8EC}"/>
              </a:ext>
            </a:extLst>
          </p:cNvPr>
          <p:cNvCxnSpPr>
            <a:cxnSpLocks/>
          </p:cNvCxnSpPr>
          <p:nvPr/>
        </p:nvCxnSpPr>
        <p:spPr>
          <a:xfrm flipH="1">
            <a:off x="3703622" y="2639250"/>
            <a:ext cx="313944" cy="85648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9EB80A7-7D64-463B-A0B9-BD117E980F6F}"/>
              </a:ext>
            </a:extLst>
          </p:cNvPr>
          <p:cNvCxnSpPr>
            <a:cxnSpLocks/>
          </p:cNvCxnSpPr>
          <p:nvPr/>
        </p:nvCxnSpPr>
        <p:spPr>
          <a:xfrm flipV="1">
            <a:off x="3124502" y="5463222"/>
            <a:ext cx="0" cy="10698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C1D87A3-C1C3-406A-A8EE-C9B832C3B583}"/>
              </a:ext>
            </a:extLst>
          </p:cNvPr>
          <p:cNvCxnSpPr>
            <a:cxnSpLocks/>
          </p:cNvCxnSpPr>
          <p:nvPr/>
        </p:nvCxnSpPr>
        <p:spPr>
          <a:xfrm flipV="1">
            <a:off x="1783382" y="5422074"/>
            <a:ext cx="420624" cy="9906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35E7B1B4-9187-40AF-ADB2-5CB1021D7507}"/>
              </a:ext>
            </a:extLst>
          </p:cNvPr>
          <p:cNvSpPr/>
          <p:nvPr/>
        </p:nvSpPr>
        <p:spPr>
          <a:xfrm rot="379755">
            <a:off x="9971226" y="3934651"/>
            <a:ext cx="560832" cy="1048512"/>
          </a:xfrm>
          <a:custGeom>
            <a:avLst/>
            <a:gdLst>
              <a:gd name="connsiteX0" fmla="*/ 0 w 286721"/>
              <a:gd name="connsiteY0" fmla="*/ 0 h 1146048"/>
              <a:gd name="connsiteX1" fmla="*/ 286512 w 286721"/>
              <a:gd name="connsiteY1" fmla="*/ 408432 h 1146048"/>
              <a:gd name="connsiteX2" fmla="*/ 36576 w 286721"/>
              <a:gd name="connsiteY2" fmla="*/ 1146048 h 1146048"/>
            </a:gdLst>
            <a:ahLst/>
            <a:cxnLst>
              <a:cxn ang="0">
                <a:pos x="connsiteX0" y="connsiteY0"/>
              </a:cxn>
              <a:cxn ang="0">
                <a:pos x="connsiteX1" y="connsiteY1"/>
              </a:cxn>
              <a:cxn ang="0">
                <a:pos x="connsiteX2" y="connsiteY2"/>
              </a:cxn>
            </a:cxnLst>
            <a:rect l="l" t="t" r="r" b="b"/>
            <a:pathLst>
              <a:path w="286721" h="1146048">
                <a:moveTo>
                  <a:pt x="0" y="0"/>
                </a:moveTo>
                <a:cubicBezTo>
                  <a:pt x="140208" y="108712"/>
                  <a:pt x="280416" y="217424"/>
                  <a:pt x="286512" y="408432"/>
                </a:cubicBezTo>
                <a:cubicBezTo>
                  <a:pt x="292608" y="599440"/>
                  <a:pt x="164592" y="872744"/>
                  <a:pt x="36576" y="1146048"/>
                </a:cubicBezTo>
              </a:path>
            </a:pathLst>
          </a:custGeom>
          <a:noFill/>
          <a:ln w="63500">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E5A4276-898F-4D36-AE60-A5DFE679F59F}"/>
              </a:ext>
            </a:extLst>
          </p:cNvPr>
          <p:cNvCxnSpPr/>
          <p:nvPr/>
        </p:nvCxnSpPr>
        <p:spPr>
          <a:xfrm>
            <a:off x="8690150" y="2441130"/>
            <a:ext cx="0" cy="10546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6947FBD-181A-4EC7-B04A-50108C3238FC}"/>
              </a:ext>
            </a:extLst>
          </p:cNvPr>
          <p:cNvSpPr txBox="1"/>
          <p:nvPr/>
        </p:nvSpPr>
        <p:spPr>
          <a:xfrm>
            <a:off x="1659942" y="1200942"/>
            <a:ext cx="2447536" cy="1200329"/>
          </a:xfrm>
          <a:prstGeom prst="rect">
            <a:avLst/>
          </a:prstGeom>
          <a:noFill/>
        </p:spPr>
        <p:txBody>
          <a:bodyPr wrap="square" rtlCol="0">
            <a:spAutoFit/>
          </a:bodyPr>
          <a:lstStyle/>
          <a:p>
            <a:pPr algn="ctr"/>
            <a:r>
              <a:rPr lang="en-US" sz="3600" dirty="0"/>
              <a:t>Traditional FPGAs</a:t>
            </a:r>
          </a:p>
        </p:txBody>
      </p:sp>
      <p:sp>
        <p:nvSpPr>
          <p:cNvPr id="23" name="TextBox 22">
            <a:extLst>
              <a:ext uri="{FF2B5EF4-FFF2-40B4-BE49-F238E27FC236}">
                <a16:creationId xmlns:a16="http://schemas.microsoft.com/office/drawing/2014/main" id="{9D7EE38C-D49A-40D9-AB12-FABCE3351CE4}"/>
              </a:ext>
            </a:extLst>
          </p:cNvPr>
          <p:cNvSpPr txBox="1"/>
          <p:nvPr/>
        </p:nvSpPr>
        <p:spPr>
          <a:xfrm>
            <a:off x="4497636" y="1200942"/>
            <a:ext cx="2587733" cy="1200329"/>
          </a:xfrm>
          <a:prstGeom prst="rect">
            <a:avLst/>
          </a:prstGeom>
          <a:noFill/>
        </p:spPr>
        <p:txBody>
          <a:bodyPr wrap="square" rtlCol="0">
            <a:spAutoFit/>
          </a:bodyPr>
          <a:lstStyle/>
          <a:p>
            <a:pPr algn="ctr"/>
            <a:r>
              <a:rPr lang="en-US" sz="3600" dirty="0"/>
              <a:t>FPGAs with</a:t>
            </a:r>
          </a:p>
          <a:p>
            <a:pPr algn="ctr"/>
            <a:r>
              <a:rPr lang="en-US" sz="3600" dirty="0"/>
              <a:t>IP Protection</a:t>
            </a:r>
          </a:p>
        </p:txBody>
      </p:sp>
      <p:sp>
        <p:nvSpPr>
          <p:cNvPr id="24" name="TextBox 23">
            <a:extLst>
              <a:ext uri="{FF2B5EF4-FFF2-40B4-BE49-F238E27FC236}">
                <a16:creationId xmlns:a16="http://schemas.microsoft.com/office/drawing/2014/main" id="{CD9B0CDE-2A99-4FC0-9975-177B0CAB7618}"/>
              </a:ext>
            </a:extLst>
          </p:cNvPr>
          <p:cNvSpPr txBox="1"/>
          <p:nvPr/>
        </p:nvSpPr>
        <p:spPr>
          <a:xfrm>
            <a:off x="7487718" y="1477940"/>
            <a:ext cx="2447536" cy="646331"/>
          </a:xfrm>
          <a:prstGeom prst="rect">
            <a:avLst/>
          </a:prstGeom>
          <a:noFill/>
        </p:spPr>
        <p:txBody>
          <a:bodyPr wrap="square" rtlCol="0">
            <a:spAutoFit/>
          </a:bodyPr>
          <a:lstStyle/>
          <a:p>
            <a:pPr algn="ctr"/>
            <a:r>
              <a:rPr lang="en-US" sz="3600" dirty="0"/>
              <a:t>SDSHW</a:t>
            </a:r>
          </a:p>
        </p:txBody>
      </p:sp>
    </p:spTree>
    <p:extLst>
      <p:ext uri="{BB962C8B-B14F-4D97-AF65-F5344CB8AC3E}">
        <p14:creationId xmlns:p14="http://schemas.microsoft.com/office/powerpoint/2010/main" val="140425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0" grpId="0" animBg="1"/>
      <p:bldP spid="22" grpId="0"/>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986B47-A0ED-477D-AF22-559E29BC408D}"/>
              </a:ext>
            </a:extLst>
          </p:cNvPr>
          <p:cNvSpPr>
            <a:spLocks noGrp="1"/>
          </p:cNvSpPr>
          <p:nvPr>
            <p:ph idx="1"/>
          </p:nvPr>
        </p:nvSpPr>
        <p:spPr/>
        <p:txBody>
          <a:bodyPr>
            <a:normAutofit/>
          </a:bodyPr>
          <a:lstStyle/>
          <a:p>
            <a:r>
              <a:rPr lang="en-US" dirty="0"/>
              <a:t>In this dissertation, we demonstrate that User Space Secure Hardware can be realized with FPGAs</a:t>
            </a:r>
          </a:p>
          <a:p>
            <a:pPr lvl="1"/>
            <a:r>
              <a:rPr lang="en-US" dirty="0"/>
              <a:t>We use Cloud RTR  to solve the problem of FPGA sharing</a:t>
            </a:r>
          </a:p>
          <a:p>
            <a:pPr lvl="1"/>
            <a:r>
              <a:rPr lang="en-US" dirty="0"/>
              <a:t>We use SDSHW to solve the problem of making an FPGA secure</a:t>
            </a:r>
          </a:p>
          <a:p>
            <a:pPr lvl="1"/>
            <a:endParaRPr lang="en-US" dirty="0"/>
          </a:p>
          <a:p>
            <a:r>
              <a:rPr lang="en-US" dirty="0"/>
              <a:t>Combing our solutions, we can provide our vision</a:t>
            </a:r>
          </a:p>
          <a:p>
            <a:endParaRPr lang="en-US" dirty="0"/>
          </a:p>
        </p:txBody>
      </p:sp>
      <p:sp>
        <p:nvSpPr>
          <p:cNvPr id="3" name="Title 2">
            <a:extLst>
              <a:ext uri="{FF2B5EF4-FFF2-40B4-BE49-F238E27FC236}">
                <a16:creationId xmlns:a16="http://schemas.microsoft.com/office/drawing/2014/main" id="{B00CCA0A-7871-4898-8E1E-71D0850DDEE5}"/>
              </a:ext>
            </a:extLst>
          </p:cNvPr>
          <p:cNvSpPr>
            <a:spLocks noGrp="1"/>
          </p:cNvSpPr>
          <p:nvPr>
            <p:ph type="title"/>
          </p:nvPr>
        </p:nvSpPr>
        <p:spPr/>
        <p:txBody>
          <a:bodyPr/>
          <a:lstStyle/>
          <a:p>
            <a:r>
              <a:rPr lang="en-US" dirty="0"/>
              <a:t>Overcoming FPGA Challenges</a:t>
            </a:r>
          </a:p>
        </p:txBody>
      </p:sp>
      <p:sp>
        <p:nvSpPr>
          <p:cNvPr id="4" name="Slide Number Placeholder 3">
            <a:extLst>
              <a:ext uri="{FF2B5EF4-FFF2-40B4-BE49-F238E27FC236}">
                <a16:creationId xmlns:a16="http://schemas.microsoft.com/office/drawing/2014/main" id="{04A8845B-4B06-4C29-A088-A43A77D271ED}"/>
              </a:ext>
            </a:extLst>
          </p:cNvPr>
          <p:cNvSpPr>
            <a:spLocks noGrp="1"/>
          </p:cNvSpPr>
          <p:nvPr>
            <p:ph type="sldNum" sz="quarter" idx="12"/>
          </p:nvPr>
        </p:nvSpPr>
        <p:spPr/>
        <p:txBody>
          <a:bodyPr/>
          <a:lstStyle/>
          <a:p>
            <a:fld id="{75FC310F-8B6D-4753-AAE4-A928F19BE0F9}" type="slidenum">
              <a:rPr lang="en-US" smtClean="0"/>
              <a:pPr/>
              <a:t>24</a:t>
            </a:fld>
            <a:endParaRPr lang="en-US"/>
          </a:p>
        </p:txBody>
      </p:sp>
    </p:spTree>
    <p:extLst>
      <p:ext uri="{BB962C8B-B14F-4D97-AF65-F5344CB8AC3E}">
        <p14:creationId xmlns:p14="http://schemas.microsoft.com/office/powerpoint/2010/main" val="3902219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2ABEB-64CF-4884-B5F2-253E881A486C}"/>
              </a:ext>
            </a:extLst>
          </p:cNvPr>
          <p:cNvSpPr>
            <a:spLocks noGrp="1"/>
          </p:cNvSpPr>
          <p:nvPr>
            <p:ph type="title"/>
          </p:nvPr>
        </p:nvSpPr>
        <p:spPr/>
        <p:txBody>
          <a:bodyPr/>
          <a:lstStyle/>
          <a:p>
            <a:r>
              <a:rPr lang="en-US" dirty="0"/>
              <a:t>Cloud RTR</a:t>
            </a:r>
          </a:p>
        </p:txBody>
      </p:sp>
      <p:sp>
        <p:nvSpPr>
          <p:cNvPr id="3" name="Text Placeholder 2">
            <a:extLst>
              <a:ext uri="{FF2B5EF4-FFF2-40B4-BE49-F238E27FC236}">
                <a16:creationId xmlns:a16="http://schemas.microsoft.com/office/drawing/2014/main" id="{984D6FAE-7584-47E3-8EF3-7EF41638CE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14B271E-266D-40F9-A71D-ACD302AF34D3}"/>
              </a:ext>
            </a:extLst>
          </p:cNvPr>
          <p:cNvSpPr>
            <a:spLocks noGrp="1"/>
          </p:cNvSpPr>
          <p:nvPr>
            <p:ph type="sldNum" sz="quarter" idx="12"/>
          </p:nvPr>
        </p:nvSpPr>
        <p:spPr/>
        <p:txBody>
          <a:bodyPr/>
          <a:lstStyle/>
          <a:p>
            <a:fld id="{75FC310F-8B6D-4753-AAE4-A928F19BE0F9}" type="slidenum">
              <a:rPr lang="en-US" smtClean="0"/>
              <a:pPr/>
              <a:t>25</a:t>
            </a:fld>
            <a:endParaRPr lang="en-US"/>
          </a:p>
        </p:txBody>
      </p:sp>
    </p:spTree>
    <p:extLst>
      <p:ext uri="{BB962C8B-B14F-4D97-AF65-F5344CB8AC3E}">
        <p14:creationId xmlns:p14="http://schemas.microsoft.com/office/powerpoint/2010/main" val="453776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2032" y="6492875"/>
            <a:ext cx="2844800" cy="365125"/>
          </a:xfrm>
        </p:spPr>
        <p:txBody>
          <a:bodyPr/>
          <a:lstStyle/>
          <a:p>
            <a:fld id="{75FC310F-8B6D-4753-AAE4-A928F19BE0F9}" type="slidenum">
              <a:rPr lang="en-US" smtClean="0"/>
              <a:pPr/>
              <a:t>26</a:t>
            </a:fld>
            <a:endParaRPr lang="en-US" dirty="0"/>
          </a:p>
        </p:txBody>
      </p:sp>
      <p:sp>
        <p:nvSpPr>
          <p:cNvPr id="9" name="TextBox 8"/>
          <p:cNvSpPr txBox="1"/>
          <p:nvPr/>
        </p:nvSpPr>
        <p:spPr>
          <a:xfrm>
            <a:off x="3143250" y="1912203"/>
            <a:ext cx="5905500" cy="830997"/>
          </a:xfrm>
          <a:prstGeom prst="rect">
            <a:avLst/>
          </a:prstGeom>
          <a:noFill/>
        </p:spPr>
        <p:txBody>
          <a:bodyPr wrap="square" rtlCol="0">
            <a:spAutoFit/>
          </a:bodyPr>
          <a:lstStyle/>
          <a:p>
            <a:r>
              <a:rPr lang="en-US" sz="4800" dirty="0"/>
              <a:t>Fundamental Problem:</a:t>
            </a:r>
          </a:p>
        </p:txBody>
      </p:sp>
      <p:sp>
        <p:nvSpPr>
          <p:cNvPr id="10" name="TextBox 9"/>
          <p:cNvSpPr txBox="1"/>
          <p:nvPr/>
        </p:nvSpPr>
        <p:spPr>
          <a:xfrm>
            <a:off x="1524000" y="3657600"/>
            <a:ext cx="9144000" cy="769441"/>
          </a:xfrm>
          <a:prstGeom prst="rect">
            <a:avLst/>
          </a:prstGeom>
          <a:noFill/>
        </p:spPr>
        <p:txBody>
          <a:bodyPr wrap="square" rtlCol="0">
            <a:spAutoFit/>
          </a:bodyPr>
          <a:lstStyle/>
          <a:p>
            <a:r>
              <a:rPr lang="en-US" sz="4400" dirty="0"/>
              <a:t>Sharing the FPGA between applications</a:t>
            </a:r>
          </a:p>
        </p:txBody>
      </p:sp>
    </p:spTree>
    <p:extLst>
      <p:ext uri="{BB962C8B-B14F-4D97-AF65-F5344CB8AC3E}">
        <p14:creationId xmlns:p14="http://schemas.microsoft.com/office/powerpoint/2010/main" val="825636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we can already do</a:t>
            </a:r>
          </a:p>
        </p:txBody>
      </p:sp>
      <p:sp>
        <p:nvSpPr>
          <p:cNvPr id="4" name="Slide Number Placeholder 3"/>
          <p:cNvSpPr>
            <a:spLocks noGrp="1"/>
          </p:cNvSpPr>
          <p:nvPr>
            <p:ph type="sldNum" sz="quarter" idx="12"/>
          </p:nvPr>
        </p:nvSpPr>
        <p:spPr/>
        <p:txBody>
          <a:bodyPr/>
          <a:lstStyle/>
          <a:p>
            <a:fld id="{75FC310F-8B6D-4753-AAE4-A928F19BE0F9}" type="slidenum">
              <a:rPr lang="en-US" smtClean="0"/>
              <a:pPr/>
              <a:t>27</a:t>
            </a:fld>
            <a:endParaRPr lang="en-US"/>
          </a:p>
        </p:txBody>
      </p:sp>
      <p:sp>
        <p:nvSpPr>
          <p:cNvPr id="5" name="Rectangle 4"/>
          <p:cNvSpPr/>
          <p:nvPr/>
        </p:nvSpPr>
        <p:spPr>
          <a:xfrm>
            <a:off x="4038600" y="4419600"/>
            <a:ext cx="2133600" cy="1821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Processor</a:t>
            </a:r>
          </a:p>
        </p:txBody>
      </p:sp>
      <p:sp>
        <p:nvSpPr>
          <p:cNvPr id="13" name="Freeform 12"/>
          <p:cNvSpPr/>
          <p:nvPr/>
        </p:nvSpPr>
        <p:spPr>
          <a:xfrm>
            <a:off x="3276600" y="4114800"/>
            <a:ext cx="741145" cy="1001027"/>
          </a:xfrm>
          <a:custGeom>
            <a:avLst/>
            <a:gdLst>
              <a:gd name="connsiteX0" fmla="*/ 0 w 741145"/>
              <a:gd name="connsiteY0" fmla="*/ 0 h 1001027"/>
              <a:gd name="connsiteX1" fmla="*/ 182880 w 741145"/>
              <a:gd name="connsiteY1" fmla="*/ 827772 h 1001027"/>
              <a:gd name="connsiteX2" fmla="*/ 741145 w 741145"/>
              <a:gd name="connsiteY2" fmla="*/ 1001027 h 1001027"/>
            </a:gdLst>
            <a:ahLst/>
            <a:cxnLst>
              <a:cxn ang="0">
                <a:pos x="connsiteX0" y="connsiteY0"/>
              </a:cxn>
              <a:cxn ang="0">
                <a:pos x="connsiteX1" y="connsiteY1"/>
              </a:cxn>
              <a:cxn ang="0">
                <a:pos x="connsiteX2" y="connsiteY2"/>
              </a:cxn>
            </a:cxnLst>
            <a:rect l="l" t="t" r="r" b="b"/>
            <a:pathLst>
              <a:path w="741145" h="1001027">
                <a:moveTo>
                  <a:pt x="0" y="0"/>
                </a:moveTo>
                <a:cubicBezTo>
                  <a:pt x="29678" y="330467"/>
                  <a:pt x="59356" y="660934"/>
                  <a:pt x="182880" y="827772"/>
                </a:cubicBezTo>
                <a:cubicBezTo>
                  <a:pt x="306404" y="994610"/>
                  <a:pt x="523774" y="997818"/>
                  <a:pt x="741145" y="1001027"/>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Freeform 17"/>
          <p:cNvSpPr/>
          <p:nvPr/>
        </p:nvSpPr>
        <p:spPr>
          <a:xfrm>
            <a:off x="5791200" y="4114800"/>
            <a:ext cx="1003634" cy="1001027"/>
          </a:xfrm>
          <a:custGeom>
            <a:avLst/>
            <a:gdLst>
              <a:gd name="connsiteX0" fmla="*/ 0 w 741145"/>
              <a:gd name="connsiteY0" fmla="*/ 0 h 1001027"/>
              <a:gd name="connsiteX1" fmla="*/ 182880 w 741145"/>
              <a:gd name="connsiteY1" fmla="*/ 827772 h 1001027"/>
              <a:gd name="connsiteX2" fmla="*/ 741145 w 741145"/>
              <a:gd name="connsiteY2" fmla="*/ 1001027 h 1001027"/>
            </a:gdLst>
            <a:ahLst/>
            <a:cxnLst>
              <a:cxn ang="0">
                <a:pos x="connsiteX0" y="connsiteY0"/>
              </a:cxn>
              <a:cxn ang="0">
                <a:pos x="connsiteX1" y="connsiteY1"/>
              </a:cxn>
              <a:cxn ang="0">
                <a:pos x="connsiteX2" y="connsiteY2"/>
              </a:cxn>
            </a:cxnLst>
            <a:rect l="l" t="t" r="r" b="b"/>
            <a:pathLst>
              <a:path w="741145" h="1001027">
                <a:moveTo>
                  <a:pt x="0" y="0"/>
                </a:moveTo>
                <a:cubicBezTo>
                  <a:pt x="29678" y="330467"/>
                  <a:pt x="59356" y="660934"/>
                  <a:pt x="182880" y="827772"/>
                </a:cubicBezTo>
                <a:cubicBezTo>
                  <a:pt x="306404" y="994610"/>
                  <a:pt x="523774" y="997818"/>
                  <a:pt x="741145" y="1001027"/>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0" name="TextBox 19"/>
          <p:cNvSpPr txBox="1"/>
          <p:nvPr/>
        </p:nvSpPr>
        <p:spPr>
          <a:xfrm>
            <a:off x="838200" y="1371600"/>
            <a:ext cx="10549683" cy="523220"/>
          </a:xfrm>
          <a:prstGeom prst="rect">
            <a:avLst/>
          </a:prstGeom>
          <a:noFill/>
        </p:spPr>
        <p:txBody>
          <a:bodyPr wrap="none" rtlCol="0">
            <a:spAutoFit/>
          </a:bodyPr>
          <a:lstStyle/>
          <a:p>
            <a:r>
              <a:rPr lang="en-US" sz="2800" dirty="0"/>
              <a:t>App loads: software runs on processor, FPGA configured with hardware</a:t>
            </a:r>
          </a:p>
        </p:txBody>
      </p:sp>
      <p:sp>
        <p:nvSpPr>
          <p:cNvPr id="19" name="Rectangle 18"/>
          <p:cNvSpPr/>
          <p:nvPr/>
        </p:nvSpPr>
        <p:spPr>
          <a:xfrm>
            <a:off x="6781800" y="4419600"/>
            <a:ext cx="2133600" cy="1821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FPGA</a:t>
            </a:r>
          </a:p>
        </p:txBody>
      </p:sp>
      <p:grpSp>
        <p:nvGrpSpPr>
          <p:cNvPr id="2" name="Group 1"/>
          <p:cNvGrpSpPr/>
          <p:nvPr/>
        </p:nvGrpSpPr>
        <p:grpSpPr>
          <a:xfrm>
            <a:off x="2819400" y="2286000"/>
            <a:ext cx="3335956" cy="1993232"/>
            <a:chOff x="381000" y="2209800"/>
            <a:chExt cx="3335956" cy="1993232"/>
          </a:xfrm>
        </p:grpSpPr>
        <p:sp>
          <p:nvSpPr>
            <p:cNvPr id="16" name="Rectangle 15"/>
            <p:cNvSpPr/>
            <p:nvPr/>
          </p:nvSpPr>
          <p:spPr>
            <a:xfrm>
              <a:off x="381000" y="2228296"/>
              <a:ext cx="3335956" cy="197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Rectangle 16"/>
            <p:cNvSpPr/>
            <p:nvPr/>
          </p:nvSpPr>
          <p:spPr>
            <a:xfrm>
              <a:off x="1143000" y="2209800"/>
              <a:ext cx="1562100" cy="523220"/>
            </a:xfrm>
            <a:prstGeom prst="rect">
              <a:avLst/>
            </a:prstGeom>
          </p:spPr>
          <p:txBody>
            <a:bodyPr wrap="square">
              <a:spAutoFit/>
            </a:bodyPr>
            <a:lstStyle/>
            <a:p>
              <a:pPr algn="ctr"/>
              <a:r>
                <a:rPr lang="en-US" sz="2800" dirty="0"/>
                <a:t> </a:t>
              </a:r>
              <a:r>
                <a:rPr lang="en-US" sz="2800" dirty="0" err="1"/>
                <a:t>AppX</a:t>
              </a:r>
              <a:endParaRPr lang="en-US" sz="2800" dirty="0"/>
            </a:p>
          </p:txBody>
        </p:sp>
        <p:sp>
          <p:nvSpPr>
            <p:cNvPr id="21" name="Rectangle 20"/>
            <p:cNvSpPr/>
            <p:nvPr/>
          </p:nvSpPr>
          <p:spPr>
            <a:xfrm>
              <a:off x="2133600" y="2895600"/>
              <a:ext cx="1447800" cy="1143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AppX</a:t>
              </a:r>
              <a:endParaRPr lang="en-US" sz="2400" dirty="0">
                <a:solidFill>
                  <a:schemeClr val="tx1"/>
                </a:solidFill>
              </a:endParaRPr>
            </a:p>
            <a:p>
              <a:pPr algn="ctr"/>
              <a:r>
                <a:rPr lang="en-US" sz="2400" dirty="0">
                  <a:solidFill>
                    <a:schemeClr val="tx1"/>
                  </a:solidFill>
                </a:rPr>
                <a:t>Hardware</a:t>
              </a:r>
            </a:p>
          </p:txBody>
        </p:sp>
        <p:sp>
          <p:nvSpPr>
            <p:cNvPr id="23" name="Rectangle 22"/>
            <p:cNvSpPr/>
            <p:nvPr/>
          </p:nvSpPr>
          <p:spPr>
            <a:xfrm>
              <a:off x="533400" y="2895600"/>
              <a:ext cx="1447800" cy="1143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AppX</a:t>
              </a:r>
              <a:endParaRPr lang="en-US" sz="2400" dirty="0">
                <a:solidFill>
                  <a:schemeClr val="tx1"/>
                </a:solidFill>
              </a:endParaRPr>
            </a:p>
            <a:p>
              <a:pPr algn="ctr"/>
              <a:r>
                <a:rPr lang="en-US" sz="2400" dirty="0">
                  <a:solidFill>
                    <a:schemeClr val="tx1"/>
                  </a:solidFill>
                </a:rPr>
                <a:t>Software</a:t>
              </a:r>
            </a:p>
          </p:txBody>
        </p:sp>
      </p:grpSp>
    </p:spTree>
    <p:extLst>
      <p:ext uri="{BB962C8B-B14F-4D97-AF65-F5344CB8AC3E}">
        <p14:creationId xmlns:p14="http://schemas.microsoft.com/office/powerpoint/2010/main" val="3828662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we can already do</a:t>
            </a:r>
          </a:p>
        </p:txBody>
      </p:sp>
      <p:sp>
        <p:nvSpPr>
          <p:cNvPr id="4" name="Slide Number Placeholder 3"/>
          <p:cNvSpPr>
            <a:spLocks noGrp="1"/>
          </p:cNvSpPr>
          <p:nvPr>
            <p:ph type="sldNum" sz="quarter" idx="12"/>
          </p:nvPr>
        </p:nvSpPr>
        <p:spPr/>
        <p:txBody>
          <a:bodyPr/>
          <a:lstStyle/>
          <a:p>
            <a:fld id="{75FC310F-8B6D-4753-AAE4-A928F19BE0F9}" type="slidenum">
              <a:rPr lang="en-US" smtClean="0"/>
              <a:pPr/>
              <a:t>28</a:t>
            </a:fld>
            <a:endParaRPr lang="en-US"/>
          </a:p>
        </p:txBody>
      </p:sp>
      <p:sp>
        <p:nvSpPr>
          <p:cNvPr id="2" name="TextBox 1"/>
          <p:cNvSpPr txBox="1"/>
          <p:nvPr/>
        </p:nvSpPr>
        <p:spPr>
          <a:xfrm>
            <a:off x="2209800" y="1981200"/>
            <a:ext cx="7772400" cy="523220"/>
          </a:xfrm>
          <a:prstGeom prst="rect">
            <a:avLst/>
          </a:prstGeom>
          <a:noFill/>
        </p:spPr>
        <p:txBody>
          <a:bodyPr wrap="square" rtlCol="0">
            <a:spAutoFit/>
          </a:bodyPr>
          <a:lstStyle/>
          <a:p>
            <a:r>
              <a:rPr lang="en-US" sz="2800" dirty="0"/>
              <a:t>This is currently possible – </a:t>
            </a:r>
            <a:r>
              <a:rPr lang="en-US" sz="2800" b="1" i="1" dirty="0"/>
              <a:t>run-time reconfiguration</a:t>
            </a:r>
            <a:endParaRPr lang="en-US" sz="2800" b="1" dirty="0"/>
          </a:p>
        </p:txBody>
      </p:sp>
      <p:sp>
        <p:nvSpPr>
          <p:cNvPr id="26" name="Rectangle 25"/>
          <p:cNvSpPr/>
          <p:nvPr/>
        </p:nvSpPr>
        <p:spPr>
          <a:xfrm>
            <a:off x="4038600" y="3886200"/>
            <a:ext cx="2133600" cy="1821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Processor</a:t>
            </a:r>
          </a:p>
        </p:txBody>
      </p:sp>
      <p:sp>
        <p:nvSpPr>
          <p:cNvPr id="29" name="Rectangle 28"/>
          <p:cNvSpPr/>
          <p:nvPr/>
        </p:nvSpPr>
        <p:spPr>
          <a:xfrm>
            <a:off x="6781800" y="3886200"/>
            <a:ext cx="2133600" cy="1821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FPGA</a:t>
            </a:r>
          </a:p>
        </p:txBody>
      </p:sp>
      <p:sp>
        <p:nvSpPr>
          <p:cNvPr id="33" name="Rectangle 32"/>
          <p:cNvSpPr/>
          <p:nvPr/>
        </p:nvSpPr>
        <p:spPr>
          <a:xfrm>
            <a:off x="7162800" y="4191000"/>
            <a:ext cx="1447800" cy="1143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AppX</a:t>
            </a:r>
            <a:endParaRPr lang="en-US" sz="2400" dirty="0">
              <a:solidFill>
                <a:schemeClr val="tx1"/>
              </a:solidFill>
            </a:endParaRPr>
          </a:p>
          <a:p>
            <a:pPr algn="ctr"/>
            <a:r>
              <a:rPr lang="en-US" sz="2400" dirty="0">
                <a:solidFill>
                  <a:schemeClr val="tx1"/>
                </a:solidFill>
              </a:rPr>
              <a:t>Hardware</a:t>
            </a:r>
          </a:p>
        </p:txBody>
      </p:sp>
      <p:sp>
        <p:nvSpPr>
          <p:cNvPr id="34" name="Rectangle 33"/>
          <p:cNvSpPr/>
          <p:nvPr/>
        </p:nvSpPr>
        <p:spPr>
          <a:xfrm>
            <a:off x="4419600" y="3352800"/>
            <a:ext cx="1447800" cy="1143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AppX</a:t>
            </a:r>
            <a:endParaRPr lang="en-US" sz="2400" dirty="0">
              <a:solidFill>
                <a:schemeClr val="tx1"/>
              </a:solidFill>
            </a:endParaRPr>
          </a:p>
          <a:p>
            <a:pPr algn="ctr"/>
            <a:r>
              <a:rPr lang="en-US" sz="2400" dirty="0">
                <a:solidFill>
                  <a:schemeClr val="tx1"/>
                </a:solidFill>
              </a:rPr>
              <a:t>Software</a:t>
            </a:r>
          </a:p>
        </p:txBody>
      </p:sp>
      <p:sp>
        <p:nvSpPr>
          <p:cNvPr id="35" name="TextBox 34"/>
          <p:cNvSpPr txBox="1"/>
          <p:nvPr/>
        </p:nvSpPr>
        <p:spPr>
          <a:xfrm>
            <a:off x="838200" y="1371600"/>
            <a:ext cx="10549683" cy="523220"/>
          </a:xfrm>
          <a:prstGeom prst="rect">
            <a:avLst/>
          </a:prstGeom>
          <a:noFill/>
        </p:spPr>
        <p:txBody>
          <a:bodyPr wrap="none" rtlCol="0">
            <a:spAutoFit/>
          </a:bodyPr>
          <a:lstStyle/>
          <a:p>
            <a:r>
              <a:rPr lang="en-US" sz="2800" dirty="0"/>
              <a:t>App loads: software runs on processor, FPGA configured with hardware</a:t>
            </a:r>
          </a:p>
        </p:txBody>
      </p:sp>
      <p:sp>
        <p:nvSpPr>
          <p:cNvPr id="5" name="TextBox 4"/>
          <p:cNvSpPr txBox="1"/>
          <p:nvPr/>
        </p:nvSpPr>
        <p:spPr>
          <a:xfrm>
            <a:off x="5516479" y="2524780"/>
            <a:ext cx="1159042" cy="523220"/>
          </a:xfrm>
          <a:prstGeom prst="rect">
            <a:avLst/>
          </a:prstGeom>
          <a:noFill/>
        </p:spPr>
        <p:txBody>
          <a:bodyPr wrap="square" rtlCol="0">
            <a:spAutoFit/>
          </a:bodyPr>
          <a:lstStyle/>
          <a:p>
            <a:r>
              <a:rPr lang="en-US" sz="2800" i="1" dirty="0"/>
              <a:t>Sort of</a:t>
            </a:r>
          </a:p>
        </p:txBody>
      </p:sp>
    </p:spTree>
    <p:extLst>
      <p:ext uri="{BB962C8B-B14F-4D97-AF65-F5344CB8AC3E}">
        <p14:creationId xmlns:p14="http://schemas.microsoft.com/office/powerpoint/2010/main" val="299437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we can’t do</a:t>
            </a:r>
          </a:p>
        </p:txBody>
      </p:sp>
      <p:sp>
        <p:nvSpPr>
          <p:cNvPr id="4" name="Slide Number Placeholder 3"/>
          <p:cNvSpPr>
            <a:spLocks noGrp="1"/>
          </p:cNvSpPr>
          <p:nvPr>
            <p:ph type="sldNum" sz="quarter" idx="12"/>
          </p:nvPr>
        </p:nvSpPr>
        <p:spPr/>
        <p:txBody>
          <a:bodyPr/>
          <a:lstStyle/>
          <a:p>
            <a:fld id="{75FC310F-8B6D-4753-AAE4-A928F19BE0F9}" type="slidenum">
              <a:rPr lang="en-US" smtClean="0"/>
              <a:pPr/>
              <a:t>29</a:t>
            </a:fld>
            <a:endParaRPr lang="en-US"/>
          </a:p>
        </p:txBody>
      </p:sp>
      <p:sp>
        <p:nvSpPr>
          <p:cNvPr id="13" name="Freeform 12"/>
          <p:cNvSpPr/>
          <p:nvPr/>
        </p:nvSpPr>
        <p:spPr>
          <a:xfrm>
            <a:off x="3276600" y="3962400"/>
            <a:ext cx="741145" cy="1001027"/>
          </a:xfrm>
          <a:custGeom>
            <a:avLst/>
            <a:gdLst>
              <a:gd name="connsiteX0" fmla="*/ 0 w 741145"/>
              <a:gd name="connsiteY0" fmla="*/ 0 h 1001027"/>
              <a:gd name="connsiteX1" fmla="*/ 182880 w 741145"/>
              <a:gd name="connsiteY1" fmla="*/ 827772 h 1001027"/>
              <a:gd name="connsiteX2" fmla="*/ 741145 w 741145"/>
              <a:gd name="connsiteY2" fmla="*/ 1001027 h 1001027"/>
            </a:gdLst>
            <a:ahLst/>
            <a:cxnLst>
              <a:cxn ang="0">
                <a:pos x="connsiteX0" y="connsiteY0"/>
              </a:cxn>
              <a:cxn ang="0">
                <a:pos x="connsiteX1" y="connsiteY1"/>
              </a:cxn>
              <a:cxn ang="0">
                <a:pos x="connsiteX2" y="connsiteY2"/>
              </a:cxn>
            </a:cxnLst>
            <a:rect l="l" t="t" r="r" b="b"/>
            <a:pathLst>
              <a:path w="741145" h="1001027">
                <a:moveTo>
                  <a:pt x="0" y="0"/>
                </a:moveTo>
                <a:cubicBezTo>
                  <a:pt x="29678" y="330467"/>
                  <a:pt x="59356" y="660934"/>
                  <a:pt x="182880" y="827772"/>
                </a:cubicBezTo>
                <a:cubicBezTo>
                  <a:pt x="306404" y="994610"/>
                  <a:pt x="523774" y="997818"/>
                  <a:pt x="741145" y="1001027"/>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035276" y="1367135"/>
            <a:ext cx="4121449" cy="523220"/>
          </a:xfrm>
          <a:prstGeom prst="rect">
            <a:avLst/>
          </a:prstGeom>
          <a:noFill/>
        </p:spPr>
        <p:txBody>
          <a:bodyPr wrap="none" rtlCol="0">
            <a:spAutoFit/>
          </a:bodyPr>
          <a:lstStyle/>
          <a:p>
            <a:r>
              <a:rPr lang="en-US" sz="2800" dirty="0"/>
              <a:t>What if we have two apps?</a:t>
            </a:r>
          </a:p>
        </p:txBody>
      </p:sp>
      <p:sp>
        <p:nvSpPr>
          <p:cNvPr id="18" name="Rectangle 17"/>
          <p:cNvSpPr/>
          <p:nvPr/>
        </p:nvSpPr>
        <p:spPr>
          <a:xfrm>
            <a:off x="4038600" y="3886200"/>
            <a:ext cx="2133600" cy="1821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Processor</a:t>
            </a:r>
          </a:p>
        </p:txBody>
      </p:sp>
      <p:sp>
        <p:nvSpPr>
          <p:cNvPr id="20" name="Rectangle 19"/>
          <p:cNvSpPr/>
          <p:nvPr/>
        </p:nvSpPr>
        <p:spPr>
          <a:xfrm>
            <a:off x="6781800" y="3886200"/>
            <a:ext cx="2133600" cy="1821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FPGA</a:t>
            </a:r>
          </a:p>
        </p:txBody>
      </p:sp>
      <p:sp>
        <p:nvSpPr>
          <p:cNvPr id="21" name="Rectangle 20"/>
          <p:cNvSpPr/>
          <p:nvPr/>
        </p:nvSpPr>
        <p:spPr>
          <a:xfrm>
            <a:off x="7162800" y="4191000"/>
            <a:ext cx="1447800" cy="1143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AppX</a:t>
            </a:r>
            <a:endParaRPr lang="en-US" sz="2400" dirty="0">
              <a:solidFill>
                <a:schemeClr val="tx1"/>
              </a:solidFill>
            </a:endParaRPr>
          </a:p>
          <a:p>
            <a:pPr algn="ctr"/>
            <a:r>
              <a:rPr lang="en-US" sz="2400" dirty="0">
                <a:solidFill>
                  <a:schemeClr val="tx1"/>
                </a:solidFill>
              </a:rPr>
              <a:t>Hardware</a:t>
            </a:r>
          </a:p>
        </p:txBody>
      </p:sp>
      <p:sp>
        <p:nvSpPr>
          <p:cNvPr id="22" name="Rectangle 21"/>
          <p:cNvSpPr/>
          <p:nvPr/>
        </p:nvSpPr>
        <p:spPr>
          <a:xfrm>
            <a:off x="4419600" y="3352800"/>
            <a:ext cx="1447800" cy="1143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AppX</a:t>
            </a:r>
            <a:endParaRPr lang="en-US" sz="2400" dirty="0">
              <a:solidFill>
                <a:schemeClr val="tx1"/>
              </a:solidFill>
            </a:endParaRPr>
          </a:p>
          <a:p>
            <a:pPr algn="ctr"/>
            <a:r>
              <a:rPr lang="en-US" sz="2400" dirty="0">
                <a:solidFill>
                  <a:schemeClr val="tx1"/>
                </a:solidFill>
              </a:rPr>
              <a:t>Software</a:t>
            </a:r>
          </a:p>
        </p:txBody>
      </p:sp>
      <p:grpSp>
        <p:nvGrpSpPr>
          <p:cNvPr id="24" name="Group 23"/>
          <p:cNvGrpSpPr/>
          <p:nvPr/>
        </p:nvGrpSpPr>
        <p:grpSpPr>
          <a:xfrm>
            <a:off x="457200" y="1981200"/>
            <a:ext cx="3335956" cy="1993232"/>
            <a:chOff x="381000" y="2209800"/>
            <a:chExt cx="3335956" cy="1993232"/>
          </a:xfrm>
        </p:grpSpPr>
        <p:sp>
          <p:nvSpPr>
            <p:cNvPr id="25" name="Rectangle 24"/>
            <p:cNvSpPr/>
            <p:nvPr/>
          </p:nvSpPr>
          <p:spPr>
            <a:xfrm>
              <a:off x="381000" y="2228296"/>
              <a:ext cx="3335956" cy="197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6" name="Rectangle 25"/>
            <p:cNvSpPr/>
            <p:nvPr/>
          </p:nvSpPr>
          <p:spPr>
            <a:xfrm>
              <a:off x="1143000" y="2209800"/>
              <a:ext cx="1562100" cy="523220"/>
            </a:xfrm>
            <a:prstGeom prst="rect">
              <a:avLst/>
            </a:prstGeom>
          </p:spPr>
          <p:txBody>
            <a:bodyPr wrap="square">
              <a:spAutoFit/>
            </a:bodyPr>
            <a:lstStyle/>
            <a:p>
              <a:pPr algn="ctr"/>
              <a:r>
                <a:rPr lang="en-US" sz="2800" dirty="0"/>
                <a:t> </a:t>
              </a:r>
              <a:r>
                <a:rPr lang="en-US" sz="2800" dirty="0" err="1"/>
                <a:t>AppY</a:t>
              </a:r>
              <a:endParaRPr lang="en-US" sz="2800" dirty="0"/>
            </a:p>
          </p:txBody>
        </p:sp>
        <p:sp>
          <p:nvSpPr>
            <p:cNvPr id="27" name="Rectangle 26"/>
            <p:cNvSpPr/>
            <p:nvPr/>
          </p:nvSpPr>
          <p:spPr>
            <a:xfrm>
              <a:off x="2133600" y="2895600"/>
              <a:ext cx="1447800" cy="1143000"/>
            </a:xfrm>
            <a:prstGeom prst="rect">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AppY</a:t>
              </a:r>
              <a:endParaRPr lang="en-US" sz="2400" dirty="0">
                <a:solidFill>
                  <a:schemeClr val="tx1"/>
                </a:solidFill>
              </a:endParaRPr>
            </a:p>
            <a:p>
              <a:pPr algn="ctr"/>
              <a:r>
                <a:rPr lang="en-US" sz="2400" dirty="0">
                  <a:solidFill>
                    <a:schemeClr val="tx1"/>
                  </a:solidFill>
                </a:rPr>
                <a:t>Hardware</a:t>
              </a:r>
            </a:p>
          </p:txBody>
        </p:sp>
        <p:sp>
          <p:nvSpPr>
            <p:cNvPr id="28" name="Rectangle 27"/>
            <p:cNvSpPr/>
            <p:nvPr/>
          </p:nvSpPr>
          <p:spPr>
            <a:xfrm>
              <a:off x="533400" y="2895600"/>
              <a:ext cx="1447800" cy="1143000"/>
            </a:xfrm>
            <a:prstGeom prst="rect">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AppY</a:t>
              </a:r>
              <a:endParaRPr lang="en-US" sz="2400" dirty="0">
                <a:solidFill>
                  <a:schemeClr val="tx1"/>
                </a:solidFill>
              </a:endParaRPr>
            </a:p>
            <a:p>
              <a:pPr algn="ctr"/>
              <a:r>
                <a:rPr lang="en-US" sz="2400" dirty="0">
                  <a:solidFill>
                    <a:schemeClr val="tx1"/>
                  </a:solidFill>
                </a:rPr>
                <a:t>Software</a:t>
              </a:r>
            </a:p>
          </p:txBody>
        </p:sp>
      </p:grpSp>
    </p:spTree>
    <p:extLst>
      <p:ext uri="{BB962C8B-B14F-4D97-AF65-F5344CB8AC3E}">
        <p14:creationId xmlns:p14="http://schemas.microsoft.com/office/powerpoint/2010/main" val="1929348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F94EE0-E685-405C-96B3-D79773FC000C}"/>
              </a:ext>
            </a:extLst>
          </p:cNvPr>
          <p:cNvSpPr>
            <a:spLocks noGrp="1"/>
          </p:cNvSpPr>
          <p:nvPr>
            <p:ph idx="1"/>
          </p:nvPr>
        </p:nvSpPr>
        <p:spPr>
          <a:xfrm>
            <a:off x="609600" y="1600201"/>
            <a:ext cx="6335110" cy="4525963"/>
          </a:xfrm>
        </p:spPr>
        <p:txBody>
          <a:bodyPr/>
          <a:lstStyle/>
          <a:p>
            <a:r>
              <a:rPr lang="en-US" dirty="0"/>
              <a:t>Secure coprocessor that provides cryptographic functions</a:t>
            </a:r>
          </a:p>
          <a:p>
            <a:endParaRPr lang="en-US" dirty="0"/>
          </a:p>
          <a:p>
            <a:r>
              <a:rPr lang="en-US" dirty="0"/>
              <a:t>Most popularly used for disk encryption</a:t>
            </a:r>
          </a:p>
        </p:txBody>
      </p:sp>
      <p:sp>
        <p:nvSpPr>
          <p:cNvPr id="3" name="Title 2">
            <a:extLst>
              <a:ext uri="{FF2B5EF4-FFF2-40B4-BE49-F238E27FC236}">
                <a16:creationId xmlns:a16="http://schemas.microsoft.com/office/drawing/2014/main" id="{3958FEDA-0FD7-41FD-B632-AF034E50A936}"/>
              </a:ext>
            </a:extLst>
          </p:cNvPr>
          <p:cNvSpPr>
            <a:spLocks noGrp="1"/>
          </p:cNvSpPr>
          <p:nvPr>
            <p:ph type="title"/>
          </p:nvPr>
        </p:nvSpPr>
        <p:spPr/>
        <p:txBody>
          <a:bodyPr/>
          <a:lstStyle/>
          <a:p>
            <a:r>
              <a:rPr lang="en-US" dirty="0"/>
              <a:t>Trusted Platform Modules</a:t>
            </a:r>
          </a:p>
        </p:txBody>
      </p:sp>
      <p:sp>
        <p:nvSpPr>
          <p:cNvPr id="4" name="Slide Number Placeholder 3">
            <a:extLst>
              <a:ext uri="{FF2B5EF4-FFF2-40B4-BE49-F238E27FC236}">
                <a16:creationId xmlns:a16="http://schemas.microsoft.com/office/drawing/2014/main" id="{71FB11D1-0346-4E8C-ABB3-8D74B45E9936}"/>
              </a:ext>
            </a:extLst>
          </p:cNvPr>
          <p:cNvSpPr>
            <a:spLocks noGrp="1"/>
          </p:cNvSpPr>
          <p:nvPr>
            <p:ph type="sldNum" sz="quarter" idx="12"/>
          </p:nvPr>
        </p:nvSpPr>
        <p:spPr/>
        <p:txBody>
          <a:bodyPr/>
          <a:lstStyle/>
          <a:p>
            <a:fld id="{75FC310F-8B6D-4753-AAE4-A928F19BE0F9}" type="slidenum">
              <a:rPr lang="en-US" smtClean="0"/>
              <a:pPr/>
              <a:t>3</a:t>
            </a:fld>
            <a:endParaRPr lang="en-US"/>
          </a:p>
        </p:txBody>
      </p:sp>
      <p:pic>
        <p:nvPicPr>
          <p:cNvPr id="8" name="Picture 7">
            <a:extLst>
              <a:ext uri="{FF2B5EF4-FFF2-40B4-BE49-F238E27FC236}">
                <a16:creationId xmlns:a16="http://schemas.microsoft.com/office/drawing/2014/main" id="{D8BDA6F4-D912-472F-923F-16F4E4F6E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7117" y="1392778"/>
            <a:ext cx="2994745" cy="1118038"/>
          </a:xfrm>
          <a:prstGeom prst="rect">
            <a:avLst/>
          </a:prstGeom>
        </p:spPr>
      </p:pic>
      <p:pic>
        <p:nvPicPr>
          <p:cNvPr id="10" name="Picture 9">
            <a:extLst>
              <a:ext uri="{FF2B5EF4-FFF2-40B4-BE49-F238E27FC236}">
                <a16:creationId xmlns:a16="http://schemas.microsoft.com/office/drawing/2014/main" id="{481C8506-A224-438D-A831-2E0A5F21D7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1133" y="2617392"/>
            <a:ext cx="4611929" cy="3418106"/>
          </a:xfrm>
          <a:prstGeom prst="rect">
            <a:avLst/>
          </a:prstGeom>
        </p:spPr>
      </p:pic>
      <p:pic>
        <p:nvPicPr>
          <p:cNvPr id="6" name="Picture 5">
            <a:extLst>
              <a:ext uri="{FF2B5EF4-FFF2-40B4-BE49-F238E27FC236}">
                <a16:creationId xmlns:a16="http://schemas.microsoft.com/office/drawing/2014/main" id="{27EB1DD1-4168-45FC-84D5-512A8A76D3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1923" y="2836794"/>
            <a:ext cx="4498126" cy="3822771"/>
          </a:xfrm>
          <a:prstGeom prst="rect">
            <a:avLst/>
          </a:prstGeom>
        </p:spPr>
      </p:pic>
    </p:spTree>
    <p:extLst>
      <p:ext uri="{BB962C8B-B14F-4D97-AF65-F5344CB8AC3E}">
        <p14:creationId xmlns:p14="http://schemas.microsoft.com/office/powerpoint/2010/main" val="157976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3886199" y="3124200"/>
            <a:ext cx="5257801" cy="286268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a:t>What we can’t do</a:t>
            </a:r>
          </a:p>
        </p:txBody>
      </p:sp>
      <p:sp>
        <p:nvSpPr>
          <p:cNvPr id="4" name="Slide Number Placeholder 3"/>
          <p:cNvSpPr>
            <a:spLocks noGrp="1"/>
          </p:cNvSpPr>
          <p:nvPr>
            <p:ph type="sldNum" sz="quarter" idx="12"/>
          </p:nvPr>
        </p:nvSpPr>
        <p:spPr/>
        <p:txBody>
          <a:bodyPr/>
          <a:lstStyle/>
          <a:p>
            <a:fld id="{75FC310F-8B6D-4753-AAE4-A928F19BE0F9}" type="slidenum">
              <a:rPr lang="en-US" smtClean="0"/>
              <a:pPr/>
              <a:t>30</a:t>
            </a:fld>
            <a:endParaRPr lang="en-US"/>
          </a:p>
        </p:txBody>
      </p:sp>
      <p:sp>
        <p:nvSpPr>
          <p:cNvPr id="19" name="TextBox 18"/>
          <p:cNvSpPr txBox="1"/>
          <p:nvPr/>
        </p:nvSpPr>
        <p:spPr>
          <a:xfrm>
            <a:off x="1382017" y="1337003"/>
            <a:ext cx="9427966" cy="523220"/>
          </a:xfrm>
          <a:prstGeom prst="rect">
            <a:avLst/>
          </a:prstGeom>
          <a:noFill/>
        </p:spPr>
        <p:txBody>
          <a:bodyPr wrap="none" rtlCol="0">
            <a:spAutoFit/>
          </a:bodyPr>
          <a:lstStyle/>
          <a:p>
            <a:r>
              <a:rPr lang="en-US" sz="2800" b="1" dirty="0"/>
              <a:t>What if it’s a single chip </a:t>
            </a:r>
            <a:r>
              <a:rPr lang="en-US" sz="2800" dirty="0"/>
              <a:t>(and some I/O goes through the FPGA)</a:t>
            </a:r>
          </a:p>
        </p:txBody>
      </p:sp>
      <p:sp>
        <p:nvSpPr>
          <p:cNvPr id="27" name="TextBox 26"/>
          <p:cNvSpPr txBox="1"/>
          <p:nvPr/>
        </p:nvSpPr>
        <p:spPr>
          <a:xfrm>
            <a:off x="7162800" y="6019800"/>
            <a:ext cx="484428" cy="369332"/>
          </a:xfrm>
          <a:prstGeom prst="rect">
            <a:avLst/>
          </a:prstGeom>
          <a:noFill/>
        </p:spPr>
        <p:txBody>
          <a:bodyPr wrap="none" rtlCol="0">
            <a:spAutoFit/>
          </a:bodyPr>
          <a:lstStyle/>
          <a:p>
            <a:r>
              <a:rPr lang="en-US" dirty="0"/>
              <a:t>I/O</a:t>
            </a:r>
          </a:p>
        </p:txBody>
      </p:sp>
      <p:sp>
        <p:nvSpPr>
          <p:cNvPr id="44" name="Rectangle 43"/>
          <p:cNvSpPr/>
          <p:nvPr/>
        </p:nvSpPr>
        <p:spPr>
          <a:xfrm>
            <a:off x="4038600" y="3886200"/>
            <a:ext cx="2133600" cy="1821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Processor</a:t>
            </a:r>
          </a:p>
        </p:txBody>
      </p:sp>
      <p:sp>
        <p:nvSpPr>
          <p:cNvPr id="45" name="Rectangle 44"/>
          <p:cNvSpPr/>
          <p:nvPr/>
        </p:nvSpPr>
        <p:spPr>
          <a:xfrm>
            <a:off x="6781800" y="3886200"/>
            <a:ext cx="2133600" cy="1821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FPGA</a:t>
            </a:r>
          </a:p>
        </p:txBody>
      </p:sp>
      <p:sp>
        <p:nvSpPr>
          <p:cNvPr id="46" name="Rectangle 45"/>
          <p:cNvSpPr/>
          <p:nvPr/>
        </p:nvSpPr>
        <p:spPr>
          <a:xfrm>
            <a:off x="7162800" y="4191000"/>
            <a:ext cx="1447800" cy="1143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AppX</a:t>
            </a:r>
            <a:endParaRPr lang="en-US" sz="2400" dirty="0">
              <a:solidFill>
                <a:schemeClr val="tx1"/>
              </a:solidFill>
            </a:endParaRPr>
          </a:p>
          <a:p>
            <a:pPr algn="ctr"/>
            <a:r>
              <a:rPr lang="en-US" sz="2400" dirty="0">
                <a:solidFill>
                  <a:schemeClr val="tx1"/>
                </a:solidFill>
              </a:rPr>
              <a:t>Hardware</a:t>
            </a:r>
          </a:p>
        </p:txBody>
      </p:sp>
      <p:sp>
        <p:nvSpPr>
          <p:cNvPr id="47" name="Rectangle 46"/>
          <p:cNvSpPr/>
          <p:nvPr/>
        </p:nvSpPr>
        <p:spPr>
          <a:xfrm>
            <a:off x="4419600" y="3352800"/>
            <a:ext cx="1447800" cy="11430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AppX</a:t>
            </a:r>
            <a:endParaRPr lang="en-US" sz="2400" dirty="0">
              <a:solidFill>
                <a:schemeClr val="tx1"/>
              </a:solidFill>
            </a:endParaRPr>
          </a:p>
          <a:p>
            <a:pPr algn="ctr"/>
            <a:r>
              <a:rPr lang="en-US" sz="2400" dirty="0">
                <a:solidFill>
                  <a:schemeClr val="tx1"/>
                </a:solidFill>
              </a:rPr>
              <a:t>Software</a:t>
            </a:r>
          </a:p>
        </p:txBody>
      </p:sp>
      <p:cxnSp>
        <p:nvCxnSpPr>
          <p:cNvPr id="8" name="Elbow Connector 7"/>
          <p:cNvCxnSpPr/>
          <p:nvPr/>
        </p:nvCxnSpPr>
        <p:spPr>
          <a:xfrm>
            <a:off x="6172200" y="5410200"/>
            <a:ext cx="838200" cy="1070668"/>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172200" y="4419600"/>
            <a:ext cx="3657600"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172200" y="4419600"/>
            <a:ext cx="3657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6172201" y="4876800"/>
            <a:ext cx="990599"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0058400" y="4267200"/>
            <a:ext cx="484428" cy="369332"/>
          </a:xfrm>
          <a:prstGeom prst="rect">
            <a:avLst/>
          </a:prstGeom>
          <a:noFill/>
        </p:spPr>
        <p:txBody>
          <a:bodyPr wrap="none" rtlCol="0">
            <a:spAutoFit/>
          </a:bodyPr>
          <a:lstStyle/>
          <a:p>
            <a:r>
              <a:rPr lang="en-US" dirty="0"/>
              <a:t>I/O</a:t>
            </a:r>
          </a:p>
        </p:txBody>
      </p:sp>
      <p:sp>
        <p:nvSpPr>
          <p:cNvPr id="51" name="Freeform 50"/>
          <p:cNvSpPr/>
          <p:nvPr/>
        </p:nvSpPr>
        <p:spPr>
          <a:xfrm>
            <a:off x="3276600" y="3962400"/>
            <a:ext cx="741145" cy="1001027"/>
          </a:xfrm>
          <a:custGeom>
            <a:avLst/>
            <a:gdLst>
              <a:gd name="connsiteX0" fmla="*/ 0 w 741145"/>
              <a:gd name="connsiteY0" fmla="*/ 0 h 1001027"/>
              <a:gd name="connsiteX1" fmla="*/ 182880 w 741145"/>
              <a:gd name="connsiteY1" fmla="*/ 827772 h 1001027"/>
              <a:gd name="connsiteX2" fmla="*/ 741145 w 741145"/>
              <a:gd name="connsiteY2" fmla="*/ 1001027 h 1001027"/>
            </a:gdLst>
            <a:ahLst/>
            <a:cxnLst>
              <a:cxn ang="0">
                <a:pos x="connsiteX0" y="connsiteY0"/>
              </a:cxn>
              <a:cxn ang="0">
                <a:pos x="connsiteX1" y="connsiteY1"/>
              </a:cxn>
              <a:cxn ang="0">
                <a:pos x="connsiteX2" y="connsiteY2"/>
              </a:cxn>
            </a:cxnLst>
            <a:rect l="l" t="t" r="r" b="b"/>
            <a:pathLst>
              <a:path w="741145" h="1001027">
                <a:moveTo>
                  <a:pt x="0" y="0"/>
                </a:moveTo>
                <a:cubicBezTo>
                  <a:pt x="29678" y="330467"/>
                  <a:pt x="59356" y="660934"/>
                  <a:pt x="182880" y="827772"/>
                </a:cubicBezTo>
                <a:cubicBezTo>
                  <a:pt x="306404" y="994610"/>
                  <a:pt x="523774" y="997818"/>
                  <a:pt x="741145" y="1001027"/>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457200" y="1981200"/>
            <a:ext cx="3335956" cy="1993232"/>
            <a:chOff x="381000" y="2209800"/>
            <a:chExt cx="3335956" cy="1993232"/>
          </a:xfrm>
        </p:grpSpPr>
        <p:sp>
          <p:nvSpPr>
            <p:cNvPr id="53" name="Rectangle 52"/>
            <p:cNvSpPr/>
            <p:nvPr/>
          </p:nvSpPr>
          <p:spPr>
            <a:xfrm>
              <a:off x="381000" y="2228296"/>
              <a:ext cx="3335956" cy="197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4" name="Rectangle 53"/>
            <p:cNvSpPr/>
            <p:nvPr/>
          </p:nvSpPr>
          <p:spPr>
            <a:xfrm>
              <a:off x="1143000" y="2209800"/>
              <a:ext cx="1562100" cy="523220"/>
            </a:xfrm>
            <a:prstGeom prst="rect">
              <a:avLst/>
            </a:prstGeom>
          </p:spPr>
          <p:txBody>
            <a:bodyPr wrap="square">
              <a:spAutoFit/>
            </a:bodyPr>
            <a:lstStyle/>
            <a:p>
              <a:pPr algn="ctr"/>
              <a:r>
                <a:rPr lang="en-US" sz="2800" dirty="0"/>
                <a:t> </a:t>
              </a:r>
              <a:r>
                <a:rPr lang="en-US" sz="2800" dirty="0" err="1"/>
                <a:t>AppY</a:t>
              </a:r>
              <a:endParaRPr lang="en-US" sz="2800" dirty="0"/>
            </a:p>
          </p:txBody>
        </p:sp>
        <p:sp>
          <p:nvSpPr>
            <p:cNvPr id="55" name="Rectangle 54"/>
            <p:cNvSpPr/>
            <p:nvPr/>
          </p:nvSpPr>
          <p:spPr>
            <a:xfrm>
              <a:off x="2133600" y="2895600"/>
              <a:ext cx="1447800" cy="1143000"/>
            </a:xfrm>
            <a:prstGeom prst="rect">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AppY</a:t>
              </a:r>
              <a:endParaRPr lang="en-US" sz="2400" dirty="0">
                <a:solidFill>
                  <a:schemeClr val="tx1"/>
                </a:solidFill>
              </a:endParaRPr>
            </a:p>
            <a:p>
              <a:pPr algn="ctr"/>
              <a:r>
                <a:rPr lang="en-US" sz="2400" dirty="0">
                  <a:solidFill>
                    <a:schemeClr val="tx1"/>
                  </a:solidFill>
                </a:rPr>
                <a:t>Hardware</a:t>
              </a:r>
            </a:p>
          </p:txBody>
        </p:sp>
        <p:sp>
          <p:nvSpPr>
            <p:cNvPr id="56" name="Rectangle 55"/>
            <p:cNvSpPr/>
            <p:nvPr/>
          </p:nvSpPr>
          <p:spPr>
            <a:xfrm>
              <a:off x="533400" y="2895600"/>
              <a:ext cx="1447800" cy="1143000"/>
            </a:xfrm>
            <a:prstGeom prst="rect">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AppY</a:t>
              </a:r>
              <a:endParaRPr lang="en-US" sz="2400" dirty="0">
                <a:solidFill>
                  <a:schemeClr val="tx1"/>
                </a:solidFill>
              </a:endParaRPr>
            </a:p>
            <a:p>
              <a:pPr algn="ctr"/>
              <a:r>
                <a:rPr lang="en-US" sz="2400" dirty="0">
                  <a:solidFill>
                    <a:schemeClr val="tx1"/>
                  </a:solidFill>
                </a:rPr>
                <a:t>Software</a:t>
              </a:r>
            </a:p>
          </p:txBody>
        </p:sp>
      </p:grpSp>
    </p:spTree>
    <p:extLst>
      <p:ext uri="{BB962C8B-B14F-4D97-AF65-F5344CB8AC3E}">
        <p14:creationId xmlns:p14="http://schemas.microsoft.com/office/powerpoint/2010/main" val="382110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Over a decade of research has proposed two main solutions:</a:t>
            </a:r>
          </a:p>
          <a:p>
            <a:pPr lvl="1"/>
            <a:r>
              <a:rPr lang="en-US" dirty="0"/>
              <a:t>Run-time place-and-route</a:t>
            </a:r>
          </a:p>
          <a:p>
            <a:pPr lvl="1"/>
            <a:r>
              <a:rPr lang="en-US" dirty="0"/>
              <a:t>Slot-based reconfiguration</a:t>
            </a:r>
          </a:p>
        </p:txBody>
      </p:sp>
      <p:sp>
        <p:nvSpPr>
          <p:cNvPr id="3" name="Title 2"/>
          <p:cNvSpPr>
            <a:spLocks noGrp="1"/>
          </p:cNvSpPr>
          <p:nvPr>
            <p:ph type="title"/>
          </p:nvPr>
        </p:nvSpPr>
        <p:spPr/>
        <p:txBody>
          <a:bodyPr/>
          <a:lstStyle/>
          <a:p>
            <a:r>
              <a:rPr lang="en-US" dirty="0"/>
              <a:t>Why hasn’t this been solved before?</a:t>
            </a:r>
          </a:p>
        </p:txBody>
      </p:sp>
      <p:sp>
        <p:nvSpPr>
          <p:cNvPr id="4" name="Slide Number Placeholder 3"/>
          <p:cNvSpPr>
            <a:spLocks noGrp="1"/>
          </p:cNvSpPr>
          <p:nvPr>
            <p:ph type="sldNum" sz="quarter" idx="12"/>
          </p:nvPr>
        </p:nvSpPr>
        <p:spPr>
          <a:xfrm>
            <a:off x="0" y="6492875"/>
            <a:ext cx="2844800" cy="365125"/>
          </a:xfrm>
        </p:spPr>
        <p:txBody>
          <a:bodyPr/>
          <a:lstStyle/>
          <a:p>
            <a:fld id="{75FC310F-8B6D-4753-AAE4-A928F19BE0F9}" type="slidenum">
              <a:rPr lang="en-US" smtClean="0"/>
              <a:pPr/>
              <a:t>31</a:t>
            </a:fld>
            <a:endParaRPr lang="en-US" dirty="0"/>
          </a:p>
        </p:txBody>
      </p:sp>
    </p:spTree>
    <p:extLst>
      <p:ext uri="{BB962C8B-B14F-4D97-AF65-F5344CB8AC3E}">
        <p14:creationId xmlns:p14="http://schemas.microsoft.com/office/powerpoint/2010/main" val="2668197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There is free space in the FPGA</a:t>
            </a:r>
          </a:p>
          <a:p>
            <a:r>
              <a:rPr lang="en-US" dirty="0"/>
              <a:t>Place a new module there</a:t>
            </a:r>
          </a:p>
        </p:txBody>
      </p:sp>
      <p:sp>
        <p:nvSpPr>
          <p:cNvPr id="4" name="Slide Number Placeholder 3"/>
          <p:cNvSpPr>
            <a:spLocks noGrp="1"/>
          </p:cNvSpPr>
          <p:nvPr>
            <p:ph type="sldNum" sz="quarter" idx="12"/>
          </p:nvPr>
        </p:nvSpPr>
        <p:spPr>
          <a:xfrm>
            <a:off x="0" y="6492875"/>
            <a:ext cx="2844800" cy="365125"/>
          </a:xfrm>
        </p:spPr>
        <p:txBody>
          <a:bodyPr/>
          <a:lstStyle/>
          <a:p>
            <a:fld id="{75FC310F-8B6D-4753-AAE4-A928F19BE0F9}" type="slidenum">
              <a:rPr lang="en-US" smtClean="0"/>
              <a:pPr/>
              <a:t>32</a:t>
            </a:fld>
            <a:endParaRPr lang="en-US"/>
          </a:p>
        </p:txBody>
      </p:sp>
      <p:sp>
        <p:nvSpPr>
          <p:cNvPr id="3" name="Title 2"/>
          <p:cNvSpPr>
            <a:spLocks noGrp="1"/>
          </p:cNvSpPr>
          <p:nvPr>
            <p:ph type="title"/>
          </p:nvPr>
        </p:nvSpPr>
        <p:spPr>
          <a:xfrm>
            <a:off x="609600" y="274638"/>
            <a:ext cx="10972800" cy="792162"/>
          </a:xfrm>
          <a:prstGeom prst="rect">
            <a:avLst/>
          </a:prstGeom>
        </p:spPr>
        <p:txBody>
          <a:bodyPr/>
          <a:lstStyle/>
          <a:p>
            <a:pPr algn="l"/>
            <a:r>
              <a:rPr lang="en-US" dirty="0">
                <a:solidFill>
                  <a:schemeClr val="bg1"/>
                </a:solidFill>
              </a:rPr>
              <a:t>Approach 1: Run-time Place/Route</a:t>
            </a:r>
          </a:p>
        </p:txBody>
      </p:sp>
      <p:sp>
        <p:nvSpPr>
          <p:cNvPr id="6" name="Rectangle 5"/>
          <p:cNvSpPr/>
          <p:nvPr/>
        </p:nvSpPr>
        <p:spPr>
          <a:xfrm>
            <a:off x="7391400" y="3429000"/>
            <a:ext cx="3276600" cy="25146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p:cNvSpPr/>
          <p:nvPr/>
        </p:nvSpPr>
        <p:spPr>
          <a:xfrm rot="5400000">
            <a:off x="9715501" y="4610101"/>
            <a:ext cx="1066798" cy="22860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Delay 30"/>
          <p:cNvSpPr/>
          <p:nvPr/>
        </p:nvSpPr>
        <p:spPr>
          <a:xfrm>
            <a:off x="7806586" y="3976892"/>
            <a:ext cx="298007" cy="238426"/>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Delay 31"/>
          <p:cNvSpPr/>
          <p:nvPr/>
        </p:nvSpPr>
        <p:spPr>
          <a:xfrm>
            <a:off x="7806586" y="5171774"/>
            <a:ext cx="298007" cy="238426"/>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elay 32"/>
          <p:cNvSpPr/>
          <p:nvPr/>
        </p:nvSpPr>
        <p:spPr>
          <a:xfrm>
            <a:off x="9283379" y="5171774"/>
            <a:ext cx="298007" cy="238426"/>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605536" y="1547353"/>
            <a:ext cx="1219200" cy="101173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apezoid 34"/>
          <p:cNvSpPr/>
          <p:nvPr/>
        </p:nvSpPr>
        <p:spPr>
          <a:xfrm rot="5400000">
            <a:off x="8212215" y="1941550"/>
            <a:ext cx="533400" cy="15240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Delay 35"/>
          <p:cNvSpPr/>
          <p:nvPr/>
        </p:nvSpPr>
        <p:spPr>
          <a:xfrm>
            <a:off x="7772400" y="1752600"/>
            <a:ext cx="298007" cy="238426"/>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Delay 36"/>
          <p:cNvSpPr/>
          <p:nvPr/>
        </p:nvSpPr>
        <p:spPr>
          <a:xfrm>
            <a:off x="7924800" y="1905000"/>
            <a:ext cx="298007" cy="238426"/>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Delay 37"/>
          <p:cNvSpPr/>
          <p:nvPr/>
        </p:nvSpPr>
        <p:spPr>
          <a:xfrm>
            <a:off x="8077200" y="2057400"/>
            <a:ext cx="298007" cy="238426"/>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p:cNvCxnSpPr/>
          <p:nvPr/>
        </p:nvCxnSpPr>
        <p:spPr>
          <a:xfrm flipV="1">
            <a:off x="7574323" y="3810000"/>
            <a:ext cx="2638200" cy="18288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31" idx="3"/>
          </p:cNvCxnSpPr>
          <p:nvPr/>
        </p:nvCxnSpPr>
        <p:spPr>
          <a:xfrm>
            <a:off x="8104593" y="4096105"/>
            <a:ext cx="2037491" cy="217562"/>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32" idx="3"/>
            <a:endCxn id="33" idx="1"/>
          </p:cNvCxnSpPr>
          <p:nvPr/>
        </p:nvCxnSpPr>
        <p:spPr>
          <a:xfrm>
            <a:off x="8104593" y="5290987"/>
            <a:ext cx="11787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33" idx="3"/>
          </p:cNvCxnSpPr>
          <p:nvPr/>
        </p:nvCxnSpPr>
        <p:spPr>
          <a:xfrm flipV="1">
            <a:off x="9581386" y="5055141"/>
            <a:ext cx="560698" cy="235846"/>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763000" y="3505200"/>
            <a:ext cx="1219200" cy="101173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8839200" y="2057400"/>
            <a:ext cx="609600" cy="1447800"/>
          </a:xfrm>
          <a:custGeom>
            <a:avLst/>
            <a:gdLst>
              <a:gd name="connsiteX0" fmla="*/ 0 w 1127376"/>
              <a:gd name="connsiteY0" fmla="*/ 0 h 2692400"/>
              <a:gd name="connsiteX1" fmla="*/ 965200 w 1127376"/>
              <a:gd name="connsiteY1" fmla="*/ 647700 h 2692400"/>
              <a:gd name="connsiteX2" fmla="*/ 1117600 w 1127376"/>
              <a:gd name="connsiteY2" fmla="*/ 2692400 h 2692400"/>
            </a:gdLst>
            <a:ahLst/>
            <a:cxnLst>
              <a:cxn ang="0">
                <a:pos x="connsiteX0" y="connsiteY0"/>
              </a:cxn>
              <a:cxn ang="0">
                <a:pos x="connsiteX1" y="connsiteY1"/>
              </a:cxn>
              <a:cxn ang="0">
                <a:pos x="connsiteX2" y="connsiteY2"/>
              </a:cxn>
            </a:cxnLst>
            <a:rect l="l" t="t" r="r" b="b"/>
            <a:pathLst>
              <a:path w="1127376" h="2692400">
                <a:moveTo>
                  <a:pt x="0" y="0"/>
                </a:moveTo>
                <a:cubicBezTo>
                  <a:pt x="389466" y="99483"/>
                  <a:pt x="778933" y="198967"/>
                  <a:pt x="965200" y="647700"/>
                </a:cubicBezTo>
                <a:cubicBezTo>
                  <a:pt x="1151467" y="1096433"/>
                  <a:pt x="1134533" y="1894416"/>
                  <a:pt x="1117600" y="2692400"/>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elay 20"/>
          <p:cNvSpPr/>
          <p:nvPr/>
        </p:nvSpPr>
        <p:spPr>
          <a:xfrm>
            <a:off x="9144000" y="4648200"/>
            <a:ext cx="298007" cy="381000"/>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p:cNvCxnSpPr>
            <a:stCxn id="31" idx="3"/>
          </p:cNvCxnSpPr>
          <p:nvPr/>
        </p:nvCxnSpPr>
        <p:spPr>
          <a:xfrm>
            <a:off x="8104593" y="4096105"/>
            <a:ext cx="1039407" cy="628295"/>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32" idx="3"/>
          </p:cNvCxnSpPr>
          <p:nvPr/>
        </p:nvCxnSpPr>
        <p:spPr>
          <a:xfrm flipV="1">
            <a:off x="8104593" y="4953000"/>
            <a:ext cx="1039407" cy="337987"/>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21" idx="3"/>
            <a:endCxn id="30" idx="2"/>
          </p:cNvCxnSpPr>
          <p:nvPr/>
        </p:nvCxnSpPr>
        <p:spPr>
          <a:xfrm flipV="1">
            <a:off x="9442007" y="4724401"/>
            <a:ext cx="692593" cy="114299"/>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44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0" grpId="0" animBg="1"/>
      <p:bldP spid="31" grpId="0" animBg="1"/>
      <p:bldP spid="32" grpId="0" animBg="1"/>
      <p:bldP spid="33" grpId="0" animBg="1"/>
      <p:bldP spid="34" grpId="0" animBg="1"/>
      <p:bldP spid="35" grpId="0" animBg="1"/>
      <p:bldP spid="36" grpId="0" animBg="1"/>
      <p:bldP spid="37" grpId="0" animBg="1"/>
      <p:bldP spid="38" grpId="0" animBg="1"/>
      <p:bldP spid="41" grpId="0" animBg="1"/>
      <p:bldP spid="19"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09600" y="1600201"/>
            <a:ext cx="5867400" cy="4525963"/>
          </a:xfrm>
        </p:spPr>
        <p:txBody>
          <a:bodyPr/>
          <a:lstStyle/>
          <a:p>
            <a:r>
              <a:rPr lang="en-US" dirty="0"/>
              <a:t>Routing can fail</a:t>
            </a:r>
          </a:p>
          <a:p>
            <a:r>
              <a:rPr lang="en-US" dirty="0"/>
              <a:t>Routing is also very time consuming</a:t>
            </a:r>
          </a:p>
          <a:p>
            <a:endParaRPr lang="en-US" b="1" dirty="0"/>
          </a:p>
          <a:p>
            <a:r>
              <a:rPr lang="en-US" b="1" dirty="0"/>
              <a:t>Therefore, is not practical</a:t>
            </a:r>
          </a:p>
        </p:txBody>
      </p:sp>
      <p:sp>
        <p:nvSpPr>
          <p:cNvPr id="4" name="Slide Number Placeholder 3"/>
          <p:cNvSpPr>
            <a:spLocks noGrp="1"/>
          </p:cNvSpPr>
          <p:nvPr>
            <p:ph type="sldNum" sz="quarter" idx="12"/>
          </p:nvPr>
        </p:nvSpPr>
        <p:spPr>
          <a:xfrm>
            <a:off x="0" y="6492875"/>
            <a:ext cx="2844800" cy="365125"/>
          </a:xfrm>
        </p:spPr>
        <p:txBody>
          <a:bodyPr/>
          <a:lstStyle/>
          <a:p>
            <a:fld id="{75FC310F-8B6D-4753-AAE4-A928F19BE0F9}" type="slidenum">
              <a:rPr lang="en-US" smtClean="0"/>
              <a:pPr/>
              <a:t>33</a:t>
            </a:fld>
            <a:endParaRPr lang="en-US"/>
          </a:p>
        </p:txBody>
      </p:sp>
      <p:sp>
        <p:nvSpPr>
          <p:cNvPr id="3" name="Title 2"/>
          <p:cNvSpPr>
            <a:spLocks noGrp="1"/>
          </p:cNvSpPr>
          <p:nvPr>
            <p:ph type="title"/>
          </p:nvPr>
        </p:nvSpPr>
        <p:spPr>
          <a:xfrm>
            <a:off x="609600" y="274638"/>
            <a:ext cx="10972800" cy="792162"/>
          </a:xfrm>
          <a:prstGeom prst="rect">
            <a:avLst/>
          </a:prstGeom>
        </p:spPr>
        <p:txBody>
          <a:bodyPr/>
          <a:lstStyle/>
          <a:p>
            <a:pPr algn="l"/>
            <a:r>
              <a:rPr lang="en-US" dirty="0">
                <a:solidFill>
                  <a:schemeClr val="bg1"/>
                </a:solidFill>
              </a:rPr>
              <a:t>Approach 1: Run-time Place/Route</a:t>
            </a:r>
          </a:p>
        </p:txBody>
      </p:sp>
      <p:sp>
        <p:nvSpPr>
          <p:cNvPr id="25" name="Rectangle 24"/>
          <p:cNvSpPr/>
          <p:nvPr/>
        </p:nvSpPr>
        <p:spPr>
          <a:xfrm>
            <a:off x="7010400" y="2362200"/>
            <a:ext cx="3276600" cy="25146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apezoid 26"/>
          <p:cNvSpPr/>
          <p:nvPr/>
        </p:nvSpPr>
        <p:spPr>
          <a:xfrm rot="5400000">
            <a:off x="9334501" y="3543301"/>
            <a:ext cx="1066798" cy="22860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elay 27"/>
          <p:cNvSpPr/>
          <p:nvPr/>
        </p:nvSpPr>
        <p:spPr>
          <a:xfrm>
            <a:off x="7425586" y="2910092"/>
            <a:ext cx="298007" cy="238426"/>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Delay 28"/>
          <p:cNvSpPr/>
          <p:nvPr/>
        </p:nvSpPr>
        <p:spPr>
          <a:xfrm>
            <a:off x="7425586" y="4104974"/>
            <a:ext cx="298007" cy="238426"/>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elay 39"/>
          <p:cNvSpPr/>
          <p:nvPr/>
        </p:nvSpPr>
        <p:spPr>
          <a:xfrm>
            <a:off x="8902379" y="4104974"/>
            <a:ext cx="298007" cy="238426"/>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382000" y="2438400"/>
            <a:ext cx="1219200" cy="101173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Elbow Connector 46"/>
          <p:cNvCxnSpPr>
            <a:stCxn id="28" idx="3"/>
          </p:cNvCxnSpPr>
          <p:nvPr/>
        </p:nvCxnSpPr>
        <p:spPr>
          <a:xfrm>
            <a:off x="7723593" y="3029305"/>
            <a:ext cx="2030007" cy="323495"/>
          </a:xfrm>
          <a:prstGeom prst="bentConnector3">
            <a:avLst>
              <a:gd name="adj1" fmla="val 2560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9" idx="3"/>
            <a:endCxn id="40" idx="1"/>
          </p:cNvCxnSpPr>
          <p:nvPr/>
        </p:nvCxnSpPr>
        <p:spPr>
          <a:xfrm>
            <a:off x="7723593" y="4224187"/>
            <a:ext cx="11787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40" idx="3"/>
          </p:cNvCxnSpPr>
          <p:nvPr/>
        </p:nvCxnSpPr>
        <p:spPr>
          <a:xfrm flipV="1">
            <a:off x="9200386" y="3988341"/>
            <a:ext cx="560698" cy="235846"/>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Flowchart: Delay 51"/>
          <p:cNvSpPr/>
          <p:nvPr/>
        </p:nvSpPr>
        <p:spPr>
          <a:xfrm>
            <a:off x="8763000" y="3581400"/>
            <a:ext cx="298007" cy="381000"/>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Elbow Connector 52"/>
          <p:cNvCxnSpPr>
            <a:stCxn id="28" idx="3"/>
          </p:cNvCxnSpPr>
          <p:nvPr/>
        </p:nvCxnSpPr>
        <p:spPr>
          <a:xfrm>
            <a:off x="7723593" y="3029305"/>
            <a:ext cx="1039407" cy="628295"/>
          </a:xfrm>
          <a:prstGeom prst="bentConnector3">
            <a:avLst>
              <a:gd name="adj1" fmla="val 2571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29" idx="3"/>
          </p:cNvCxnSpPr>
          <p:nvPr/>
        </p:nvCxnSpPr>
        <p:spPr>
          <a:xfrm flipV="1">
            <a:off x="7723593" y="3886200"/>
            <a:ext cx="1039407" cy="337987"/>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52" idx="3"/>
            <a:endCxn id="27" idx="2"/>
          </p:cNvCxnSpPr>
          <p:nvPr/>
        </p:nvCxnSpPr>
        <p:spPr>
          <a:xfrm flipV="1">
            <a:off x="9061007" y="3657601"/>
            <a:ext cx="692593" cy="114299"/>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rapezoid 41"/>
          <p:cNvSpPr/>
          <p:nvPr/>
        </p:nvSpPr>
        <p:spPr>
          <a:xfrm rot="5400000">
            <a:off x="8988679" y="2832597"/>
            <a:ext cx="533400" cy="15240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Delay 42"/>
          <p:cNvSpPr/>
          <p:nvPr/>
        </p:nvSpPr>
        <p:spPr>
          <a:xfrm>
            <a:off x="8548864" y="2643647"/>
            <a:ext cx="298007" cy="238426"/>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Delay 43"/>
          <p:cNvSpPr/>
          <p:nvPr/>
        </p:nvSpPr>
        <p:spPr>
          <a:xfrm>
            <a:off x="8701264" y="2796047"/>
            <a:ext cx="298007" cy="238426"/>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Delay 44"/>
          <p:cNvSpPr/>
          <p:nvPr/>
        </p:nvSpPr>
        <p:spPr>
          <a:xfrm>
            <a:off x="8853664" y="2948447"/>
            <a:ext cx="298007" cy="238426"/>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Elbow Connector 57"/>
          <p:cNvCxnSpPr/>
          <p:nvPr/>
        </p:nvCxnSpPr>
        <p:spPr>
          <a:xfrm flipV="1">
            <a:off x="7239000" y="2743200"/>
            <a:ext cx="2638200" cy="1828800"/>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644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540358" y="2103041"/>
            <a:ext cx="4584842" cy="2651919"/>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sz="half" idx="1"/>
          </p:nvPr>
        </p:nvSpPr>
        <p:spPr/>
        <p:txBody>
          <a:bodyPr/>
          <a:lstStyle/>
          <a:p>
            <a:r>
              <a:rPr lang="en-US" dirty="0"/>
              <a:t>Identical empty regions are reserved in FPGA</a:t>
            </a:r>
          </a:p>
          <a:p>
            <a:r>
              <a:rPr lang="en-US" dirty="0"/>
              <a:t>Constrain tools to:</a:t>
            </a:r>
          </a:p>
          <a:p>
            <a:pPr lvl="1"/>
            <a:r>
              <a:rPr lang="en-US" dirty="0"/>
              <a:t>Not use wires/logic inside of slots</a:t>
            </a:r>
          </a:p>
          <a:p>
            <a:pPr lvl="1"/>
            <a:r>
              <a:rPr lang="en-US" dirty="0"/>
              <a:t>Use exact same wires for interface</a:t>
            </a:r>
          </a:p>
          <a:p>
            <a:pPr marL="0" indent="0">
              <a:buNone/>
            </a:pPr>
            <a:endParaRPr lang="en-US" dirty="0"/>
          </a:p>
        </p:txBody>
      </p:sp>
      <p:sp>
        <p:nvSpPr>
          <p:cNvPr id="4" name="Slide Number Placeholder 3"/>
          <p:cNvSpPr>
            <a:spLocks noGrp="1"/>
          </p:cNvSpPr>
          <p:nvPr>
            <p:ph type="sldNum" sz="quarter" idx="12"/>
          </p:nvPr>
        </p:nvSpPr>
        <p:spPr>
          <a:xfrm>
            <a:off x="0" y="6492875"/>
            <a:ext cx="2844800" cy="365125"/>
          </a:xfrm>
        </p:spPr>
        <p:txBody>
          <a:bodyPr/>
          <a:lstStyle/>
          <a:p>
            <a:fld id="{75FC310F-8B6D-4753-AAE4-A928F19BE0F9}" type="slidenum">
              <a:rPr lang="en-US" smtClean="0"/>
              <a:pPr/>
              <a:t>34</a:t>
            </a:fld>
            <a:endParaRPr lang="en-US"/>
          </a:p>
        </p:txBody>
      </p:sp>
      <p:sp>
        <p:nvSpPr>
          <p:cNvPr id="3" name="Title 2"/>
          <p:cNvSpPr>
            <a:spLocks noGrp="1"/>
          </p:cNvSpPr>
          <p:nvPr>
            <p:ph type="title"/>
          </p:nvPr>
        </p:nvSpPr>
        <p:spPr>
          <a:xfrm>
            <a:off x="609600" y="274638"/>
            <a:ext cx="10972800" cy="792162"/>
          </a:xfrm>
          <a:prstGeom prst="rect">
            <a:avLst/>
          </a:prstGeom>
        </p:spPr>
        <p:txBody>
          <a:bodyPr/>
          <a:lstStyle/>
          <a:p>
            <a:pPr algn="l"/>
            <a:r>
              <a:rPr lang="en-US" dirty="0">
                <a:solidFill>
                  <a:schemeClr val="bg1"/>
                </a:solidFill>
              </a:rPr>
              <a:t>Approach 2: Slot-Based Reconfiguration</a:t>
            </a:r>
          </a:p>
        </p:txBody>
      </p:sp>
      <p:sp>
        <p:nvSpPr>
          <p:cNvPr id="7" name="Rectangle 6"/>
          <p:cNvSpPr/>
          <p:nvPr/>
        </p:nvSpPr>
        <p:spPr>
          <a:xfrm>
            <a:off x="7543800" y="2813785"/>
            <a:ext cx="7620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Slot</a:t>
            </a:r>
          </a:p>
          <a:p>
            <a:pPr algn="ctr"/>
            <a:r>
              <a:rPr lang="en-US" dirty="0"/>
              <a:t>1</a:t>
            </a:r>
          </a:p>
        </p:txBody>
      </p:sp>
      <p:sp>
        <p:nvSpPr>
          <p:cNvPr id="8" name="Rectangle 7"/>
          <p:cNvSpPr/>
          <p:nvPr/>
        </p:nvSpPr>
        <p:spPr>
          <a:xfrm>
            <a:off x="8610600" y="2819400"/>
            <a:ext cx="7620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Slot</a:t>
            </a:r>
          </a:p>
          <a:p>
            <a:pPr algn="ctr"/>
            <a:r>
              <a:rPr lang="en-US" dirty="0"/>
              <a:t>2</a:t>
            </a:r>
          </a:p>
        </p:txBody>
      </p:sp>
      <p:sp>
        <p:nvSpPr>
          <p:cNvPr id="9" name="Rectangle 8"/>
          <p:cNvSpPr/>
          <p:nvPr/>
        </p:nvSpPr>
        <p:spPr>
          <a:xfrm>
            <a:off x="9678612" y="2813785"/>
            <a:ext cx="7620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Slot</a:t>
            </a:r>
          </a:p>
          <a:p>
            <a:pPr algn="ctr"/>
            <a:r>
              <a:rPr lang="en-US" dirty="0"/>
              <a:t>3</a:t>
            </a:r>
          </a:p>
        </p:txBody>
      </p:sp>
      <p:cxnSp>
        <p:nvCxnSpPr>
          <p:cNvPr id="11" name="Straight Connector 10"/>
          <p:cNvCxnSpPr/>
          <p:nvPr/>
        </p:nvCxnSpPr>
        <p:spPr>
          <a:xfrm>
            <a:off x="7924800" y="3880585"/>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077200" y="3880585"/>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772400" y="3880585"/>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991600" y="3880585"/>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144000" y="3880585"/>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39200" y="3880585"/>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058400" y="3886200"/>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210800" y="3886200"/>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906000" y="3886200"/>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flipV="1">
            <a:off x="6540358" y="2362200"/>
            <a:ext cx="4584842" cy="1981200"/>
          </a:xfrm>
          <a:prstGeom prst="bentConnector3">
            <a:avLst>
              <a:gd name="adj1" fmla="val 4173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57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553200" y="3251047"/>
            <a:ext cx="4584842" cy="2651919"/>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sz="half" idx="1"/>
          </p:nvPr>
        </p:nvSpPr>
        <p:spPr/>
        <p:txBody>
          <a:bodyPr/>
          <a:lstStyle/>
          <a:p>
            <a:r>
              <a:rPr lang="en-US" dirty="0"/>
              <a:t>Hardware is loaded into slots</a:t>
            </a:r>
          </a:p>
          <a:p>
            <a:r>
              <a:rPr lang="en-US" dirty="0"/>
              <a:t>Problem: if other logic exists, wire routing becomes very constrained</a:t>
            </a:r>
          </a:p>
          <a:p>
            <a:r>
              <a:rPr lang="en-US" b="1" dirty="0"/>
              <a:t>Therefore, is also not practical</a:t>
            </a:r>
          </a:p>
        </p:txBody>
      </p:sp>
      <p:sp>
        <p:nvSpPr>
          <p:cNvPr id="4" name="Slide Number Placeholder 3"/>
          <p:cNvSpPr>
            <a:spLocks noGrp="1"/>
          </p:cNvSpPr>
          <p:nvPr>
            <p:ph type="sldNum" sz="quarter" idx="12"/>
          </p:nvPr>
        </p:nvSpPr>
        <p:spPr>
          <a:xfrm>
            <a:off x="0" y="6492875"/>
            <a:ext cx="2844800" cy="365125"/>
          </a:xfrm>
        </p:spPr>
        <p:txBody>
          <a:bodyPr/>
          <a:lstStyle/>
          <a:p>
            <a:fld id="{75FC310F-8B6D-4753-AAE4-A928F19BE0F9}" type="slidenum">
              <a:rPr lang="en-US" smtClean="0"/>
              <a:pPr/>
              <a:t>35</a:t>
            </a:fld>
            <a:endParaRPr lang="en-US"/>
          </a:p>
        </p:txBody>
      </p:sp>
      <p:sp>
        <p:nvSpPr>
          <p:cNvPr id="3" name="Title 2"/>
          <p:cNvSpPr>
            <a:spLocks noGrp="1"/>
          </p:cNvSpPr>
          <p:nvPr>
            <p:ph type="title"/>
          </p:nvPr>
        </p:nvSpPr>
        <p:spPr>
          <a:xfrm>
            <a:off x="609600" y="274638"/>
            <a:ext cx="10972800" cy="792162"/>
          </a:xfrm>
          <a:prstGeom prst="rect">
            <a:avLst/>
          </a:prstGeom>
        </p:spPr>
        <p:txBody>
          <a:bodyPr/>
          <a:lstStyle/>
          <a:p>
            <a:pPr algn="l"/>
            <a:r>
              <a:rPr lang="en-US" dirty="0">
                <a:solidFill>
                  <a:schemeClr val="bg1"/>
                </a:solidFill>
              </a:rPr>
              <a:t>Approach 2: Slot-Based Reconfiguration</a:t>
            </a:r>
          </a:p>
        </p:txBody>
      </p:sp>
      <p:sp>
        <p:nvSpPr>
          <p:cNvPr id="7" name="Rectangle 6"/>
          <p:cNvSpPr/>
          <p:nvPr/>
        </p:nvSpPr>
        <p:spPr>
          <a:xfrm>
            <a:off x="7556642" y="3961791"/>
            <a:ext cx="7620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Slot</a:t>
            </a:r>
          </a:p>
          <a:p>
            <a:pPr algn="ctr"/>
            <a:r>
              <a:rPr lang="en-US" dirty="0"/>
              <a:t>1</a:t>
            </a:r>
          </a:p>
        </p:txBody>
      </p:sp>
      <p:sp>
        <p:nvSpPr>
          <p:cNvPr id="8" name="Rectangle 7"/>
          <p:cNvSpPr/>
          <p:nvPr/>
        </p:nvSpPr>
        <p:spPr>
          <a:xfrm>
            <a:off x="8623442" y="3967406"/>
            <a:ext cx="7620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Slot</a:t>
            </a:r>
          </a:p>
          <a:p>
            <a:pPr algn="ctr"/>
            <a:r>
              <a:rPr lang="en-US" dirty="0"/>
              <a:t>2</a:t>
            </a:r>
          </a:p>
        </p:txBody>
      </p:sp>
      <p:sp>
        <p:nvSpPr>
          <p:cNvPr id="9" name="Rectangle 8"/>
          <p:cNvSpPr/>
          <p:nvPr/>
        </p:nvSpPr>
        <p:spPr>
          <a:xfrm>
            <a:off x="9691454" y="3961791"/>
            <a:ext cx="7620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Slot</a:t>
            </a:r>
          </a:p>
          <a:p>
            <a:pPr algn="ctr"/>
            <a:r>
              <a:rPr lang="en-US" dirty="0"/>
              <a:t>3</a:t>
            </a:r>
          </a:p>
        </p:txBody>
      </p:sp>
      <p:cxnSp>
        <p:nvCxnSpPr>
          <p:cNvPr id="11" name="Straight Connector 10"/>
          <p:cNvCxnSpPr/>
          <p:nvPr/>
        </p:nvCxnSpPr>
        <p:spPr>
          <a:xfrm>
            <a:off x="7937642" y="5028591"/>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090042" y="5028591"/>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785242" y="5028591"/>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004442" y="5028591"/>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156842" y="5028591"/>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52042" y="5028591"/>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071242" y="5034206"/>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223642" y="5034206"/>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918842" y="5034206"/>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547242" y="1487296"/>
            <a:ext cx="914400" cy="120567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p:cNvSpPr/>
          <p:nvPr/>
        </p:nvSpPr>
        <p:spPr>
          <a:xfrm rot="5400000">
            <a:off x="9052675" y="1881493"/>
            <a:ext cx="533400" cy="15240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Delay 21"/>
          <p:cNvSpPr/>
          <p:nvPr/>
        </p:nvSpPr>
        <p:spPr>
          <a:xfrm>
            <a:off x="8612860" y="1692543"/>
            <a:ext cx="298007" cy="238426"/>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Delay 22"/>
          <p:cNvSpPr/>
          <p:nvPr/>
        </p:nvSpPr>
        <p:spPr>
          <a:xfrm>
            <a:off x="8765260" y="1844943"/>
            <a:ext cx="298007" cy="238426"/>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Delay 23"/>
          <p:cNvSpPr/>
          <p:nvPr/>
        </p:nvSpPr>
        <p:spPr>
          <a:xfrm>
            <a:off x="8917660" y="1997343"/>
            <a:ext cx="298007" cy="238426"/>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8991600" y="2540568"/>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144000" y="2540568"/>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839200" y="2540568"/>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781800" y="3519672"/>
            <a:ext cx="533400" cy="11285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550593" y="3931659"/>
            <a:ext cx="493233" cy="93951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rot="5400000">
            <a:off x="10488926" y="5151681"/>
            <a:ext cx="322104" cy="85267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Elbow Connector 38"/>
          <p:cNvCxnSpPr/>
          <p:nvPr/>
        </p:nvCxnSpPr>
        <p:spPr>
          <a:xfrm flipV="1">
            <a:off x="6546779" y="3667308"/>
            <a:ext cx="4584842" cy="1981200"/>
          </a:xfrm>
          <a:prstGeom prst="bentConnector3">
            <a:avLst>
              <a:gd name="adj1" fmla="val 4173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3" idx="2"/>
            <a:endCxn id="37" idx="2"/>
          </p:cNvCxnSpPr>
          <p:nvPr/>
        </p:nvCxnSpPr>
        <p:spPr>
          <a:xfrm rot="16200000" flipH="1">
            <a:off x="8171163" y="3525537"/>
            <a:ext cx="929817" cy="3175142"/>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3" idx="3"/>
            <a:endCxn id="35" idx="0"/>
          </p:cNvCxnSpPr>
          <p:nvPr/>
        </p:nvCxnSpPr>
        <p:spPr>
          <a:xfrm flipV="1">
            <a:off x="7315200" y="3931659"/>
            <a:ext cx="3482010" cy="152277"/>
          </a:xfrm>
          <a:prstGeom prst="bentConnector4">
            <a:avLst>
              <a:gd name="adj1" fmla="val 5098"/>
              <a:gd name="adj2" fmla="val 43560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7924801" y="2845368"/>
            <a:ext cx="684588" cy="96463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9004442" y="3048000"/>
            <a:ext cx="0" cy="7620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355225" y="2845368"/>
            <a:ext cx="692593" cy="96463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78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sym typeface="Wingdings" panose="05000000000000000000" pitchFamily="2" charset="2"/>
              </a:rPr>
              <a:t>Allows for sharing of the FPGA between general apps</a:t>
            </a:r>
          </a:p>
          <a:p>
            <a:endParaRPr lang="en-US" dirty="0">
              <a:sym typeface="Wingdings" panose="05000000000000000000" pitchFamily="2" charset="2"/>
            </a:endParaRPr>
          </a:p>
          <a:p>
            <a:r>
              <a:rPr lang="en-US" dirty="0">
                <a:sym typeface="Wingdings" panose="05000000000000000000" pitchFamily="2" charset="2"/>
              </a:rPr>
              <a:t>Uses existing vendor technologies</a:t>
            </a:r>
          </a:p>
          <a:p>
            <a:endParaRPr lang="en-US" dirty="0">
              <a:sym typeface="Wingdings" panose="05000000000000000000" pitchFamily="2" charset="2"/>
            </a:endParaRPr>
          </a:p>
          <a:p>
            <a:r>
              <a:rPr lang="en-US" dirty="0">
                <a:sym typeface="Wingdings" panose="05000000000000000000" pitchFamily="2" charset="2"/>
              </a:rPr>
              <a:t>Adopts the idea of slots from previous research</a:t>
            </a:r>
          </a:p>
          <a:p>
            <a:endParaRPr lang="en-US" dirty="0">
              <a:sym typeface="Wingdings" panose="05000000000000000000" pitchFamily="2" charset="2"/>
            </a:endParaRPr>
          </a:p>
          <a:p>
            <a:r>
              <a:rPr lang="en-US" dirty="0">
                <a:sym typeface="Wingdings" panose="05000000000000000000" pitchFamily="2" charset="2"/>
              </a:rPr>
              <a:t>Cloud RTR makes existing vendor technology work for general apps</a:t>
            </a:r>
          </a:p>
          <a:p>
            <a:pPr marL="0" indent="0">
              <a:buNone/>
            </a:pPr>
            <a:endParaRPr lang="en-US" dirty="0"/>
          </a:p>
        </p:txBody>
      </p:sp>
      <p:sp>
        <p:nvSpPr>
          <p:cNvPr id="3" name="Title 2"/>
          <p:cNvSpPr>
            <a:spLocks noGrp="1"/>
          </p:cNvSpPr>
          <p:nvPr>
            <p:ph type="title"/>
          </p:nvPr>
        </p:nvSpPr>
        <p:spPr/>
        <p:txBody>
          <a:bodyPr/>
          <a:lstStyle/>
          <a:p>
            <a:r>
              <a:rPr lang="en-US" dirty="0"/>
              <a:t>Introducing Cloud RTR</a:t>
            </a:r>
          </a:p>
        </p:txBody>
      </p:sp>
      <p:sp>
        <p:nvSpPr>
          <p:cNvPr id="4" name="Slide Number Placeholder 3"/>
          <p:cNvSpPr>
            <a:spLocks noGrp="1"/>
          </p:cNvSpPr>
          <p:nvPr>
            <p:ph type="sldNum" sz="quarter" idx="12"/>
          </p:nvPr>
        </p:nvSpPr>
        <p:spPr/>
        <p:txBody>
          <a:bodyPr/>
          <a:lstStyle/>
          <a:p>
            <a:fld id="{75FC310F-8B6D-4753-AAE4-A928F19BE0F9}" type="slidenum">
              <a:rPr lang="en-US" smtClean="0"/>
              <a:pPr/>
              <a:t>36</a:t>
            </a:fld>
            <a:endParaRPr lang="en-US"/>
          </a:p>
        </p:txBody>
      </p:sp>
    </p:spTree>
    <p:extLst>
      <p:ext uri="{BB962C8B-B14F-4D97-AF65-F5344CB8AC3E}">
        <p14:creationId xmlns:p14="http://schemas.microsoft.com/office/powerpoint/2010/main" val="2218471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App Deployment Model</a:t>
            </a:r>
          </a:p>
        </p:txBody>
      </p:sp>
      <p:sp>
        <p:nvSpPr>
          <p:cNvPr id="4" name="Slide Number Placeholder 3"/>
          <p:cNvSpPr>
            <a:spLocks noGrp="1"/>
          </p:cNvSpPr>
          <p:nvPr>
            <p:ph type="sldNum" sz="quarter" idx="12"/>
          </p:nvPr>
        </p:nvSpPr>
        <p:spPr/>
        <p:txBody>
          <a:bodyPr/>
          <a:lstStyle/>
          <a:p>
            <a:fld id="{75FC310F-8B6D-4753-AAE4-A928F19BE0F9}" type="slidenum">
              <a:rPr lang="en-US" smtClean="0"/>
              <a:pPr/>
              <a:t>37</a:t>
            </a:fld>
            <a:endParaRPr lang="en-US"/>
          </a:p>
        </p:txBody>
      </p:sp>
      <p:pic>
        <p:nvPicPr>
          <p:cNvPr id="4098" name="Picture 2" descr="http://stourport-photo-centre.co.uk/wp-content/uploads/2015/07/Android-App-Store-logo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920081"/>
            <a:ext cx="5715000" cy="388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989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Cloud RTR</a:t>
            </a:r>
          </a:p>
        </p:txBody>
      </p:sp>
      <p:sp>
        <p:nvSpPr>
          <p:cNvPr id="4" name="Slide Number Placeholder 3"/>
          <p:cNvSpPr>
            <a:spLocks noGrp="1"/>
          </p:cNvSpPr>
          <p:nvPr>
            <p:ph type="sldNum" sz="quarter" idx="12"/>
          </p:nvPr>
        </p:nvSpPr>
        <p:spPr>
          <a:xfrm>
            <a:off x="0" y="6492875"/>
            <a:ext cx="2133600" cy="365125"/>
          </a:xfrm>
        </p:spPr>
        <p:txBody>
          <a:bodyPr/>
          <a:lstStyle/>
          <a:p>
            <a:fld id="{75FC310F-8B6D-4753-AAE4-A928F19BE0F9}" type="slidenum">
              <a:rPr lang="en-US" smtClean="0"/>
              <a:pPr/>
              <a:t>38</a:t>
            </a:fld>
            <a:endParaRPr lang="en-US" dirty="0"/>
          </a:p>
        </p:txBody>
      </p:sp>
      <p:pic>
        <p:nvPicPr>
          <p:cNvPr id="5" name="Picture 4"/>
          <p:cNvPicPr>
            <a:picLocks noChangeAspect="1"/>
          </p:cNvPicPr>
          <p:nvPr/>
        </p:nvPicPr>
        <p:blipFill>
          <a:blip r:embed="rId3"/>
          <a:stretch>
            <a:fillRect/>
          </a:stretch>
        </p:blipFill>
        <p:spPr>
          <a:xfrm>
            <a:off x="6858000" y="4916164"/>
            <a:ext cx="2502672" cy="1484636"/>
          </a:xfrm>
          <a:prstGeom prst="rect">
            <a:avLst/>
          </a:prstGeom>
        </p:spPr>
      </p:pic>
      <p:sp>
        <p:nvSpPr>
          <p:cNvPr id="7" name="TextBox 6"/>
          <p:cNvSpPr txBox="1"/>
          <p:nvPr/>
        </p:nvSpPr>
        <p:spPr>
          <a:xfrm>
            <a:off x="9220200" y="3657600"/>
            <a:ext cx="2028825" cy="461665"/>
          </a:xfrm>
          <a:prstGeom prst="rect">
            <a:avLst/>
          </a:prstGeom>
          <a:noFill/>
        </p:spPr>
        <p:txBody>
          <a:bodyPr wrap="none" rtlCol="0">
            <a:spAutoFit/>
          </a:bodyPr>
          <a:lstStyle/>
          <a:p>
            <a:r>
              <a:rPr lang="en-US" sz="2400" dirty="0"/>
              <a:t>Manufacturers</a:t>
            </a:r>
          </a:p>
        </p:txBody>
      </p:sp>
      <p:pic>
        <p:nvPicPr>
          <p:cNvPr id="11" name="Picture 10"/>
          <p:cNvPicPr>
            <a:picLocks noChangeAspect="1"/>
          </p:cNvPicPr>
          <p:nvPr/>
        </p:nvPicPr>
        <p:blipFill>
          <a:blip r:embed="rId4"/>
          <a:stretch>
            <a:fillRect/>
          </a:stretch>
        </p:blipFill>
        <p:spPr>
          <a:xfrm>
            <a:off x="7315200" y="4495800"/>
            <a:ext cx="2273094" cy="563123"/>
          </a:xfrm>
          <a:prstGeom prst="rect">
            <a:avLst/>
          </a:prstGeom>
        </p:spPr>
      </p:pic>
      <p:pic>
        <p:nvPicPr>
          <p:cNvPr id="26" name="Picture 25"/>
          <p:cNvPicPr>
            <a:picLocks noChangeAspect="1"/>
          </p:cNvPicPr>
          <p:nvPr/>
        </p:nvPicPr>
        <p:blipFill>
          <a:blip r:embed="rId5"/>
          <a:stretch>
            <a:fillRect/>
          </a:stretch>
        </p:blipFill>
        <p:spPr>
          <a:xfrm>
            <a:off x="8382000" y="1295400"/>
            <a:ext cx="3421907" cy="525055"/>
          </a:xfrm>
          <a:prstGeom prst="rect">
            <a:avLst/>
          </a:prstGeom>
        </p:spPr>
      </p:pic>
      <p:sp>
        <p:nvSpPr>
          <p:cNvPr id="27" name="TextBox 26"/>
          <p:cNvSpPr txBox="1"/>
          <p:nvPr/>
        </p:nvSpPr>
        <p:spPr>
          <a:xfrm>
            <a:off x="9296400" y="5410200"/>
            <a:ext cx="1472198" cy="461665"/>
          </a:xfrm>
          <a:prstGeom prst="rect">
            <a:avLst/>
          </a:prstGeom>
          <a:noFill/>
        </p:spPr>
        <p:txBody>
          <a:bodyPr wrap="none" rtlCol="0">
            <a:spAutoFit/>
          </a:bodyPr>
          <a:lstStyle/>
          <a:p>
            <a:r>
              <a:rPr lang="en-US" sz="2400" dirty="0"/>
              <a:t>Developer</a:t>
            </a:r>
          </a:p>
        </p:txBody>
      </p:sp>
      <p:sp>
        <p:nvSpPr>
          <p:cNvPr id="32" name="Cloud 31"/>
          <p:cNvSpPr/>
          <p:nvPr/>
        </p:nvSpPr>
        <p:spPr>
          <a:xfrm>
            <a:off x="2971800" y="1295400"/>
            <a:ext cx="3276600" cy="2362200"/>
          </a:xfrm>
          <a:prstGeom prst="cloud">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Cloud RTR</a:t>
            </a:r>
          </a:p>
        </p:txBody>
      </p:sp>
      <p:cxnSp>
        <p:nvCxnSpPr>
          <p:cNvPr id="22" name="Straight Arrow Connector 21"/>
          <p:cNvCxnSpPr/>
          <p:nvPr/>
        </p:nvCxnSpPr>
        <p:spPr>
          <a:xfrm flipH="1" flipV="1">
            <a:off x="7245338" y="2233135"/>
            <a:ext cx="984262" cy="2052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6172200" y="3429000"/>
            <a:ext cx="990600" cy="10668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2438400" y="3429000"/>
            <a:ext cx="685800" cy="914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295400" y="4495800"/>
            <a:ext cx="2564954" cy="2286000"/>
            <a:chOff x="2667000" y="4114800"/>
            <a:chExt cx="2564954" cy="2286000"/>
          </a:xfrm>
        </p:grpSpPr>
        <p:sp>
          <p:nvSpPr>
            <p:cNvPr id="30" name="Rounded Rectangle 29"/>
            <p:cNvSpPr/>
            <p:nvPr/>
          </p:nvSpPr>
          <p:spPr>
            <a:xfrm>
              <a:off x="2667000" y="4114800"/>
              <a:ext cx="2564954" cy="2286000"/>
            </a:xfrm>
            <a:prstGeom prst="roundRect">
              <a:avLst/>
            </a:prstGeom>
            <a:solidFill>
              <a:srgbClr val="B7DE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2895600" y="4267200"/>
              <a:ext cx="2100390" cy="533400"/>
            </a:xfrm>
            <a:prstGeom prst="roundRect">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Android</a:t>
              </a:r>
            </a:p>
          </p:txBody>
        </p:sp>
        <p:sp>
          <p:nvSpPr>
            <p:cNvPr id="38" name="Rounded Rectangle 37"/>
            <p:cNvSpPr/>
            <p:nvPr/>
          </p:nvSpPr>
          <p:spPr>
            <a:xfrm>
              <a:off x="2895600" y="4953000"/>
              <a:ext cx="2100390" cy="9144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3042218" y="5181600"/>
              <a:ext cx="843982" cy="5334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FPGA</a:t>
              </a:r>
            </a:p>
          </p:txBody>
        </p:sp>
        <p:sp>
          <p:nvSpPr>
            <p:cNvPr id="42" name="Rounded Rectangle 41"/>
            <p:cNvSpPr/>
            <p:nvPr/>
          </p:nvSpPr>
          <p:spPr>
            <a:xfrm>
              <a:off x="4038600" y="5181600"/>
              <a:ext cx="838200" cy="53340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ARM</a:t>
              </a:r>
            </a:p>
          </p:txBody>
        </p:sp>
        <p:sp>
          <p:nvSpPr>
            <p:cNvPr id="6" name="TextBox 5"/>
            <p:cNvSpPr txBox="1"/>
            <p:nvPr/>
          </p:nvSpPr>
          <p:spPr>
            <a:xfrm>
              <a:off x="3276600" y="5867400"/>
              <a:ext cx="1460656" cy="461665"/>
            </a:xfrm>
            <a:prstGeom prst="rect">
              <a:avLst/>
            </a:prstGeom>
            <a:noFill/>
          </p:spPr>
          <p:txBody>
            <a:bodyPr wrap="none" rtlCol="0">
              <a:spAutoFit/>
            </a:bodyPr>
            <a:lstStyle/>
            <a:p>
              <a:r>
                <a:rPr lang="en-US" sz="2400" dirty="0"/>
                <a:t>Consumer</a:t>
              </a:r>
            </a:p>
          </p:txBody>
        </p:sp>
      </p:grpSp>
      <p:grpSp>
        <p:nvGrpSpPr>
          <p:cNvPr id="19" name="Group 18"/>
          <p:cNvGrpSpPr/>
          <p:nvPr/>
        </p:nvGrpSpPr>
        <p:grpSpPr>
          <a:xfrm>
            <a:off x="8763000" y="1916668"/>
            <a:ext cx="2743200" cy="1676400"/>
            <a:chOff x="8763000" y="1916668"/>
            <a:chExt cx="2743200" cy="1676400"/>
          </a:xfrm>
        </p:grpSpPr>
        <p:grpSp>
          <p:nvGrpSpPr>
            <p:cNvPr id="17" name="Group 16"/>
            <p:cNvGrpSpPr/>
            <p:nvPr/>
          </p:nvGrpSpPr>
          <p:grpSpPr>
            <a:xfrm>
              <a:off x="8763000" y="1916668"/>
              <a:ext cx="2438400" cy="1371600"/>
              <a:chOff x="8534400" y="1905000"/>
              <a:chExt cx="2438400" cy="1371600"/>
            </a:xfrm>
          </p:grpSpPr>
          <p:sp>
            <p:nvSpPr>
              <p:cNvPr id="44" name="Rectangle 43"/>
              <p:cNvSpPr/>
              <p:nvPr/>
            </p:nvSpPr>
            <p:spPr>
              <a:xfrm>
                <a:off x="8534400" y="1905000"/>
                <a:ext cx="2438400" cy="13716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Design</a:t>
                </a:r>
              </a:p>
              <a:p>
                <a:pPr algn="ctr"/>
                <a:endParaRPr lang="en-US" dirty="0"/>
              </a:p>
              <a:p>
                <a:pPr algn="ctr"/>
                <a:endParaRPr lang="en-US" dirty="0"/>
              </a:p>
              <a:p>
                <a:pPr algn="ctr"/>
                <a:endParaRPr lang="en-US" dirty="0"/>
              </a:p>
            </p:txBody>
          </p:sp>
          <p:sp>
            <p:nvSpPr>
              <p:cNvPr id="13" name="Rectangle 12"/>
              <p:cNvSpPr/>
              <p:nvPr/>
            </p:nvSpPr>
            <p:spPr>
              <a:xfrm>
                <a:off x="8763000" y="2438400"/>
                <a:ext cx="53340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5" name="Rectangle 44"/>
              <p:cNvSpPr/>
              <p:nvPr/>
            </p:nvSpPr>
            <p:spPr>
              <a:xfrm>
                <a:off x="9525000" y="2438400"/>
                <a:ext cx="53340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6" name="Rectangle 45"/>
              <p:cNvSpPr/>
              <p:nvPr/>
            </p:nvSpPr>
            <p:spPr>
              <a:xfrm>
                <a:off x="10287000" y="2438400"/>
                <a:ext cx="53340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grpSp>
          <p:nvGrpSpPr>
            <p:cNvPr id="47" name="Group 46"/>
            <p:cNvGrpSpPr/>
            <p:nvPr/>
          </p:nvGrpSpPr>
          <p:grpSpPr>
            <a:xfrm>
              <a:off x="8915400" y="2069068"/>
              <a:ext cx="2438400" cy="1371600"/>
              <a:chOff x="8534400" y="1905000"/>
              <a:chExt cx="2438400" cy="1371600"/>
            </a:xfrm>
          </p:grpSpPr>
          <p:sp>
            <p:nvSpPr>
              <p:cNvPr id="48" name="Rectangle 47"/>
              <p:cNvSpPr/>
              <p:nvPr/>
            </p:nvSpPr>
            <p:spPr>
              <a:xfrm>
                <a:off x="8534400" y="1905000"/>
                <a:ext cx="2438400" cy="13716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Design</a:t>
                </a:r>
              </a:p>
              <a:p>
                <a:pPr algn="ctr"/>
                <a:endParaRPr lang="en-US" dirty="0"/>
              </a:p>
              <a:p>
                <a:pPr algn="ctr"/>
                <a:endParaRPr lang="en-US" dirty="0"/>
              </a:p>
              <a:p>
                <a:pPr algn="ctr"/>
                <a:endParaRPr lang="en-US" dirty="0"/>
              </a:p>
            </p:txBody>
          </p:sp>
          <p:sp>
            <p:nvSpPr>
              <p:cNvPr id="49" name="Rectangle 48"/>
              <p:cNvSpPr/>
              <p:nvPr/>
            </p:nvSpPr>
            <p:spPr>
              <a:xfrm>
                <a:off x="8763000" y="2438400"/>
                <a:ext cx="53340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0" name="Rectangle 49"/>
              <p:cNvSpPr/>
              <p:nvPr/>
            </p:nvSpPr>
            <p:spPr>
              <a:xfrm>
                <a:off x="9525000" y="2438400"/>
                <a:ext cx="53340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1" name="Rectangle 50"/>
              <p:cNvSpPr/>
              <p:nvPr/>
            </p:nvSpPr>
            <p:spPr>
              <a:xfrm>
                <a:off x="10287000" y="2438400"/>
                <a:ext cx="53340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grpSp>
          <p:nvGrpSpPr>
            <p:cNvPr id="52" name="Group 51"/>
            <p:cNvGrpSpPr/>
            <p:nvPr/>
          </p:nvGrpSpPr>
          <p:grpSpPr>
            <a:xfrm>
              <a:off x="9067800" y="2221468"/>
              <a:ext cx="2438400" cy="1371600"/>
              <a:chOff x="8458200" y="1828800"/>
              <a:chExt cx="2438400" cy="1371600"/>
            </a:xfrm>
          </p:grpSpPr>
          <p:sp>
            <p:nvSpPr>
              <p:cNvPr id="53" name="Rectangle 52"/>
              <p:cNvSpPr/>
              <p:nvPr/>
            </p:nvSpPr>
            <p:spPr>
              <a:xfrm>
                <a:off x="8458200" y="1828800"/>
                <a:ext cx="2438400" cy="13716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Static Design</a:t>
                </a:r>
              </a:p>
              <a:p>
                <a:pPr algn="ctr"/>
                <a:endParaRPr lang="en-US" dirty="0"/>
              </a:p>
              <a:p>
                <a:pPr algn="ctr"/>
                <a:endParaRPr lang="en-US" dirty="0"/>
              </a:p>
              <a:p>
                <a:pPr algn="ctr"/>
                <a:endParaRPr lang="en-US" dirty="0"/>
              </a:p>
            </p:txBody>
          </p:sp>
          <p:sp>
            <p:nvSpPr>
              <p:cNvPr id="54" name="Rectangle 53"/>
              <p:cNvSpPr/>
              <p:nvPr/>
            </p:nvSpPr>
            <p:spPr>
              <a:xfrm>
                <a:off x="8686800" y="2438400"/>
                <a:ext cx="53340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5" name="Rectangle 54"/>
              <p:cNvSpPr/>
              <p:nvPr/>
            </p:nvSpPr>
            <p:spPr>
              <a:xfrm>
                <a:off x="9448800" y="2438400"/>
                <a:ext cx="53340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6" name="Rectangle 55"/>
              <p:cNvSpPr/>
              <p:nvPr/>
            </p:nvSpPr>
            <p:spPr>
              <a:xfrm>
                <a:off x="10210800" y="2438400"/>
                <a:ext cx="53340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grpSp>
    </p:spTree>
    <p:extLst>
      <p:ext uri="{BB962C8B-B14F-4D97-AF65-F5344CB8AC3E}">
        <p14:creationId xmlns:p14="http://schemas.microsoft.com/office/powerpoint/2010/main" val="241894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7" grpId="0"/>
      <p:bldP spid="3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1"/>
            <a:ext cx="5867400" cy="4525963"/>
          </a:xfrm>
        </p:spPr>
        <p:txBody>
          <a:bodyPr>
            <a:normAutofit/>
          </a:bodyPr>
          <a:lstStyle/>
          <a:p>
            <a:r>
              <a:rPr lang="en-US" dirty="0"/>
              <a:t>Creates a static design</a:t>
            </a:r>
          </a:p>
          <a:p>
            <a:pPr lvl="1"/>
            <a:r>
              <a:rPr lang="en-US" dirty="0"/>
              <a:t>All logic that does not change</a:t>
            </a:r>
          </a:p>
          <a:p>
            <a:endParaRPr lang="en-US" dirty="0"/>
          </a:p>
          <a:p>
            <a:r>
              <a:rPr lang="en-US" dirty="0"/>
              <a:t>Design includes areas reserved for slots</a:t>
            </a:r>
          </a:p>
          <a:p>
            <a:endParaRPr lang="en-US" dirty="0"/>
          </a:p>
          <a:p>
            <a:r>
              <a:rPr lang="en-US" dirty="0"/>
              <a:t>Sends this to the cloud compiler</a:t>
            </a:r>
          </a:p>
        </p:txBody>
      </p:sp>
      <p:sp>
        <p:nvSpPr>
          <p:cNvPr id="3" name="Title 2"/>
          <p:cNvSpPr>
            <a:spLocks noGrp="1"/>
          </p:cNvSpPr>
          <p:nvPr>
            <p:ph type="title"/>
          </p:nvPr>
        </p:nvSpPr>
        <p:spPr/>
        <p:txBody>
          <a:bodyPr/>
          <a:lstStyle/>
          <a:p>
            <a:r>
              <a:rPr lang="en-US" dirty="0"/>
              <a:t>Manufacturer</a:t>
            </a:r>
          </a:p>
        </p:txBody>
      </p:sp>
      <p:sp>
        <p:nvSpPr>
          <p:cNvPr id="4" name="Slide Number Placeholder 3"/>
          <p:cNvSpPr>
            <a:spLocks noGrp="1"/>
          </p:cNvSpPr>
          <p:nvPr>
            <p:ph type="sldNum" sz="quarter" idx="12"/>
          </p:nvPr>
        </p:nvSpPr>
        <p:spPr/>
        <p:txBody>
          <a:bodyPr/>
          <a:lstStyle/>
          <a:p>
            <a:fld id="{75FC310F-8B6D-4753-AAE4-A928F19BE0F9}" type="slidenum">
              <a:rPr lang="en-US" smtClean="0"/>
              <a:pPr/>
              <a:t>39</a:t>
            </a:fld>
            <a:endParaRPr lang="en-US"/>
          </a:p>
        </p:txBody>
      </p:sp>
      <p:pic>
        <p:nvPicPr>
          <p:cNvPr id="11" name="Picture 10"/>
          <p:cNvPicPr>
            <a:picLocks noChangeAspect="1"/>
          </p:cNvPicPr>
          <p:nvPr/>
        </p:nvPicPr>
        <p:blipFill>
          <a:blip r:embed="rId3"/>
          <a:stretch>
            <a:fillRect/>
          </a:stretch>
        </p:blipFill>
        <p:spPr>
          <a:xfrm>
            <a:off x="6705600" y="1447800"/>
            <a:ext cx="4469519" cy="685800"/>
          </a:xfrm>
          <a:prstGeom prst="rect">
            <a:avLst/>
          </a:prstGeom>
        </p:spPr>
      </p:pic>
      <p:sp>
        <p:nvSpPr>
          <p:cNvPr id="36" name="Rectangle 35"/>
          <p:cNvSpPr/>
          <p:nvPr/>
        </p:nvSpPr>
        <p:spPr>
          <a:xfrm>
            <a:off x="6858000" y="2971800"/>
            <a:ext cx="4267200" cy="27432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Static Design</a:t>
            </a:r>
          </a:p>
          <a:p>
            <a:pPr algn="ctr"/>
            <a:endParaRPr lang="en-US" sz="2400" dirty="0"/>
          </a:p>
          <a:p>
            <a:pPr algn="ctr"/>
            <a:endParaRPr lang="en-US" sz="2400" dirty="0"/>
          </a:p>
          <a:p>
            <a:pPr algn="ctr"/>
            <a:endParaRPr lang="en-US" sz="2400" dirty="0"/>
          </a:p>
          <a:p>
            <a:pPr algn="ctr"/>
            <a:endParaRPr lang="en-US" dirty="0"/>
          </a:p>
          <a:p>
            <a:pPr algn="ctr"/>
            <a:endParaRPr lang="en-US" dirty="0"/>
          </a:p>
          <a:p>
            <a:pPr algn="ctr"/>
            <a:endParaRPr lang="en-US" dirty="0"/>
          </a:p>
        </p:txBody>
      </p:sp>
      <p:sp>
        <p:nvSpPr>
          <p:cNvPr id="37" name="Rectangle 36"/>
          <p:cNvSpPr/>
          <p:nvPr/>
        </p:nvSpPr>
        <p:spPr>
          <a:xfrm>
            <a:off x="7315200" y="4648200"/>
            <a:ext cx="700088" cy="952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8" name="Rectangle 37"/>
          <p:cNvSpPr/>
          <p:nvPr/>
        </p:nvSpPr>
        <p:spPr>
          <a:xfrm>
            <a:off x="8648700" y="4648200"/>
            <a:ext cx="700088" cy="952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9" name="Rectangle 38"/>
          <p:cNvSpPr/>
          <p:nvPr/>
        </p:nvSpPr>
        <p:spPr>
          <a:xfrm>
            <a:off x="9982200" y="4648200"/>
            <a:ext cx="700088" cy="952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5" name="Rectangle 4"/>
          <p:cNvSpPr/>
          <p:nvPr/>
        </p:nvSpPr>
        <p:spPr>
          <a:xfrm>
            <a:off x="7086600" y="3733800"/>
            <a:ext cx="10668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GPU</a:t>
            </a:r>
          </a:p>
        </p:txBody>
      </p:sp>
      <p:sp>
        <p:nvSpPr>
          <p:cNvPr id="6" name="Rectangle 5"/>
          <p:cNvSpPr/>
          <p:nvPr/>
        </p:nvSpPr>
        <p:spPr>
          <a:xfrm>
            <a:off x="9067800" y="3810000"/>
            <a:ext cx="1524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AXI</a:t>
            </a:r>
          </a:p>
        </p:txBody>
      </p:sp>
    </p:spTree>
    <p:extLst>
      <p:ext uri="{BB962C8B-B14F-4D97-AF65-F5344CB8AC3E}">
        <p14:creationId xmlns:p14="http://schemas.microsoft.com/office/powerpoint/2010/main" val="2833145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36935C-3767-4BA2-966E-61E7BFFAF099}"/>
              </a:ext>
            </a:extLst>
          </p:cNvPr>
          <p:cNvSpPr>
            <a:spLocks noGrp="1"/>
          </p:cNvSpPr>
          <p:nvPr>
            <p:ph idx="1"/>
          </p:nvPr>
        </p:nvSpPr>
        <p:spPr>
          <a:xfrm>
            <a:off x="609600" y="1600201"/>
            <a:ext cx="6074979" cy="4525963"/>
          </a:xfrm>
        </p:spPr>
        <p:txBody>
          <a:bodyPr>
            <a:normAutofit/>
          </a:bodyPr>
          <a:lstStyle/>
          <a:p>
            <a:r>
              <a:rPr lang="en-US" dirty="0"/>
              <a:t>A.K.A. Trusted Boot, Verified Boot</a:t>
            </a:r>
          </a:p>
          <a:p>
            <a:endParaRPr lang="en-US" i="1" dirty="0"/>
          </a:p>
          <a:p>
            <a:r>
              <a:rPr lang="en-US" dirty="0"/>
              <a:t>Used to ensure that only trusted operating systems boot</a:t>
            </a:r>
          </a:p>
          <a:p>
            <a:endParaRPr lang="en-US" dirty="0"/>
          </a:p>
          <a:p>
            <a:r>
              <a:rPr lang="en-US" dirty="0"/>
              <a:t>Checks a signature of any booted software</a:t>
            </a:r>
          </a:p>
        </p:txBody>
      </p:sp>
      <p:sp>
        <p:nvSpPr>
          <p:cNvPr id="3" name="Title 2">
            <a:extLst>
              <a:ext uri="{FF2B5EF4-FFF2-40B4-BE49-F238E27FC236}">
                <a16:creationId xmlns:a16="http://schemas.microsoft.com/office/drawing/2014/main" id="{7DD43697-CEF6-4934-908A-A3E4C1987B41}"/>
              </a:ext>
            </a:extLst>
          </p:cNvPr>
          <p:cNvSpPr>
            <a:spLocks noGrp="1"/>
          </p:cNvSpPr>
          <p:nvPr>
            <p:ph type="title"/>
          </p:nvPr>
        </p:nvSpPr>
        <p:spPr/>
        <p:txBody>
          <a:bodyPr/>
          <a:lstStyle/>
          <a:p>
            <a:r>
              <a:rPr lang="en-US" dirty="0"/>
              <a:t>Secure Boot</a:t>
            </a:r>
          </a:p>
        </p:txBody>
      </p:sp>
      <p:sp>
        <p:nvSpPr>
          <p:cNvPr id="4" name="Slide Number Placeholder 3">
            <a:extLst>
              <a:ext uri="{FF2B5EF4-FFF2-40B4-BE49-F238E27FC236}">
                <a16:creationId xmlns:a16="http://schemas.microsoft.com/office/drawing/2014/main" id="{FC58DD8F-B07A-4D51-863C-7FFB117F38FB}"/>
              </a:ext>
            </a:extLst>
          </p:cNvPr>
          <p:cNvSpPr>
            <a:spLocks noGrp="1"/>
          </p:cNvSpPr>
          <p:nvPr>
            <p:ph type="sldNum" sz="quarter" idx="12"/>
          </p:nvPr>
        </p:nvSpPr>
        <p:spPr/>
        <p:txBody>
          <a:bodyPr/>
          <a:lstStyle/>
          <a:p>
            <a:fld id="{75FC310F-8B6D-4753-AAE4-A928F19BE0F9}" type="slidenum">
              <a:rPr lang="en-US" smtClean="0"/>
              <a:pPr/>
              <a:t>4</a:t>
            </a:fld>
            <a:endParaRPr lang="en-US"/>
          </a:p>
        </p:txBody>
      </p:sp>
      <p:pic>
        <p:nvPicPr>
          <p:cNvPr id="3074" name="Picture 2" descr="Image result for android unlock bootloader developer settings">
            <a:extLst>
              <a:ext uri="{FF2B5EF4-FFF2-40B4-BE49-F238E27FC236}">
                <a16:creationId xmlns:a16="http://schemas.microsoft.com/office/drawing/2014/main" id="{E6FB236F-6FD5-4303-A809-5E53DB3F8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242" y="1600201"/>
            <a:ext cx="4667158" cy="4135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319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599" y="1600201"/>
            <a:ext cx="6858001" cy="1828799"/>
          </a:xfrm>
        </p:spPr>
        <p:txBody>
          <a:bodyPr/>
          <a:lstStyle/>
          <a:p>
            <a:r>
              <a:rPr lang="en-US" dirty="0"/>
              <a:t>Create an app using existing tools</a:t>
            </a:r>
          </a:p>
          <a:p>
            <a:endParaRPr lang="en-US" dirty="0"/>
          </a:p>
          <a:p>
            <a:r>
              <a:rPr lang="en-US" dirty="0"/>
              <a:t>Create a hardware definition in C</a:t>
            </a:r>
          </a:p>
          <a:p>
            <a:endParaRPr lang="en-US" dirty="0"/>
          </a:p>
        </p:txBody>
      </p:sp>
      <p:sp>
        <p:nvSpPr>
          <p:cNvPr id="3" name="Title 2"/>
          <p:cNvSpPr>
            <a:spLocks noGrp="1"/>
          </p:cNvSpPr>
          <p:nvPr>
            <p:ph type="title"/>
          </p:nvPr>
        </p:nvSpPr>
        <p:spPr/>
        <p:txBody>
          <a:bodyPr/>
          <a:lstStyle/>
          <a:p>
            <a:r>
              <a:rPr lang="en-US" dirty="0"/>
              <a:t>Developer</a:t>
            </a:r>
          </a:p>
        </p:txBody>
      </p:sp>
      <p:sp>
        <p:nvSpPr>
          <p:cNvPr id="4" name="Slide Number Placeholder 3"/>
          <p:cNvSpPr>
            <a:spLocks noGrp="1"/>
          </p:cNvSpPr>
          <p:nvPr>
            <p:ph type="sldNum" sz="quarter" idx="12"/>
          </p:nvPr>
        </p:nvSpPr>
        <p:spPr/>
        <p:txBody>
          <a:bodyPr/>
          <a:lstStyle/>
          <a:p>
            <a:fld id="{75FC310F-8B6D-4753-AAE4-A928F19BE0F9}" type="slidenum">
              <a:rPr lang="en-US" smtClean="0"/>
              <a:pPr/>
              <a:t>40</a:t>
            </a:fld>
            <a:endParaRPr lang="en-US"/>
          </a:p>
        </p:txBody>
      </p:sp>
      <p:pic>
        <p:nvPicPr>
          <p:cNvPr id="5" name="Picture 4"/>
          <p:cNvPicPr>
            <a:picLocks noChangeAspect="1"/>
          </p:cNvPicPr>
          <p:nvPr/>
        </p:nvPicPr>
        <p:blipFill>
          <a:blip r:embed="rId3"/>
          <a:stretch>
            <a:fillRect/>
          </a:stretch>
        </p:blipFill>
        <p:spPr>
          <a:xfrm>
            <a:off x="7772400" y="3581400"/>
            <a:ext cx="3484739" cy="2067218"/>
          </a:xfrm>
          <a:prstGeom prst="rect">
            <a:avLst/>
          </a:prstGeom>
        </p:spPr>
      </p:pic>
      <p:pic>
        <p:nvPicPr>
          <p:cNvPr id="7" name="Picture 6"/>
          <p:cNvPicPr>
            <a:picLocks noChangeAspect="1"/>
          </p:cNvPicPr>
          <p:nvPr/>
        </p:nvPicPr>
        <p:blipFill>
          <a:blip r:embed="rId4"/>
          <a:stretch>
            <a:fillRect/>
          </a:stretch>
        </p:blipFill>
        <p:spPr>
          <a:xfrm>
            <a:off x="7543800" y="2286000"/>
            <a:ext cx="3652137" cy="904759"/>
          </a:xfrm>
          <a:prstGeom prst="rect">
            <a:avLst/>
          </a:prstGeom>
        </p:spPr>
      </p:pic>
      <p:sp>
        <p:nvSpPr>
          <p:cNvPr id="8" name="Content Placeholder 1"/>
          <p:cNvSpPr txBox="1">
            <a:spLocks/>
          </p:cNvSpPr>
          <p:nvPr/>
        </p:nvSpPr>
        <p:spPr>
          <a:xfrm>
            <a:off x="1371600" y="3962400"/>
            <a:ext cx="5715000" cy="216376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t>bool example(ap_uint&lt;32&gt; *in</a:t>
            </a:r>
          </a:p>
          <a:p>
            <a:pPr marL="0" indent="0">
              <a:buFont typeface="Arial" pitchFamily="34" charset="0"/>
              <a:buNone/>
            </a:pPr>
            <a:r>
              <a:rPr lang="en-US"/>
              <a:t>		      ap_uint&lt;32&gt; *out,</a:t>
            </a:r>
          </a:p>
          <a:p>
            <a:pPr marL="0" indent="0">
              <a:buFont typeface="Arial" pitchFamily="34" charset="0"/>
              <a:buNone/>
            </a:pPr>
            <a:r>
              <a:rPr lang="en-US"/>
              <a:t>		      bool *enabled,</a:t>
            </a:r>
          </a:p>
          <a:p>
            <a:pPr marL="0" indent="0">
              <a:buFont typeface="Arial" pitchFamily="34" charset="0"/>
              <a:buNone/>
            </a:pPr>
            <a:r>
              <a:rPr lang="en-US"/>
              <a:t>)</a:t>
            </a:r>
            <a:endParaRPr lang="en-US" dirty="0"/>
          </a:p>
        </p:txBody>
      </p:sp>
    </p:spTree>
    <p:extLst>
      <p:ext uri="{BB962C8B-B14F-4D97-AF65-F5344CB8AC3E}">
        <p14:creationId xmlns:p14="http://schemas.microsoft.com/office/powerpoint/2010/main" val="4121832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1"/>
            <a:ext cx="6096000" cy="1670563"/>
          </a:xfrm>
        </p:spPr>
        <p:txBody>
          <a:bodyPr/>
          <a:lstStyle/>
          <a:p>
            <a:r>
              <a:rPr lang="en-US" dirty="0"/>
              <a:t>Compiles hardware for each app</a:t>
            </a:r>
          </a:p>
          <a:p>
            <a:pPr lvl="1"/>
            <a:r>
              <a:rPr lang="en-US" dirty="0"/>
              <a:t>For each device variant</a:t>
            </a:r>
          </a:p>
          <a:p>
            <a:pPr lvl="1"/>
            <a:r>
              <a:rPr lang="en-US" dirty="0"/>
              <a:t>For each slot in each variant</a:t>
            </a:r>
          </a:p>
        </p:txBody>
      </p:sp>
      <p:sp>
        <p:nvSpPr>
          <p:cNvPr id="3" name="Title 2"/>
          <p:cNvSpPr>
            <a:spLocks noGrp="1"/>
          </p:cNvSpPr>
          <p:nvPr>
            <p:ph type="title"/>
          </p:nvPr>
        </p:nvSpPr>
        <p:spPr/>
        <p:txBody>
          <a:bodyPr/>
          <a:lstStyle/>
          <a:p>
            <a:r>
              <a:rPr lang="en-US" dirty="0"/>
              <a:t>App Store (Cloud Compiler)</a:t>
            </a:r>
          </a:p>
        </p:txBody>
      </p:sp>
      <p:sp>
        <p:nvSpPr>
          <p:cNvPr id="4" name="Slide Number Placeholder 3"/>
          <p:cNvSpPr>
            <a:spLocks noGrp="1"/>
          </p:cNvSpPr>
          <p:nvPr>
            <p:ph type="sldNum" sz="quarter" idx="12"/>
          </p:nvPr>
        </p:nvSpPr>
        <p:spPr/>
        <p:txBody>
          <a:bodyPr/>
          <a:lstStyle/>
          <a:p>
            <a:fld id="{75FC310F-8B6D-4753-AAE4-A928F19BE0F9}" type="slidenum">
              <a:rPr lang="en-US" smtClean="0"/>
              <a:pPr/>
              <a:t>41</a:t>
            </a:fld>
            <a:endParaRPr lang="en-US"/>
          </a:p>
        </p:txBody>
      </p:sp>
      <p:sp>
        <p:nvSpPr>
          <p:cNvPr id="7" name="Rectangle 6"/>
          <p:cNvSpPr/>
          <p:nvPr/>
        </p:nvSpPr>
        <p:spPr>
          <a:xfrm>
            <a:off x="7429803" y="2031433"/>
            <a:ext cx="304800" cy="381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p>
        </p:txBody>
      </p:sp>
      <p:sp>
        <p:nvSpPr>
          <p:cNvPr id="9" name="TextBox 8"/>
          <p:cNvSpPr txBox="1"/>
          <p:nvPr/>
        </p:nvSpPr>
        <p:spPr>
          <a:xfrm>
            <a:off x="7239000" y="1600200"/>
            <a:ext cx="686406" cy="461665"/>
          </a:xfrm>
          <a:prstGeom prst="rect">
            <a:avLst/>
          </a:prstGeom>
          <a:noFill/>
        </p:spPr>
        <p:txBody>
          <a:bodyPr wrap="none" rtlCol="0">
            <a:spAutoFit/>
          </a:bodyPr>
          <a:lstStyle/>
          <a:p>
            <a:r>
              <a:rPr lang="en-US" sz="2400" dirty="0"/>
              <a:t>App</a:t>
            </a:r>
          </a:p>
        </p:txBody>
      </p:sp>
      <p:sp>
        <p:nvSpPr>
          <p:cNvPr id="12" name="TextBox 11"/>
          <p:cNvSpPr txBox="1"/>
          <p:nvPr/>
        </p:nvSpPr>
        <p:spPr>
          <a:xfrm>
            <a:off x="9220200" y="2971800"/>
            <a:ext cx="2449710" cy="3108543"/>
          </a:xfrm>
          <a:prstGeom prst="rect">
            <a:avLst/>
          </a:prstGeom>
          <a:noFill/>
        </p:spPr>
        <p:txBody>
          <a:bodyPr wrap="none" rtlCol="0">
            <a:spAutoFit/>
          </a:bodyPr>
          <a:lstStyle/>
          <a:p>
            <a:r>
              <a:rPr lang="en-US" sz="2800" dirty="0"/>
              <a:t>[device1: </a:t>
            </a:r>
          </a:p>
          <a:p>
            <a:r>
              <a:rPr lang="en-US" sz="2800" dirty="0"/>
              <a:t>    [slot1: </a:t>
            </a:r>
            <a:r>
              <a:rPr lang="en-US" sz="2800" dirty="0" err="1"/>
              <a:t>a.bit</a:t>
            </a:r>
            <a:r>
              <a:rPr lang="en-US" sz="2800" dirty="0"/>
              <a:t>,</a:t>
            </a:r>
          </a:p>
          <a:p>
            <a:r>
              <a:rPr lang="en-US" sz="2800" dirty="0"/>
              <a:t>      slot2: </a:t>
            </a:r>
            <a:r>
              <a:rPr lang="en-US" sz="2800" dirty="0" err="1"/>
              <a:t>b.bit</a:t>
            </a:r>
            <a:r>
              <a:rPr lang="en-US" sz="2800" dirty="0"/>
              <a:t>,</a:t>
            </a:r>
          </a:p>
          <a:p>
            <a:r>
              <a:rPr lang="en-US" sz="2800" dirty="0"/>
              <a:t>      slot3: </a:t>
            </a:r>
            <a:r>
              <a:rPr lang="en-US" sz="2800" dirty="0" err="1"/>
              <a:t>c.bit</a:t>
            </a:r>
            <a:r>
              <a:rPr lang="en-US" sz="2800" dirty="0"/>
              <a:t>]]</a:t>
            </a:r>
          </a:p>
          <a:p>
            <a:r>
              <a:rPr lang="en-US" sz="2800" dirty="0"/>
              <a:t>[device 2: </a:t>
            </a:r>
          </a:p>
          <a:p>
            <a:r>
              <a:rPr lang="en-US" sz="2800" dirty="0"/>
              <a:t>    [slot1: </a:t>
            </a:r>
            <a:r>
              <a:rPr lang="en-US" sz="2800" dirty="0" err="1"/>
              <a:t>d.bit</a:t>
            </a:r>
            <a:r>
              <a:rPr lang="en-US" sz="2800" dirty="0"/>
              <a:t>,</a:t>
            </a:r>
          </a:p>
          <a:p>
            <a:r>
              <a:rPr lang="en-US" sz="2800" dirty="0"/>
              <a:t>      slot2: </a:t>
            </a:r>
            <a:r>
              <a:rPr lang="en-US" sz="2800" dirty="0" err="1"/>
              <a:t>e.bit</a:t>
            </a:r>
            <a:r>
              <a:rPr lang="en-US" sz="2800" dirty="0"/>
              <a:t>]]</a:t>
            </a:r>
          </a:p>
        </p:txBody>
      </p:sp>
      <p:sp>
        <p:nvSpPr>
          <p:cNvPr id="14" name="Cloud 13"/>
          <p:cNvSpPr/>
          <p:nvPr/>
        </p:nvSpPr>
        <p:spPr>
          <a:xfrm>
            <a:off x="5715000" y="3962400"/>
            <a:ext cx="2247900" cy="1742959"/>
          </a:xfrm>
          <a:prstGeom prst="cloud">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Cloud Compiler</a:t>
            </a:r>
          </a:p>
        </p:txBody>
      </p:sp>
      <p:cxnSp>
        <p:nvCxnSpPr>
          <p:cNvPr id="11" name="Straight Arrow Connector 10"/>
          <p:cNvCxnSpPr/>
          <p:nvPr/>
        </p:nvCxnSpPr>
        <p:spPr>
          <a:xfrm flipV="1">
            <a:off x="4267200" y="4953000"/>
            <a:ext cx="1143000" cy="76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162800" y="2639756"/>
            <a:ext cx="381000" cy="10178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229600" y="4419600"/>
            <a:ext cx="838200"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371600" y="4191000"/>
            <a:ext cx="2743200" cy="1676400"/>
            <a:chOff x="8763000" y="1916668"/>
            <a:chExt cx="2743200" cy="1676400"/>
          </a:xfrm>
        </p:grpSpPr>
        <p:grpSp>
          <p:nvGrpSpPr>
            <p:cNvPr id="17" name="Group 16"/>
            <p:cNvGrpSpPr/>
            <p:nvPr/>
          </p:nvGrpSpPr>
          <p:grpSpPr>
            <a:xfrm>
              <a:off x="8763000" y="1916668"/>
              <a:ext cx="2438400" cy="1371600"/>
              <a:chOff x="8534400" y="1905000"/>
              <a:chExt cx="2438400" cy="1371600"/>
            </a:xfrm>
          </p:grpSpPr>
          <p:sp>
            <p:nvSpPr>
              <p:cNvPr id="29" name="Rectangle 28"/>
              <p:cNvSpPr/>
              <p:nvPr/>
            </p:nvSpPr>
            <p:spPr>
              <a:xfrm>
                <a:off x="8534400" y="1905000"/>
                <a:ext cx="2438400" cy="13716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Design</a:t>
                </a:r>
              </a:p>
              <a:p>
                <a:pPr algn="ctr"/>
                <a:endParaRPr lang="en-US" dirty="0"/>
              </a:p>
              <a:p>
                <a:pPr algn="ctr"/>
                <a:endParaRPr lang="en-US" dirty="0"/>
              </a:p>
              <a:p>
                <a:pPr algn="ctr"/>
                <a:endParaRPr lang="en-US" dirty="0"/>
              </a:p>
            </p:txBody>
          </p:sp>
          <p:sp>
            <p:nvSpPr>
              <p:cNvPr id="30" name="Rectangle 29"/>
              <p:cNvSpPr/>
              <p:nvPr/>
            </p:nvSpPr>
            <p:spPr>
              <a:xfrm>
                <a:off x="8763000" y="2438400"/>
                <a:ext cx="53340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1" name="Rectangle 30"/>
              <p:cNvSpPr/>
              <p:nvPr/>
            </p:nvSpPr>
            <p:spPr>
              <a:xfrm>
                <a:off x="9525000" y="2438400"/>
                <a:ext cx="53340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2" name="Rectangle 31"/>
              <p:cNvSpPr/>
              <p:nvPr/>
            </p:nvSpPr>
            <p:spPr>
              <a:xfrm>
                <a:off x="10287000" y="2438400"/>
                <a:ext cx="53340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grpSp>
          <p:nvGrpSpPr>
            <p:cNvPr id="19" name="Group 18"/>
            <p:cNvGrpSpPr/>
            <p:nvPr/>
          </p:nvGrpSpPr>
          <p:grpSpPr>
            <a:xfrm>
              <a:off x="8915400" y="2069068"/>
              <a:ext cx="2438400" cy="1371600"/>
              <a:chOff x="8534400" y="1905000"/>
              <a:chExt cx="2438400" cy="1371600"/>
            </a:xfrm>
          </p:grpSpPr>
          <p:sp>
            <p:nvSpPr>
              <p:cNvPr id="25" name="Rectangle 24"/>
              <p:cNvSpPr/>
              <p:nvPr/>
            </p:nvSpPr>
            <p:spPr>
              <a:xfrm>
                <a:off x="8534400" y="1905000"/>
                <a:ext cx="2438400" cy="13716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 Design</a:t>
                </a:r>
              </a:p>
              <a:p>
                <a:pPr algn="ctr"/>
                <a:endParaRPr lang="en-US" dirty="0"/>
              </a:p>
              <a:p>
                <a:pPr algn="ctr"/>
                <a:endParaRPr lang="en-US" dirty="0"/>
              </a:p>
              <a:p>
                <a:pPr algn="ctr"/>
                <a:endParaRPr lang="en-US" dirty="0"/>
              </a:p>
            </p:txBody>
          </p:sp>
          <p:sp>
            <p:nvSpPr>
              <p:cNvPr id="26" name="Rectangle 25"/>
              <p:cNvSpPr/>
              <p:nvPr/>
            </p:nvSpPr>
            <p:spPr>
              <a:xfrm>
                <a:off x="8763000" y="2438400"/>
                <a:ext cx="53340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7" name="Rectangle 26"/>
              <p:cNvSpPr/>
              <p:nvPr/>
            </p:nvSpPr>
            <p:spPr>
              <a:xfrm>
                <a:off x="9525000" y="2438400"/>
                <a:ext cx="53340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8" name="Rectangle 27"/>
              <p:cNvSpPr/>
              <p:nvPr/>
            </p:nvSpPr>
            <p:spPr>
              <a:xfrm>
                <a:off x="10287000" y="2438400"/>
                <a:ext cx="53340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grpSp>
          <p:nvGrpSpPr>
            <p:cNvPr id="20" name="Group 19"/>
            <p:cNvGrpSpPr/>
            <p:nvPr/>
          </p:nvGrpSpPr>
          <p:grpSpPr>
            <a:xfrm>
              <a:off x="9067800" y="2221468"/>
              <a:ext cx="2438400" cy="1371600"/>
              <a:chOff x="8458200" y="1828800"/>
              <a:chExt cx="2438400" cy="1371600"/>
            </a:xfrm>
          </p:grpSpPr>
          <p:sp>
            <p:nvSpPr>
              <p:cNvPr id="21" name="Rectangle 20"/>
              <p:cNvSpPr/>
              <p:nvPr/>
            </p:nvSpPr>
            <p:spPr>
              <a:xfrm>
                <a:off x="8458200" y="1828800"/>
                <a:ext cx="2438400" cy="13716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Static Design</a:t>
                </a:r>
              </a:p>
              <a:p>
                <a:pPr algn="ctr"/>
                <a:endParaRPr lang="en-US" dirty="0"/>
              </a:p>
              <a:p>
                <a:pPr algn="ctr"/>
                <a:endParaRPr lang="en-US" dirty="0"/>
              </a:p>
              <a:p>
                <a:pPr algn="ctr"/>
                <a:endParaRPr lang="en-US" dirty="0"/>
              </a:p>
            </p:txBody>
          </p:sp>
          <p:sp>
            <p:nvSpPr>
              <p:cNvPr id="22" name="Rectangle 21"/>
              <p:cNvSpPr/>
              <p:nvPr/>
            </p:nvSpPr>
            <p:spPr>
              <a:xfrm>
                <a:off x="8686800" y="2438400"/>
                <a:ext cx="53340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3" name="Rectangle 22"/>
              <p:cNvSpPr/>
              <p:nvPr/>
            </p:nvSpPr>
            <p:spPr>
              <a:xfrm>
                <a:off x="9448800" y="2438400"/>
                <a:ext cx="53340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Rectangle 23"/>
              <p:cNvSpPr/>
              <p:nvPr/>
            </p:nvSpPr>
            <p:spPr>
              <a:xfrm>
                <a:off x="10210800" y="2438400"/>
                <a:ext cx="53340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grpSp>
    </p:spTree>
    <p:extLst>
      <p:ext uri="{BB962C8B-B14F-4D97-AF65-F5344CB8AC3E}">
        <p14:creationId xmlns:p14="http://schemas.microsoft.com/office/powerpoint/2010/main" val="3634488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1"/>
            <a:ext cx="4800600" cy="4571999"/>
          </a:xfrm>
        </p:spPr>
        <p:txBody>
          <a:bodyPr>
            <a:normAutofit/>
          </a:bodyPr>
          <a:lstStyle/>
          <a:p>
            <a:r>
              <a:rPr lang="en-US" dirty="0"/>
              <a:t>A system service manages slots</a:t>
            </a:r>
          </a:p>
          <a:p>
            <a:r>
              <a:rPr lang="en-US" dirty="0"/>
              <a:t>Downloaded apps include slot hardware</a:t>
            </a:r>
          </a:p>
          <a:p>
            <a:r>
              <a:rPr lang="en-US" dirty="0"/>
              <a:t>The system service loads app hardware for apps</a:t>
            </a:r>
          </a:p>
        </p:txBody>
      </p:sp>
      <p:sp>
        <p:nvSpPr>
          <p:cNvPr id="3" name="Title 2"/>
          <p:cNvSpPr>
            <a:spLocks noGrp="1"/>
          </p:cNvSpPr>
          <p:nvPr>
            <p:ph type="title"/>
          </p:nvPr>
        </p:nvSpPr>
        <p:spPr/>
        <p:txBody>
          <a:bodyPr/>
          <a:lstStyle/>
          <a:p>
            <a:r>
              <a:rPr lang="en-US" dirty="0"/>
              <a:t>User (Operating System)</a:t>
            </a:r>
          </a:p>
        </p:txBody>
      </p:sp>
      <p:sp>
        <p:nvSpPr>
          <p:cNvPr id="4" name="Slide Number Placeholder 3"/>
          <p:cNvSpPr>
            <a:spLocks noGrp="1"/>
          </p:cNvSpPr>
          <p:nvPr>
            <p:ph type="sldNum" sz="quarter" idx="12"/>
          </p:nvPr>
        </p:nvSpPr>
        <p:spPr>
          <a:xfrm>
            <a:off x="0" y="6492875"/>
            <a:ext cx="2133600" cy="365125"/>
          </a:xfrm>
        </p:spPr>
        <p:txBody>
          <a:bodyPr/>
          <a:lstStyle/>
          <a:p>
            <a:fld id="{75FC310F-8B6D-4753-AAE4-A928F19BE0F9}" type="slidenum">
              <a:rPr lang="en-US" smtClean="0"/>
              <a:pPr/>
              <a:t>42</a:t>
            </a:fld>
            <a:endParaRPr lang="en-US" dirty="0"/>
          </a:p>
        </p:txBody>
      </p:sp>
      <p:sp>
        <p:nvSpPr>
          <p:cNvPr id="5" name="Rectangle 4"/>
          <p:cNvSpPr/>
          <p:nvPr/>
        </p:nvSpPr>
        <p:spPr>
          <a:xfrm>
            <a:off x="7315200" y="4191000"/>
            <a:ext cx="2895600" cy="2246769"/>
          </a:xfrm>
          <a:prstGeom prst="rect">
            <a:avLst/>
          </a:prstGeom>
        </p:spPr>
        <p:txBody>
          <a:bodyPr wrap="square">
            <a:spAutoFit/>
          </a:bodyPr>
          <a:lstStyle/>
          <a:p>
            <a:r>
              <a:rPr lang="en-US" sz="2800" dirty="0"/>
              <a:t>.</a:t>
            </a:r>
            <a:r>
              <a:rPr lang="en-US" sz="2800" dirty="0" err="1"/>
              <a:t>apk</a:t>
            </a:r>
            <a:r>
              <a:rPr lang="en-US" sz="2800" dirty="0"/>
              <a:t>:</a:t>
            </a:r>
          </a:p>
          <a:p>
            <a:r>
              <a:rPr lang="en-US" sz="2800" dirty="0"/>
              <a:t>  [device 1: </a:t>
            </a:r>
          </a:p>
          <a:p>
            <a:r>
              <a:rPr lang="en-US" sz="2800" dirty="0"/>
              <a:t>    [slot1: </a:t>
            </a:r>
            <a:r>
              <a:rPr lang="en-US" sz="2800" dirty="0" err="1"/>
              <a:t>a.bit</a:t>
            </a:r>
            <a:r>
              <a:rPr lang="en-US" sz="2800" dirty="0"/>
              <a:t>,</a:t>
            </a:r>
          </a:p>
          <a:p>
            <a:r>
              <a:rPr lang="en-US" sz="2800" dirty="0"/>
              <a:t>      slot2: </a:t>
            </a:r>
            <a:r>
              <a:rPr lang="en-US" sz="2800" dirty="0" err="1"/>
              <a:t>b.bit</a:t>
            </a:r>
            <a:r>
              <a:rPr lang="en-US" sz="2800" dirty="0"/>
              <a:t>,</a:t>
            </a:r>
          </a:p>
          <a:p>
            <a:r>
              <a:rPr lang="en-US" sz="2800" dirty="0"/>
              <a:t>      slot3: </a:t>
            </a:r>
            <a:r>
              <a:rPr lang="en-US" sz="2800" dirty="0" err="1"/>
              <a:t>c.bit</a:t>
            </a:r>
            <a:r>
              <a:rPr lang="en-US" sz="2800" dirty="0"/>
              <a:t>]]</a:t>
            </a:r>
          </a:p>
        </p:txBody>
      </p:sp>
      <p:sp>
        <p:nvSpPr>
          <p:cNvPr id="16" name="Rectangle 15"/>
          <p:cNvSpPr/>
          <p:nvPr/>
        </p:nvSpPr>
        <p:spPr>
          <a:xfrm>
            <a:off x="6781800" y="1524000"/>
            <a:ext cx="3352800" cy="2209800"/>
          </a:xfrm>
          <a:prstGeom prst="rect">
            <a:avLst/>
          </a:prstGeom>
          <a:solidFill>
            <a:srgbClr val="B9CD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FPGA</a:t>
            </a:r>
          </a:p>
          <a:p>
            <a:pPr algn="ctr"/>
            <a:endParaRPr lang="en-US" sz="2800" dirty="0">
              <a:solidFill>
                <a:schemeClr val="tx1"/>
              </a:solidFill>
            </a:endParaRPr>
          </a:p>
          <a:p>
            <a:pPr algn="ctr"/>
            <a:endParaRPr lang="en-US" sz="2800" dirty="0">
              <a:solidFill>
                <a:schemeClr val="tx1"/>
              </a:solidFill>
            </a:endParaRPr>
          </a:p>
          <a:p>
            <a:pPr algn="ctr"/>
            <a:endParaRPr lang="en-US" sz="2800" dirty="0">
              <a:solidFill>
                <a:schemeClr val="tx1"/>
              </a:solidFill>
            </a:endParaRPr>
          </a:p>
          <a:p>
            <a:pPr algn="ctr"/>
            <a:endParaRPr lang="en-US" dirty="0"/>
          </a:p>
        </p:txBody>
      </p:sp>
      <p:sp>
        <p:nvSpPr>
          <p:cNvPr id="22" name="Rectangle 21"/>
          <p:cNvSpPr/>
          <p:nvPr/>
        </p:nvSpPr>
        <p:spPr>
          <a:xfrm>
            <a:off x="6934200" y="1981200"/>
            <a:ext cx="838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GPU</a:t>
            </a:r>
          </a:p>
        </p:txBody>
      </p:sp>
      <p:sp>
        <p:nvSpPr>
          <p:cNvPr id="23" name="Rectangle 22"/>
          <p:cNvSpPr/>
          <p:nvPr/>
        </p:nvSpPr>
        <p:spPr>
          <a:xfrm>
            <a:off x="8610600" y="2133600"/>
            <a:ext cx="1295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AXI</a:t>
            </a:r>
          </a:p>
        </p:txBody>
      </p:sp>
      <p:sp>
        <p:nvSpPr>
          <p:cNvPr id="24" name="Rectangle 23"/>
          <p:cNvSpPr/>
          <p:nvPr/>
        </p:nvSpPr>
        <p:spPr>
          <a:xfrm>
            <a:off x="6896100" y="2667000"/>
            <a:ext cx="700088" cy="952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5" name="Rectangle 24"/>
          <p:cNvSpPr/>
          <p:nvPr/>
        </p:nvSpPr>
        <p:spPr>
          <a:xfrm>
            <a:off x="8096250" y="2667000"/>
            <a:ext cx="700088" cy="952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6" name="Rectangle 25"/>
          <p:cNvSpPr/>
          <p:nvPr/>
        </p:nvSpPr>
        <p:spPr>
          <a:xfrm>
            <a:off x="9296400" y="2667000"/>
            <a:ext cx="700088" cy="952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 name="Rectangle 6"/>
          <p:cNvSpPr/>
          <p:nvPr/>
        </p:nvSpPr>
        <p:spPr>
          <a:xfrm>
            <a:off x="8153400" y="2743200"/>
            <a:ext cx="609600" cy="8382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p>
        </p:txBody>
      </p:sp>
    </p:spTree>
    <p:extLst>
      <p:ext uri="{BB962C8B-B14F-4D97-AF65-F5344CB8AC3E}">
        <p14:creationId xmlns:p14="http://schemas.microsoft.com/office/powerpoint/2010/main" val="2951325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AFF33-FA80-4DB8-BA14-84C532CEEC4F}"/>
              </a:ext>
            </a:extLst>
          </p:cNvPr>
          <p:cNvSpPr>
            <a:spLocks noGrp="1"/>
          </p:cNvSpPr>
          <p:nvPr>
            <p:ph type="title"/>
          </p:nvPr>
        </p:nvSpPr>
        <p:spPr/>
        <p:txBody>
          <a:bodyPr/>
          <a:lstStyle/>
          <a:p>
            <a:r>
              <a:rPr lang="en-US" dirty="0"/>
              <a:t>Software Defined Secure Hardware</a:t>
            </a:r>
          </a:p>
        </p:txBody>
      </p:sp>
      <p:sp>
        <p:nvSpPr>
          <p:cNvPr id="3" name="Text Placeholder 2">
            <a:extLst>
              <a:ext uri="{FF2B5EF4-FFF2-40B4-BE49-F238E27FC236}">
                <a16:creationId xmlns:a16="http://schemas.microsoft.com/office/drawing/2014/main" id="{166203B3-0C9E-4B71-89E5-808EB1C7F7D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FA511E6-A734-4EA1-BF3E-4E096645A845}"/>
              </a:ext>
            </a:extLst>
          </p:cNvPr>
          <p:cNvSpPr>
            <a:spLocks noGrp="1"/>
          </p:cNvSpPr>
          <p:nvPr>
            <p:ph type="sldNum" sz="quarter" idx="12"/>
          </p:nvPr>
        </p:nvSpPr>
        <p:spPr/>
        <p:txBody>
          <a:bodyPr/>
          <a:lstStyle/>
          <a:p>
            <a:fld id="{75FC310F-8B6D-4753-AAE4-A928F19BE0F9}" type="slidenum">
              <a:rPr lang="en-US" smtClean="0"/>
              <a:pPr/>
              <a:t>43</a:t>
            </a:fld>
            <a:endParaRPr lang="en-US"/>
          </a:p>
        </p:txBody>
      </p:sp>
    </p:spTree>
    <p:extLst>
      <p:ext uri="{BB962C8B-B14F-4D97-AF65-F5344CB8AC3E}">
        <p14:creationId xmlns:p14="http://schemas.microsoft.com/office/powerpoint/2010/main" val="1782054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2032" y="6492875"/>
            <a:ext cx="2844800" cy="365125"/>
          </a:xfrm>
        </p:spPr>
        <p:txBody>
          <a:bodyPr/>
          <a:lstStyle/>
          <a:p>
            <a:fld id="{75FC310F-8B6D-4753-AAE4-A928F19BE0F9}" type="slidenum">
              <a:rPr lang="en-US" smtClean="0"/>
              <a:pPr/>
              <a:t>44</a:t>
            </a:fld>
            <a:endParaRPr lang="en-US" dirty="0"/>
          </a:p>
        </p:txBody>
      </p:sp>
      <p:sp>
        <p:nvSpPr>
          <p:cNvPr id="9" name="TextBox 8"/>
          <p:cNvSpPr txBox="1"/>
          <p:nvPr/>
        </p:nvSpPr>
        <p:spPr>
          <a:xfrm>
            <a:off x="3143250" y="1912203"/>
            <a:ext cx="5905500" cy="830997"/>
          </a:xfrm>
          <a:prstGeom prst="rect">
            <a:avLst/>
          </a:prstGeom>
          <a:noFill/>
        </p:spPr>
        <p:txBody>
          <a:bodyPr wrap="square" rtlCol="0">
            <a:spAutoFit/>
          </a:bodyPr>
          <a:lstStyle/>
          <a:p>
            <a:r>
              <a:rPr lang="en-US" sz="4800" dirty="0"/>
              <a:t>Fundamental Problem:</a:t>
            </a:r>
          </a:p>
        </p:txBody>
      </p:sp>
      <p:sp>
        <p:nvSpPr>
          <p:cNvPr id="10" name="TextBox 9"/>
          <p:cNvSpPr txBox="1"/>
          <p:nvPr/>
        </p:nvSpPr>
        <p:spPr>
          <a:xfrm>
            <a:off x="1524000" y="3657600"/>
            <a:ext cx="9144000" cy="1446550"/>
          </a:xfrm>
          <a:prstGeom prst="rect">
            <a:avLst/>
          </a:prstGeom>
          <a:noFill/>
        </p:spPr>
        <p:txBody>
          <a:bodyPr wrap="square" rtlCol="0">
            <a:spAutoFit/>
          </a:bodyPr>
          <a:lstStyle/>
          <a:p>
            <a:pPr algn="ctr"/>
            <a:r>
              <a:rPr lang="en-US" sz="4400" dirty="0"/>
              <a:t>Having Secure Hardware that is Reprogrammable</a:t>
            </a:r>
          </a:p>
        </p:txBody>
      </p:sp>
    </p:spTree>
    <p:extLst>
      <p:ext uri="{BB962C8B-B14F-4D97-AF65-F5344CB8AC3E}">
        <p14:creationId xmlns:p14="http://schemas.microsoft.com/office/powerpoint/2010/main" val="4056060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B567C0-D943-48E6-B9F2-1FB11AFF8233}"/>
              </a:ext>
            </a:extLst>
          </p:cNvPr>
          <p:cNvSpPr>
            <a:spLocks noGrp="1"/>
          </p:cNvSpPr>
          <p:nvPr>
            <p:ph idx="1"/>
          </p:nvPr>
        </p:nvSpPr>
        <p:spPr/>
        <p:txBody>
          <a:bodyPr/>
          <a:lstStyle/>
          <a:p>
            <a:r>
              <a:rPr lang="en-US" dirty="0"/>
              <a:t>Use an FPGA to implement arbitrary secure hardware</a:t>
            </a:r>
          </a:p>
          <a:p>
            <a:endParaRPr lang="en-US" dirty="0"/>
          </a:p>
          <a:p>
            <a:r>
              <a:rPr lang="en-US" dirty="0"/>
              <a:t>Have same security as silicon hardware</a:t>
            </a:r>
          </a:p>
          <a:p>
            <a:endParaRPr lang="en-US" dirty="0"/>
          </a:p>
          <a:p>
            <a:endParaRPr lang="en-US" dirty="0"/>
          </a:p>
        </p:txBody>
      </p:sp>
      <p:sp>
        <p:nvSpPr>
          <p:cNvPr id="3" name="Title 2">
            <a:extLst>
              <a:ext uri="{FF2B5EF4-FFF2-40B4-BE49-F238E27FC236}">
                <a16:creationId xmlns:a16="http://schemas.microsoft.com/office/drawing/2014/main" id="{84FA3506-159B-4F42-99FF-FF35EE993D0B}"/>
              </a:ext>
            </a:extLst>
          </p:cNvPr>
          <p:cNvSpPr>
            <a:spLocks noGrp="1"/>
          </p:cNvSpPr>
          <p:nvPr>
            <p:ph type="title"/>
          </p:nvPr>
        </p:nvSpPr>
        <p:spPr/>
        <p:txBody>
          <a:bodyPr/>
          <a:lstStyle/>
          <a:p>
            <a:r>
              <a:rPr lang="en-US" dirty="0"/>
              <a:t>Leverage FPGA Flexibility</a:t>
            </a:r>
          </a:p>
        </p:txBody>
      </p:sp>
      <p:sp>
        <p:nvSpPr>
          <p:cNvPr id="4" name="Slide Number Placeholder 3">
            <a:extLst>
              <a:ext uri="{FF2B5EF4-FFF2-40B4-BE49-F238E27FC236}">
                <a16:creationId xmlns:a16="http://schemas.microsoft.com/office/drawing/2014/main" id="{255BFC7E-DBE7-4FF6-86FB-9E6DB931E67A}"/>
              </a:ext>
            </a:extLst>
          </p:cNvPr>
          <p:cNvSpPr>
            <a:spLocks noGrp="1"/>
          </p:cNvSpPr>
          <p:nvPr>
            <p:ph type="sldNum" sz="quarter" idx="12"/>
          </p:nvPr>
        </p:nvSpPr>
        <p:spPr/>
        <p:txBody>
          <a:bodyPr/>
          <a:lstStyle/>
          <a:p>
            <a:fld id="{75FC310F-8B6D-4753-AAE4-A928F19BE0F9}" type="slidenum">
              <a:rPr lang="en-US" smtClean="0"/>
              <a:pPr/>
              <a:t>45</a:t>
            </a:fld>
            <a:endParaRPr lang="en-US"/>
          </a:p>
        </p:txBody>
      </p:sp>
    </p:spTree>
    <p:extLst>
      <p:ext uri="{BB962C8B-B14F-4D97-AF65-F5344CB8AC3E}">
        <p14:creationId xmlns:p14="http://schemas.microsoft.com/office/powerpoint/2010/main" val="3602537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091D9D-DDF9-41A9-9C8D-65026D05499A}"/>
              </a:ext>
            </a:extLst>
          </p:cNvPr>
          <p:cNvSpPr>
            <a:spLocks noGrp="1"/>
          </p:cNvSpPr>
          <p:nvPr>
            <p:ph idx="1"/>
          </p:nvPr>
        </p:nvSpPr>
        <p:spPr/>
        <p:txBody>
          <a:bodyPr/>
          <a:lstStyle/>
          <a:p>
            <a:r>
              <a:rPr lang="en-US" dirty="0"/>
              <a:t>Silicon cannot be changed, security leverages that property</a:t>
            </a:r>
          </a:p>
          <a:p>
            <a:pPr marL="0" indent="0">
              <a:buNone/>
            </a:pPr>
            <a:endParaRPr lang="en-US" dirty="0"/>
          </a:p>
          <a:p>
            <a:r>
              <a:rPr lang="en-US" dirty="0"/>
              <a:t>Therefore, it appears FPGAs cannot provide these guarantees</a:t>
            </a:r>
          </a:p>
        </p:txBody>
      </p:sp>
      <p:sp>
        <p:nvSpPr>
          <p:cNvPr id="3" name="Title 2">
            <a:extLst>
              <a:ext uri="{FF2B5EF4-FFF2-40B4-BE49-F238E27FC236}">
                <a16:creationId xmlns:a16="http://schemas.microsoft.com/office/drawing/2014/main" id="{0C5B925E-6E7F-4878-B98B-9C25B4C392D1}"/>
              </a:ext>
            </a:extLst>
          </p:cNvPr>
          <p:cNvSpPr>
            <a:spLocks noGrp="1"/>
          </p:cNvSpPr>
          <p:nvPr>
            <p:ph type="title"/>
          </p:nvPr>
        </p:nvSpPr>
        <p:spPr/>
        <p:txBody>
          <a:bodyPr/>
          <a:lstStyle/>
          <a:p>
            <a:r>
              <a:rPr lang="en-US" dirty="0"/>
              <a:t>Challenge: Reprogrammability</a:t>
            </a:r>
          </a:p>
        </p:txBody>
      </p:sp>
      <p:sp>
        <p:nvSpPr>
          <p:cNvPr id="4" name="Slide Number Placeholder 3">
            <a:extLst>
              <a:ext uri="{FF2B5EF4-FFF2-40B4-BE49-F238E27FC236}">
                <a16:creationId xmlns:a16="http://schemas.microsoft.com/office/drawing/2014/main" id="{B2EDD15C-5239-49CB-813C-2C60CA262416}"/>
              </a:ext>
            </a:extLst>
          </p:cNvPr>
          <p:cNvSpPr>
            <a:spLocks noGrp="1"/>
          </p:cNvSpPr>
          <p:nvPr>
            <p:ph type="sldNum" sz="quarter" idx="12"/>
          </p:nvPr>
        </p:nvSpPr>
        <p:spPr/>
        <p:txBody>
          <a:bodyPr/>
          <a:lstStyle/>
          <a:p>
            <a:fld id="{75FC310F-8B6D-4753-AAE4-A928F19BE0F9}" type="slidenum">
              <a:rPr lang="en-US" smtClean="0"/>
              <a:pPr/>
              <a:t>46</a:t>
            </a:fld>
            <a:endParaRPr lang="en-US"/>
          </a:p>
        </p:txBody>
      </p:sp>
    </p:spTree>
    <p:extLst>
      <p:ext uri="{BB962C8B-B14F-4D97-AF65-F5344CB8AC3E}">
        <p14:creationId xmlns:p14="http://schemas.microsoft.com/office/powerpoint/2010/main" val="2009446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4978AA-2686-475E-8A51-E4020E6331AC}"/>
              </a:ext>
            </a:extLst>
          </p:cNvPr>
          <p:cNvSpPr>
            <a:spLocks noGrp="1"/>
          </p:cNvSpPr>
          <p:nvPr>
            <p:ph sz="half" idx="1"/>
          </p:nvPr>
        </p:nvSpPr>
        <p:spPr/>
        <p:txBody>
          <a:bodyPr>
            <a:normAutofit/>
          </a:bodyPr>
          <a:lstStyle/>
          <a:p>
            <a:r>
              <a:rPr lang="en-US" dirty="0"/>
              <a:t>Traditional use puts a function into an FPGA</a:t>
            </a:r>
          </a:p>
          <a:p>
            <a:pPr marL="0" indent="0">
              <a:buNone/>
            </a:pPr>
            <a:endParaRPr lang="en-US" dirty="0"/>
          </a:p>
        </p:txBody>
      </p:sp>
      <p:sp>
        <p:nvSpPr>
          <p:cNvPr id="4" name="Slide Number Placeholder 3">
            <a:extLst>
              <a:ext uri="{FF2B5EF4-FFF2-40B4-BE49-F238E27FC236}">
                <a16:creationId xmlns:a16="http://schemas.microsoft.com/office/drawing/2014/main" id="{107C1A0C-CD40-4658-8DD0-CB3AB9DC077E}"/>
              </a:ext>
            </a:extLst>
          </p:cNvPr>
          <p:cNvSpPr>
            <a:spLocks noGrp="1"/>
          </p:cNvSpPr>
          <p:nvPr>
            <p:ph type="sldNum" sz="quarter" idx="12"/>
          </p:nvPr>
        </p:nvSpPr>
        <p:spPr/>
        <p:txBody>
          <a:bodyPr/>
          <a:lstStyle/>
          <a:p>
            <a:fld id="{75FC310F-8B6D-4753-AAE4-A928F19BE0F9}" type="slidenum">
              <a:rPr lang="en-US" smtClean="0"/>
              <a:pPr/>
              <a:t>47</a:t>
            </a:fld>
            <a:endParaRPr lang="en-US"/>
          </a:p>
        </p:txBody>
      </p:sp>
      <p:sp>
        <p:nvSpPr>
          <p:cNvPr id="3" name="Title 2">
            <a:extLst>
              <a:ext uri="{FF2B5EF4-FFF2-40B4-BE49-F238E27FC236}">
                <a16:creationId xmlns:a16="http://schemas.microsoft.com/office/drawing/2014/main" id="{1538D4FE-DD32-4473-9F39-97E6F082B0F8}"/>
              </a:ext>
            </a:extLst>
          </p:cNvPr>
          <p:cNvSpPr>
            <a:spLocks noGrp="1"/>
          </p:cNvSpPr>
          <p:nvPr>
            <p:ph type="title"/>
          </p:nvPr>
        </p:nvSpPr>
        <p:spPr>
          <a:xfrm>
            <a:off x="609600" y="274638"/>
            <a:ext cx="10972800" cy="792162"/>
          </a:xfrm>
        </p:spPr>
        <p:txBody>
          <a:bodyPr/>
          <a:lstStyle/>
          <a:p>
            <a:r>
              <a:rPr lang="en-US" dirty="0"/>
              <a:t>Traditional FPGAs</a:t>
            </a:r>
          </a:p>
        </p:txBody>
      </p:sp>
      <p:sp>
        <p:nvSpPr>
          <p:cNvPr id="23" name="Rectangle 22">
            <a:extLst>
              <a:ext uri="{FF2B5EF4-FFF2-40B4-BE49-F238E27FC236}">
                <a16:creationId xmlns:a16="http://schemas.microsoft.com/office/drawing/2014/main" id="{20F37912-6997-4168-8A26-E1980B1610F9}"/>
              </a:ext>
            </a:extLst>
          </p:cNvPr>
          <p:cNvSpPr/>
          <p:nvPr/>
        </p:nvSpPr>
        <p:spPr>
          <a:xfrm>
            <a:off x="8420100" y="2821632"/>
            <a:ext cx="2057400" cy="1447800"/>
          </a:xfrm>
          <a:prstGeom prst="rect">
            <a:avLst/>
          </a:prstGeom>
          <a:solidFill>
            <a:schemeClr val="accent6">
              <a:lumMod val="7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AES</a:t>
            </a:r>
          </a:p>
        </p:txBody>
      </p:sp>
      <p:sp>
        <p:nvSpPr>
          <p:cNvPr id="36" name="TextBox 35">
            <a:extLst>
              <a:ext uri="{FF2B5EF4-FFF2-40B4-BE49-F238E27FC236}">
                <a16:creationId xmlns:a16="http://schemas.microsoft.com/office/drawing/2014/main" id="{BED1342B-F9F2-485E-BC56-ACC1B8C65FCA}"/>
              </a:ext>
            </a:extLst>
          </p:cNvPr>
          <p:cNvSpPr txBox="1"/>
          <p:nvPr/>
        </p:nvSpPr>
        <p:spPr>
          <a:xfrm>
            <a:off x="8850331" y="1404312"/>
            <a:ext cx="1196938" cy="461665"/>
          </a:xfrm>
          <a:prstGeom prst="rect">
            <a:avLst/>
          </a:prstGeom>
          <a:noFill/>
        </p:spPr>
        <p:txBody>
          <a:bodyPr wrap="square" rtlCol="0">
            <a:spAutoFit/>
          </a:bodyPr>
          <a:lstStyle/>
          <a:p>
            <a:pPr algn="ctr"/>
            <a:r>
              <a:rPr lang="en-US" sz="2400" dirty="0"/>
              <a:t>Dev 1</a:t>
            </a:r>
          </a:p>
        </p:txBody>
      </p:sp>
      <p:sp>
        <p:nvSpPr>
          <p:cNvPr id="15" name="Rectangle 14">
            <a:extLst>
              <a:ext uri="{FF2B5EF4-FFF2-40B4-BE49-F238E27FC236}">
                <a16:creationId xmlns:a16="http://schemas.microsoft.com/office/drawing/2014/main" id="{F55E4C08-9D75-4AAD-B773-6718B7EC56DF}"/>
              </a:ext>
            </a:extLst>
          </p:cNvPr>
          <p:cNvSpPr/>
          <p:nvPr/>
        </p:nvSpPr>
        <p:spPr>
          <a:xfrm>
            <a:off x="7696200" y="2519065"/>
            <a:ext cx="3124200" cy="243393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7" name="Straight Arrow Connector 26">
            <a:extLst>
              <a:ext uri="{FF2B5EF4-FFF2-40B4-BE49-F238E27FC236}">
                <a16:creationId xmlns:a16="http://schemas.microsoft.com/office/drawing/2014/main" id="{B93229FF-0A71-4B54-88D3-1CC2B47B54D6}"/>
              </a:ext>
            </a:extLst>
          </p:cNvPr>
          <p:cNvCxnSpPr>
            <a:cxnSpLocks/>
          </p:cNvCxnSpPr>
          <p:nvPr/>
        </p:nvCxnSpPr>
        <p:spPr>
          <a:xfrm>
            <a:off x="9464040" y="1905000"/>
            <a:ext cx="0" cy="81002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B7FC13-5A65-40C9-B47D-A81118A7119A}"/>
              </a:ext>
            </a:extLst>
          </p:cNvPr>
          <p:cNvSpPr txBox="1"/>
          <p:nvPr/>
        </p:nvSpPr>
        <p:spPr>
          <a:xfrm>
            <a:off x="7734300" y="4539734"/>
            <a:ext cx="685800" cy="369332"/>
          </a:xfrm>
          <a:prstGeom prst="rect">
            <a:avLst/>
          </a:prstGeom>
          <a:noFill/>
        </p:spPr>
        <p:txBody>
          <a:bodyPr wrap="square" rtlCol="0">
            <a:spAutoFit/>
          </a:bodyPr>
          <a:lstStyle/>
          <a:p>
            <a:pPr algn="ctr"/>
            <a:r>
              <a:rPr lang="en-US" dirty="0"/>
              <a:t>FPGA</a:t>
            </a:r>
          </a:p>
        </p:txBody>
      </p:sp>
    </p:spTree>
    <p:extLst>
      <p:ext uri="{BB962C8B-B14F-4D97-AF65-F5344CB8AC3E}">
        <p14:creationId xmlns:p14="http://schemas.microsoft.com/office/powerpoint/2010/main" val="1689238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55E4C08-9D75-4AAD-B773-6718B7EC56DF}"/>
              </a:ext>
            </a:extLst>
          </p:cNvPr>
          <p:cNvSpPr/>
          <p:nvPr/>
        </p:nvSpPr>
        <p:spPr>
          <a:xfrm>
            <a:off x="7696200" y="2519065"/>
            <a:ext cx="3124200" cy="243393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0" name="Straight Arrow Connector 19">
            <a:extLst>
              <a:ext uri="{FF2B5EF4-FFF2-40B4-BE49-F238E27FC236}">
                <a16:creationId xmlns:a16="http://schemas.microsoft.com/office/drawing/2014/main" id="{FF7428ED-EED1-4C18-92CE-995C623026DA}"/>
              </a:ext>
            </a:extLst>
          </p:cNvPr>
          <p:cNvCxnSpPr>
            <a:cxnSpLocks/>
          </p:cNvCxnSpPr>
          <p:nvPr/>
        </p:nvCxnSpPr>
        <p:spPr>
          <a:xfrm>
            <a:off x="9464040" y="1905000"/>
            <a:ext cx="0" cy="81002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8977325-D5BB-4BCB-9512-B85FD7032F75}"/>
              </a:ext>
            </a:extLst>
          </p:cNvPr>
          <p:cNvSpPr txBox="1"/>
          <p:nvPr/>
        </p:nvSpPr>
        <p:spPr>
          <a:xfrm>
            <a:off x="8850331" y="1404312"/>
            <a:ext cx="1196938" cy="461665"/>
          </a:xfrm>
          <a:prstGeom prst="rect">
            <a:avLst/>
          </a:prstGeom>
          <a:noFill/>
        </p:spPr>
        <p:txBody>
          <a:bodyPr wrap="square" rtlCol="0">
            <a:spAutoFit/>
          </a:bodyPr>
          <a:lstStyle/>
          <a:p>
            <a:pPr algn="ctr"/>
            <a:r>
              <a:rPr lang="en-US" sz="2400" dirty="0"/>
              <a:t>Dev 1</a:t>
            </a:r>
          </a:p>
        </p:txBody>
      </p:sp>
      <p:sp>
        <p:nvSpPr>
          <p:cNvPr id="2" name="Content Placeholder 1">
            <a:extLst>
              <a:ext uri="{FF2B5EF4-FFF2-40B4-BE49-F238E27FC236}">
                <a16:creationId xmlns:a16="http://schemas.microsoft.com/office/drawing/2014/main" id="{494978AA-2686-475E-8A51-E4020E6331AC}"/>
              </a:ext>
            </a:extLst>
          </p:cNvPr>
          <p:cNvSpPr>
            <a:spLocks noGrp="1"/>
          </p:cNvSpPr>
          <p:nvPr>
            <p:ph sz="half" idx="1"/>
          </p:nvPr>
        </p:nvSpPr>
        <p:spPr/>
        <p:txBody>
          <a:bodyPr>
            <a:normAutofit/>
          </a:bodyPr>
          <a:lstStyle/>
          <a:p>
            <a:r>
              <a:rPr lang="en-US" dirty="0"/>
              <a:t>Traditional use puts a function into an FPGA</a:t>
            </a:r>
          </a:p>
          <a:p>
            <a:endParaRPr lang="en-US" dirty="0"/>
          </a:p>
          <a:p>
            <a:r>
              <a:rPr lang="en-US" dirty="0"/>
              <a:t>Functionality can come from any source</a:t>
            </a:r>
          </a:p>
          <a:p>
            <a:pPr marL="0" indent="0">
              <a:buNone/>
            </a:pPr>
            <a:endParaRPr lang="en-US" dirty="0"/>
          </a:p>
        </p:txBody>
      </p:sp>
      <p:sp>
        <p:nvSpPr>
          <p:cNvPr id="4" name="Slide Number Placeholder 3">
            <a:extLst>
              <a:ext uri="{FF2B5EF4-FFF2-40B4-BE49-F238E27FC236}">
                <a16:creationId xmlns:a16="http://schemas.microsoft.com/office/drawing/2014/main" id="{107C1A0C-CD40-4658-8DD0-CB3AB9DC077E}"/>
              </a:ext>
            </a:extLst>
          </p:cNvPr>
          <p:cNvSpPr>
            <a:spLocks noGrp="1"/>
          </p:cNvSpPr>
          <p:nvPr>
            <p:ph type="sldNum" sz="quarter" idx="12"/>
          </p:nvPr>
        </p:nvSpPr>
        <p:spPr/>
        <p:txBody>
          <a:bodyPr/>
          <a:lstStyle/>
          <a:p>
            <a:fld id="{75FC310F-8B6D-4753-AAE4-A928F19BE0F9}" type="slidenum">
              <a:rPr lang="en-US" smtClean="0"/>
              <a:pPr/>
              <a:t>48</a:t>
            </a:fld>
            <a:endParaRPr lang="en-US"/>
          </a:p>
        </p:txBody>
      </p:sp>
      <p:sp>
        <p:nvSpPr>
          <p:cNvPr id="3" name="Title 2">
            <a:extLst>
              <a:ext uri="{FF2B5EF4-FFF2-40B4-BE49-F238E27FC236}">
                <a16:creationId xmlns:a16="http://schemas.microsoft.com/office/drawing/2014/main" id="{1538D4FE-DD32-4473-9F39-97E6F082B0F8}"/>
              </a:ext>
            </a:extLst>
          </p:cNvPr>
          <p:cNvSpPr>
            <a:spLocks noGrp="1"/>
          </p:cNvSpPr>
          <p:nvPr>
            <p:ph type="title"/>
          </p:nvPr>
        </p:nvSpPr>
        <p:spPr>
          <a:xfrm>
            <a:off x="609600" y="274638"/>
            <a:ext cx="10972800" cy="792162"/>
          </a:xfrm>
        </p:spPr>
        <p:txBody>
          <a:bodyPr/>
          <a:lstStyle/>
          <a:p>
            <a:r>
              <a:rPr lang="en-US" dirty="0"/>
              <a:t>Traditional FPGAs</a:t>
            </a:r>
          </a:p>
        </p:txBody>
      </p:sp>
      <p:sp>
        <p:nvSpPr>
          <p:cNvPr id="23" name="Rectangle 22">
            <a:extLst>
              <a:ext uri="{FF2B5EF4-FFF2-40B4-BE49-F238E27FC236}">
                <a16:creationId xmlns:a16="http://schemas.microsoft.com/office/drawing/2014/main" id="{20F37912-6997-4168-8A26-E1980B1610F9}"/>
              </a:ext>
            </a:extLst>
          </p:cNvPr>
          <p:cNvSpPr/>
          <p:nvPr/>
        </p:nvSpPr>
        <p:spPr>
          <a:xfrm>
            <a:off x="8420100" y="2821632"/>
            <a:ext cx="2057400" cy="1447800"/>
          </a:xfrm>
          <a:prstGeom prst="rect">
            <a:avLst/>
          </a:prstGeom>
          <a:solidFill>
            <a:schemeClr val="accent6">
              <a:lumMod val="7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AES</a:t>
            </a:r>
          </a:p>
        </p:txBody>
      </p:sp>
      <p:sp>
        <p:nvSpPr>
          <p:cNvPr id="7" name="TextBox 6">
            <a:extLst>
              <a:ext uri="{FF2B5EF4-FFF2-40B4-BE49-F238E27FC236}">
                <a16:creationId xmlns:a16="http://schemas.microsoft.com/office/drawing/2014/main" id="{CEB7FC13-5A65-40C9-B47D-A81118A7119A}"/>
              </a:ext>
            </a:extLst>
          </p:cNvPr>
          <p:cNvSpPr txBox="1"/>
          <p:nvPr/>
        </p:nvSpPr>
        <p:spPr>
          <a:xfrm>
            <a:off x="7734300" y="4539734"/>
            <a:ext cx="685800" cy="369332"/>
          </a:xfrm>
          <a:prstGeom prst="rect">
            <a:avLst/>
          </a:prstGeom>
          <a:noFill/>
        </p:spPr>
        <p:txBody>
          <a:bodyPr wrap="square" rtlCol="0">
            <a:spAutoFit/>
          </a:bodyPr>
          <a:lstStyle/>
          <a:p>
            <a:pPr algn="ctr"/>
            <a:r>
              <a:rPr lang="en-US" dirty="0"/>
              <a:t>FPGA</a:t>
            </a:r>
          </a:p>
        </p:txBody>
      </p:sp>
      <p:cxnSp>
        <p:nvCxnSpPr>
          <p:cNvPr id="6" name="Straight Connector 5">
            <a:extLst>
              <a:ext uri="{FF2B5EF4-FFF2-40B4-BE49-F238E27FC236}">
                <a16:creationId xmlns:a16="http://schemas.microsoft.com/office/drawing/2014/main" id="{B9133EC7-4E65-45C2-BE2E-91AF600F03EF}"/>
              </a:ext>
            </a:extLst>
          </p:cNvPr>
          <p:cNvCxnSpPr/>
          <p:nvPr/>
        </p:nvCxnSpPr>
        <p:spPr>
          <a:xfrm flipH="1">
            <a:off x="9053830" y="1313101"/>
            <a:ext cx="762000" cy="762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075F743-BF6F-4FA3-84E3-6FA50EF1220C}"/>
              </a:ext>
            </a:extLst>
          </p:cNvPr>
          <p:cNvCxnSpPr>
            <a:cxnSpLocks/>
          </p:cNvCxnSpPr>
          <p:nvPr/>
        </p:nvCxnSpPr>
        <p:spPr>
          <a:xfrm>
            <a:off x="9112250" y="1330377"/>
            <a:ext cx="703580" cy="74472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12D7D7-94AB-4BBF-9B6E-A5102C571ABD}"/>
              </a:ext>
            </a:extLst>
          </p:cNvPr>
          <p:cNvCxnSpPr/>
          <p:nvPr/>
        </p:nvCxnSpPr>
        <p:spPr>
          <a:xfrm flipH="1">
            <a:off x="9053830" y="1931764"/>
            <a:ext cx="762000" cy="762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7923CD-9A3B-4C5B-AE02-4E45229E8AA3}"/>
              </a:ext>
            </a:extLst>
          </p:cNvPr>
          <p:cNvCxnSpPr>
            <a:cxnSpLocks/>
          </p:cNvCxnSpPr>
          <p:nvPr/>
        </p:nvCxnSpPr>
        <p:spPr>
          <a:xfrm>
            <a:off x="9112250" y="1949040"/>
            <a:ext cx="703580" cy="74472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472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55E4C08-9D75-4AAD-B773-6718B7EC56DF}"/>
              </a:ext>
            </a:extLst>
          </p:cNvPr>
          <p:cNvSpPr/>
          <p:nvPr/>
        </p:nvSpPr>
        <p:spPr>
          <a:xfrm>
            <a:off x="7696200" y="2519065"/>
            <a:ext cx="3124200" cy="243393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TextBox 18">
            <a:extLst>
              <a:ext uri="{FF2B5EF4-FFF2-40B4-BE49-F238E27FC236}">
                <a16:creationId xmlns:a16="http://schemas.microsoft.com/office/drawing/2014/main" id="{78977325-D5BB-4BCB-9512-B85FD7032F75}"/>
              </a:ext>
            </a:extLst>
          </p:cNvPr>
          <p:cNvSpPr txBox="1"/>
          <p:nvPr/>
        </p:nvSpPr>
        <p:spPr>
          <a:xfrm>
            <a:off x="8850331" y="1404312"/>
            <a:ext cx="1196938" cy="461665"/>
          </a:xfrm>
          <a:prstGeom prst="rect">
            <a:avLst/>
          </a:prstGeom>
          <a:noFill/>
        </p:spPr>
        <p:txBody>
          <a:bodyPr wrap="square" rtlCol="0">
            <a:spAutoFit/>
          </a:bodyPr>
          <a:lstStyle/>
          <a:p>
            <a:pPr algn="ctr"/>
            <a:r>
              <a:rPr lang="en-US" sz="2400" dirty="0"/>
              <a:t>Dev 1</a:t>
            </a:r>
          </a:p>
        </p:txBody>
      </p:sp>
      <p:cxnSp>
        <p:nvCxnSpPr>
          <p:cNvPr id="20" name="Straight Arrow Connector 19">
            <a:extLst>
              <a:ext uri="{FF2B5EF4-FFF2-40B4-BE49-F238E27FC236}">
                <a16:creationId xmlns:a16="http://schemas.microsoft.com/office/drawing/2014/main" id="{FF7428ED-EED1-4C18-92CE-995C623026DA}"/>
              </a:ext>
            </a:extLst>
          </p:cNvPr>
          <p:cNvCxnSpPr>
            <a:cxnSpLocks/>
          </p:cNvCxnSpPr>
          <p:nvPr/>
        </p:nvCxnSpPr>
        <p:spPr>
          <a:xfrm>
            <a:off x="9464040" y="1905000"/>
            <a:ext cx="0" cy="81002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494978AA-2686-475E-8A51-E4020E6331AC}"/>
              </a:ext>
            </a:extLst>
          </p:cNvPr>
          <p:cNvSpPr>
            <a:spLocks noGrp="1"/>
          </p:cNvSpPr>
          <p:nvPr>
            <p:ph sz="half" idx="1"/>
          </p:nvPr>
        </p:nvSpPr>
        <p:spPr/>
        <p:txBody>
          <a:bodyPr>
            <a:normAutofit/>
          </a:bodyPr>
          <a:lstStyle/>
          <a:p>
            <a:r>
              <a:rPr lang="en-US" dirty="0"/>
              <a:t>Traditional use puts a function into an FPGA</a:t>
            </a:r>
          </a:p>
          <a:p>
            <a:endParaRPr lang="en-US" dirty="0"/>
          </a:p>
          <a:p>
            <a:r>
              <a:rPr lang="en-US" dirty="0"/>
              <a:t>Functionality can come from any source</a:t>
            </a:r>
          </a:p>
          <a:p>
            <a:endParaRPr lang="en-US" dirty="0"/>
          </a:p>
          <a:p>
            <a:r>
              <a:rPr lang="en-US" dirty="0"/>
              <a:t>There is no distinction between process and functionality trust</a:t>
            </a:r>
          </a:p>
        </p:txBody>
      </p:sp>
      <p:sp>
        <p:nvSpPr>
          <p:cNvPr id="4" name="Slide Number Placeholder 3">
            <a:extLst>
              <a:ext uri="{FF2B5EF4-FFF2-40B4-BE49-F238E27FC236}">
                <a16:creationId xmlns:a16="http://schemas.microsoft.com/office/drawing/2014/main" id="{107C1A0C-CD40-4658-8DD0-CB3AB9DC077E}"/>
              </a:ext>
            </a:extLst>
          </p:cNvPr>
          <p:cNvSpPr>
            <a:spLocks noGrp="1"/>
          </p:cNvSpPr>
          <p:nvPr>
            <p:ph type="sldNum" sz="quarter" idx="12"/>
          </p:nvPr>
        </p:nvSpPr>
        <p:spPr/>
        <p:txBody>
          <a:bodyPr/>
          <a:lstStyle/>
          <a:p>
            <a:fld id="{75FC310F-8B6D-4753-AAE4-A928F19BE0F9}" type="slidenum">
              <a:rPr lang="en-US" smtClean="0"/>
              <a:pPr/>
              <a:t>49</a:t>
            </a:fld>
            <a:endParaRPr lang="en-US"/>
          </a:p>
        </p:txBody>
      </p:sp>
      <p:sp>
        <p:nvSpPr>
          <p:cNvPr id="3" name="Title 2">
            <a:extLst>
              <a:ext uri="{FF2B5EF4-FFF2-40B4-BE49-F238E27FC236}">
                <a16:creationId xmlns:a16="http://schemas.microsoft.com/office/drawing/2014/main" id="{1538D4FE-DD32-4473-9F39-97E6F082B0F8}"/>
              </a:ext>
            </a:extLst>
          </p:cNvPr>
          <p:cNvSpPr>
            <a:spLocks noGrp="1"/>
          </p:cNvSpPr>
          <p:nvPr>
            <p:ph type="title"/>
          </p:nvPr>
        </p:nvSpPr>
        <p:spPr>
          <a:xfrm>
            <a:off x="609600" y="274638"/>
            <a:ext cx="10972800" cy="792162"/>
          </a:xfrm>
        </p:spPr>
        <p:txBody>
          <a:bodyPr/>
          <a:lstStyle/>
          <a:p>
            <a:r>
              <a:rPr lang="en-US" dirty="0"/>
              <a:t>Traditional FPGAs</a:t>
            </a:r>
          </a:p>
        </p:txBody>
      </p:sp>
      <p:sp>
        <p:nvSpPr>
          <p:cNvPr id="23" name="Rectangle 22">
            <a:extLst>
              <a:ext uri="{FF2B5EF4-FFF2-40B4-BE49-F238E27FC236}">
                <a16:creationId xmlns:a16="http://schemas.microsoft.com/office/drawing/2014/main" id="{20F37912-6997-4168-8A26-E1980B1610F9}"/>
              </a:ext>
            </a:extLst>
          </p:cNvPr>
          <p:cNvSpPr/>
          <p:nvPr/>
        </p:nvSpPr>
        <p:spPr>
          <a:xfrm>
            <a:off x="8420100" y="2821632"/>
            <a:ext cx="2057400" cy="1447800"/>
          </a:xfrm>
          <a:prstGeom prst="rect">
            <a:avLst/>
          </a:prstGeom>
          <a:solidFill>
            <a:srgbClr val="FF0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DES</a:t>
            </a:r>
          </a:p>
        </p:txBody>
      </p:sp>
      <p:sp>
        <p:nvSpPr>
          <p:cNvPr id="7" name="TextBox 6">
            <a:extLst>
              <a:ext uri="{FF2B5EF4-FFF2-40B4-BE49-F238E27FC236}">
                <a16:creationId xmlns:a16="http://schemas.microsoft.com/office/drawing/2014/main" id="{CEB7FC13-5A65-40C9-B47D-A81118A7119A}"/>
              </a:ext>
            </a:extLst>
          </p:cNvPr>
          <p:cNvSpPr txBox="1"/>
          <p:nvPr/>
        </p:nvSpPr>
        <p:spPr>
          <a:xfrm>
            <a:off x="7734300" y="4539734"/>
            <a:ext cx="685800" cy="369332"/>
          </a:xfrm>
          <a:prstGeom prst="rect">
            <a:avLst/>
          </a:prstGeom>
          <a:noFill/>
        </p:spPr>
        <p:txBody>
          <a:bodyPr wrap="square" rtlCol="0">
            <a:spAutoFit/>
          </a:bodyPr>
          <a:lstStyle/>
          <a:p>
            <a:pPr algn="ctr"/>
            <a:r>
              <a:rPr lang="en-US" dirty="0"/>
              <a:t>FPGA</a:t>
            </a:r>
          </a:p>
        </p:txBody>
      </p:sp>
      <p:cxnSp>
        <p:nvCxnSpPr>
          <p:cNvPr id="6" name="Straight Connector 5">
            <a:extLst>
              <a:ext uri="{FF2B5EF4-FFF2-40B4-BE49-F238E27FC236}">
                <a16:creationId xmlns:a16="http://schemas.microsoft.com/office/drawing/2014/main" id="{B9133EC7-4E65-45C2-BE2E-91AF600F03EF}"/>
              </a:ext>
            </a:extLst>
          </p:cNvPr>
          <p:cNvCxnSpPr/>
          <p:nvPr/>
        </p:nvCxnSpPr>
        <p:spPr>
          <a:xfrm flipH="1">
            <a:off x="9053830" y="1313101"/>
            <a:ext cx="762000" cy="762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075F743-BF6F-4FA3-84E3-6FA50EF1220C}"/>
              </a:ext>
            </a:extLst>
          </p:cNvPr>
          <p:cNvCxnSpPr>
            <a:cxnSpLocks/>
          </p:cNvCxnSpPr>
          <p:nvPr/>
        </p:nvCxnSpPr>
        <p:spPr>
          <a:xfrm>
            <a:off x="9112250" y="1330377"/>
            <a:ext cx="703580" cy="74472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12D7D7-94AB-4BBF-9B6E-A5102C571ABD}"/>
              </a:ext>
            </a:extLst>
          </p:cNvPr>
          <p:cNvCxnSpPr/>
          <p:nvPr/>
        </p:nvCxnSpPr>
        <p:spPr>
          <a:xfrm flipH="1">
            <a:off x="9053830" y="1931764"/>
            <a:ext cx="762000" cy="762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7923CD-9A3B-4C5B-AE02-4E45229E8AA3}"/>
              </a:ext>
            </a:extLst>
          </p:cNvPr>
          <p:cNvCxnSpPr>
            <a:cxnSpLocks/>
          </p:cNvCxnSpPr>
          <p:nvPr/>
        </p:nvCxnSpPr>
        <p:spPr>
          <a:xfrm>
            <a:off x="9112250" y="1949040"/>
            <a:ext cx="703580" cy="74472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13D92D4-6C91-415E-80E5-6094FDB24DB5}"/>
              </a:ext>
            </a:extLst>
          </p:cNvPr>
          <p:cNvSpPr txBox="1"/>
          <p:nvPr/>
        </p:nvSpPr>
        <p:spPr>
          <a:xfrm>
            <a:off x="8816340" y="5649259"/>
            <a:ext cx="1295400" cy="461665"/>
          </a:xfrm>
          <a:prstGeom prst="rect">
            <a:avLst/>
          </a:prstGeom>
          <a:noFill/>
        </p:spPr>
        <p:txBody>
          <a:bodyPr wrap="square" rtlCol="0">
            <a:spAutoFit/>
          </a:bodyPr>
          <a:lstStyle/>
          <a:p>
            <a:r>
              <a:rPr lang="en-US" sz="2400" dirty="0">
                <a:solidFill>
                  <a:srgbClr val="FF0000"/>
                </a:solidFill>
              </a:rPr>
              <a:t>Attacker</a:t>
            </a:r>
          </a:p>
        </p:txBody>
      </p:sp>
      <p:cxnSp>
        <p:nvCxnSpPr>
          <p:cNvPr id="16" name="Straight Arrow Connector 15">
            <a:extLst>
              <a:ext uri="{FF2B5EF4-FFF2-40B4-BE49-F238E27FC236}">
                <a16:creationId xmlns:a16="http://schemas.microsoft.com/office/drawing/2014/main" id="{5EE9EDB8-4BEC-4F0F-91A8-BDC769900C2F}"/>
              </a:ext>
            </a:extLst>
          </p:cNvPr>
          <p:cNvCxnSpPr>
            <a:cxnSpLocks/>
          </p:cNvCxnSpPr>
          <p:nvPr/>
        </p:nvCxnSpPr>
        <p:spPr>
          <a:xfrm flipV="1">
            <a:off x="9427210" y="4419600"/>
            <a:ext cx="0" cy="11430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160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DE8C6FD8-C2A7-4CB5-985E-D2D95042FCE0}"/>
              </a:ext>
            </a:extLst>
          </p:cNvPr>
          <p:cNvPicPr>
            <a:picLocks noChangeAspect="1"/>
          </p:cNvPicPr>
          <p:nvPr/>
        </p:nvPicPr>
        <p:blipFill rotWithShape="1">
          <a:blip r:embed="rId3"/>
          <a:srcRect l="8300" r="11463" b="4780"/>
          <a:stretch/>
        </p:blipFill>
        <p:spPr>
          <a:xfrm>
            <a:off x="521289" y="3678491"/>
            <a:ext cx="2209801" cy="2793998"/>
          </a:xfrm>
          <a:prstGeom prst="rect">
            <a:avLst/>
          </a:prstGeom>
        </p:spPr>
      </p:pic>
      <p:sp>
        <p:nvSpPr>
          <p:cNvPr id="2" name="Content Placeholder 1">
            <a:extLst>
              <a:ext uri="{FF2B5EF4-FFF2-40B4-BE49-F238E27FC236}">
                <a16:creationId xmlns:a16="http://schemas.microsoft.com/office/drawing/2014/main" id="{3D2D53DE-C76B-4D85-B55D-3613059C9026}"/>
              </a:ext>
            </a:extLst>
          </p:cNvPr>
          <p:cNvSpPr>
            <a:spLocks noGrp="1"/>
          </p:cNvSpPr>
          <p:nvPr>
            <p:ph sz="half" idx="1"/>
          </p:nvPr>
        </p:nvSpPr>
        <p:spPr>
          <a:xfrm>
            <a:off x="609600" y="1600201"/>
            <a:ext cx="2844800" cy="4525963"/>
          </a:xfrm>
        </p:spPr>
        <p:txBody>
          <a:bodyPr/>
          <a:lstStyle/>
          <a:p>
            <a:r>
              <a:rPr lang="en-US" dirty="0"/>
              <a:t>ARM  </a:t>
            </a:r>
            <a:r>
              <a:rPr lang="en-US" dirty="0" err="1"/>
              <a:t>TrustZone</a:t>
            </a:r>
            <a:endParaRPr lang="en-US" dirty="0"/>
          </a:p>
          <a:p>
            <a:endParaRPr lang="en-US" dirty="0"/>
          </a:p>
          <a:p>
            <a:r>
              <a:rPr lang="en-US" dirty="0"/>
              <a:t>Intel SGX, TXT</a:t>
            </a:r>
          </a:p>
          <a:p>
            <a:endParaRPr lang="en-US" dirty="0"/>
          </a:p>
        </p:txBody>
      </p:sp>
      <p:sp>
        <p:nvSpPr>
          <p:cNvPr id="4" name="Slide Number Placeholder 3">
            <a:extLst>
              <a:ext uri="{FF2B5EF4-FFF2-40B4-BE49-F238E27FC236}">
                <a16:creationId xmlns:a16="http://schemas.microsoft.com/office/drawing/2014/main" id="{7912239F-35E0-4508-8654-693DD11C7B2F}"/>
              </a:ext>
            </a:extLst>
          </p:cNvPr>
          <p:cNvSpPr>
            <a:spLocks noGrp="1"/>
          </p:cNvSpPr>
          <p:nvPr>
            <p:ph type="sldNum" sz="quarter" idx="12"/>
          </p:nvPr>
        </p:nvSpPr>
        <p:spPr/>
        <p:txBody>
          <a:bodyPr/>
          <a:lstStyle/>
          <a:p>
            <a:fld id="{75FC310F-8B6D-4753-AAE4-A928F19BE0F9}" type="slidenum">
              <a:rPr lang="en-US" smtClean="0"/>
              <a:pPr/>
              <a:t>5</a:t>
            </a:fld>
            <a:endParaRPr lang="en-US"/>
          </a:p>
        </p:txBody>
      </p:sp>
      <p:sp>
        <p:nvSpPr>
          <p:cNvPr id="3" name="Title 2">
            <a:extLst>
              <a:ext uri="{FF2B5EF4-FFF2-40B4-BE49-F238E27FC236}">
                <a16:creationId xmlns:a16="http://schemas.microsoft.com/office/drawing/2014/main" id="{62785E61-0BF8-40F9-AB40-7EACF8179998}"/>
              </a:ext>
            </a:extLst>
          </p:cNvPr>
          <p:cNvSpPr>
            <a:spLocks noGrp="1"/>
          </p:cNvSpPr>
          <p:nvPr>
            <p:ph type="title"/>
          </p:nvPr>
        </p:nvSpPr>
        <p:spPr/>
        <p:txBody>
          <a:bodyPr/>
          <a:lstStyle/>
          <a:p>
            <a:r>
              <a:rPr lang="en-US" dirty="0"/>
              <a:t>Trusted Execution Environments</a:t>
            </a:r>
          </a:p>
        </p:txBody>
      </p:sp>
      <p:sp>
        <p:nvSpPr>
          <p:cNvPr id="6" name="Rectangle 5">
            <a:extLst>
              <a:ext uri="{FF2B5EF4-FFF2-40B4-BE49-F238E27FC236}">
                <a16:creationId xmlns:a16="http://schemas.microsoft.com/office/drawing/2014/main" id="{C02DD3C7-BD67-4AC2-AA94-DEC39AED1702}"/>
              </a:ext>
            </a:extLst>
          </p:cNvPr>
          <p:cNvSpPr/>
          <p:nvPr/>
        </p:nvSpPr>
        <p:spPr>
          <a:xfrm>
            <a:off x="5882640" y="3899471"/>
            <a:ext cx="5257800" cy="10668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CPU</a:t>
            </a:r>
          </a:p>
        </p:txBody>
      </p:sp>
      <p:sp>
        <p:nvSpPr>
          <p:cNvPr id="7" name="Rectangle 6">
            <a:extLst>
              <a:ext uri="{FF2B5EF4-FFF2-40B4-BE49-F238E27FC236}">
                <a16:creationId xmlns:a16="http://schemas.microsoft.com/office/drawing/2014/main" id="{8D564B08-1628-4259-80FA-E9D59B6BC8B2}"/>
              </a:ext>
            </a:extLst>
          </p:cNvPr>
          <p:cNvSpPr/>
          <p:nvPr/>
        </p:nvSpPr>
        <p:spPr>
          <a:xfrm>
            <a:off x="6163310" y="4121153"/>
            <a:ext cx="1014730" cy="67398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TEE</a:t>
            </a:r>
          </a:p>
        </p:txBody>
      </p:sp>
      <p:sp>
        <p:nvSpPr>
          <p:cNvPr id="10" name="Rectangle: Rounded Corners 9">
            <a:extLst>
              <a:ext uri="{FF2B5EF4-FFF2-40B4-BE49-F238E27FC236}">
                <a16:creationId xmlns:a16="http://schemas.microsoft.com/office/drawing/2014/main" id="{E90AB9DA-BCBE-458C-B139-251A997D6262}"/>
              </a:ext>
            </a:extLst>
          </p:cNvPr>
          <p:cNvSpPr/>
          <p:nvPr/>
        </p:nvSpPr>
        <p:spPr>
          <a:xfrm>
            <a:off x="7940040" y="2611691"/>
            <a:ext cx="3200400" cy="1066800"/>
          </a:xfrm>
          <a:prstGeom prst="roundRect">
            <a:avLst/>
          </a:prstGeom>
          <a:no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Operating System</a:t>
            </a:r>
          </a:p>
        </p:txBody>
      </p:sp>
      <p:sp>
        <p:nvSpPr>
          <p:cNvPr id="11" name="Rectangle: Rounded Corners 10">
            <a:extLst>
              <a:ext uri="{FF2B5EF4-FFF2-40B4-BE49-F238E27FC236}">
                <a16:creationId xmlns:a16="http://schemas.microsoft.com/office/drawing/2014/main" id="{480803EA-2BF0-476C-A30C-05B02C4B92F5}"/>
              </a:ext>
            </a:extLst>
          </p:cNvPr>
          <p:cNvSpPr/>
          <p:nvPr/>
        </p:nvSpPr>
        <p:spPr>
          <a:xfrm>
            <a:off x="7940040" y="1510985"/>
            <a:ext cx="1295400" cy="879726"/>
          </a:xfrm>
          <a:prstGeom prst="roundRect">
            <a:avLst/>
          </a:prstGeom>
          <a:no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 1</a:t>
            </a:r>
          </a:p>
        </p:txBody>
      </p:sp>
      <p:sp>
        <p:nvSpPr>
          <p:cNvPr id="12" name="Rectangle: Rounded Corners 11">
            <a:extLst>
              <a:ext uri="{FF2B5EF4-FFF2-40B4-BE49-F238E27FC236}">
                <a16:creationId xmlns:a16="http://schemas.microsoft.com/office/drawing/2014/main" id="{5E7C0CE4-48C9-4447-92AF-A7BE5F5DB044}"/>
              </a:ext>
            </a:extLst>
          </p:cNvPr>
          <p:cNvSpPr/>
          <p:nvPr/>
        </p:nvSpPr>
        <p:spPr>
          <a:xfrm>
            <a:off x="9616440" y="1510985"/>
            <a:ext cx="1524000" cy="879726"/>
          </a:xfrm>
          <a:prstGeom prst="roundRect">
            <a:avLst/>
          </a:prstGeom>
          <a:no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 2</a:t>
            </a:r>
          </a:p>
        </p:txBody>
      </p:sp>
      <p:sp>
        <p:nvSpPr>
          <p:cNvPr id="13" name="Rectangle 12">
            <a:extLst>
              <a:ext uri="{FF2B5EF4-FFF2-40B4-BE49-F238E27FC236}">
                <a16:creationId xmlns:a16="http://schemas.microsoft.com/office/drawing/2014/main" id="{AB15C2CE-5780-46FB-AA0B-52BE0B1A4167}"/>
              </a:ext>
            </a:extLst>
          </p:cNvPr>
          <p:cNvSpPr/>
          <p:nvPr/>
        </p:nvSpPr>
        <p:spPr>
          <a:xfrm>
            <a:off x="7940040" y="5187251"/>
            <a:ext cx="3200400" cy="533400"/>
          </a:xfrm>
          <a:prstGeom prst="rect">
            <a:avLst/>
          </a:prstGeom>
          <a:noFill/>
          <a:ln w="635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Memory</a:t>
            </a:r>
          </a:p>
        </p:txBody>
      </p:sp>
      <p:sp>
        <p:nvSpPr>
          <p:cNvPr id="14" name="Rectangle 13">
            <a:extLst>
              <a:ext uri="{FF2B5EF4-FFF2-40B4-BE49-F238E27FC236}">
                <a16:creationId xmlns:a16="http://schemas.microsoft.com/office/drawing/2014/main" id="{56C94B27-DF8C-4CF8-AEDA-BE515200CD3E}"/>
              </a:ext>
            </a:extLst>
          </p:cNvPr>
          <p:cNvSpPr/>
          <p:nvPr/>
        </p:nvSpPr>
        <p:spPr>
          <a:xfrm>
            <a:off x="5890260" y="5187251"/>
            <a:ext cx="1821180" cy="53340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Isolated Memory</a:t>
            </a:r>
          </a:p>
        </p:txBody>
      </p:sp>
      <p:sp>
        <p:nvSpPr>
          <p:cNvPr id="15" name="Rectangle: Rounded Corners 14">
            <a:extLst>
              <a:ext uri="{FF2B5EF4-FFF2-40B4-BE49-F238E27FC236}">
                <a16:creationId xmlns:a16="http://schemas.microsoft.com/office/drawing/2014/main" id="{E1A63761-8BD5-4BFB-95F1-BDC6DD1B5A7F}"/>
              </a:ext>
            </a:extLst>
          </p:cNvPr>
          <p:cNvSpPr/>
          <p:nvPr/>
        </p:nvSpPr>
        <p:spPr>
          <a:xfrm>
            <a:off x="5867400" y="2611691"/>
            <a:ext cx="1844040" cy="106680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Isolated App</a:t>
            </a:r>
          </a:p>
        </p:txBody>
      </p:sp>
      <p:pic>
        <p:nvPicPr>
          <p:cNvPr id="5" name="Picture 4">
            <a:extLst>
              <a:ext uri="{FF2B5EF4-FFF2-40B4-BE49-F238E27FC236}">
                <a16:creationId xmlns:a16="http://schemas.microsoft.com/office/drawing/2014/main" id="{72956273-D4B4-47C3-83A6-F5E15C9340E1}"/>
              </a:ext>
            </a:extLst>
          </p:cNvPr>
          <p:cNvPicPr>
            <a:picLocks noChangeAspect="1"/>
          </p:cNvPicPr>
          <p:nvPr/>
        </p:nvPicPr>
        <p:blipFill>
          <a:blip r:embed="rId4"/>
          <a:stretch>
            <a:fillRect/>
          </a:stretch>
        </p:blipFill>
        <p:spPr>
          <a:xfrm>
            <a:off x="2310346" y="4051871"/>
            <a:ext cx="3125254" cy="1828799"/>
          </a:xfrm>
          <a:prstGeom prst="rect">
            <a:avLst/>
          </a:prstGeom>
        </p:spPr>
      </p:pic>
    </p:spTree>
    <p:extLst>
      <p:ext uri="{BB962C8B-B14F-4D97-AF65-F5344CB8AC3E}">
        <p14:creationId xmlns:p14="http://schemas.microsoft.com/office/powerpoint/2010/main" val="145609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P spid="14" grpId="0" animBg="1"/>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E9D73-0FE8-4712-A30B-45AD472B1F37}"/>
              </a:ext>
            </a:extLst>
          </p:cNvPr>
          <p:cNvSpPr>
            <a:spLocks noGrp="1"/>
          </p:cNvSpPr>
          <p:nvPr>
            <p:ph sz="half" idx="1"/>
          </p:nvPr>
        </p:nvSpPr>
        <p:spPr/>
        <p:txBody>
          <a:bodyPr>
            <a:normAutofit/>
          </a:bodyPr>
          <a:lstStyle/>
          <a:p>
            <a:r>
              <a:rPr lang="en-US" dirty="0"/>
              <a:t>An improvement is to use IP protection</a:t>
            </a:r>
          </a:p>
        </p:txBody>
      </p:sp>
      <p:sp>
        <p:nvSpPr>
          <p:cNvPr id="4" name="Slide Number Placeholder 3">
            <a:extLst>
              <a:ext uri="{FF2B5EF4-FFF2-40B4-BE49-F238E27FC236}">
                <a16:creationId xmlns:a16="http://schemas.microsoft.com/office/drawing/2014/main" id="{33D86734-9D16-45BA-9B68-54AACA2BAFA9}"/>
              </a:ext>
            </a:extLst>
          </p:cNvPr>
          <p:cNvSpPr>
            <a:spLocks noGrp="1"/>
          </p:cNvSpPr>
          <p:nvPr>
            <p:ph type="sldNum" sz="quarter" idx="12"/>
          </p:nvPr>
        </p:nvSpPr>
        <p:spPr/>
        <p:txBody>
          <a:bodyPr/>
          <a:lstStyle/>
          <a:p>
            <a:fld id="{75FC310F-8B6D-4753-AAE4-A928F19BE0F9}" type="slidenum">
              <a:rPr lang="en-US" smtClean="0"/>
              <a:pPr/>
              <a:t>50</a:t>
            </a:fld>
            <a:endParaRPr lang="en-US"/>
          </a:p>
        </p:txBody>
      </p:sp>
      <p:sp>
        <p:nvSpPr>
          <p:cNvPr id="5" name="Title 4">
            <a:extLst>
              <a:ext uri="{FF2B5EF4-FFF2-40B4-BE49-F238E27FC236}">
                <a16:creationId xmlns:a16="http://schemas.microsoft.com/office/drawing/2014/main" id="{6CA118D8-EFA2-46CB-A90B-FC55F721335A}"/>
              </a:ext>
            </a:extLst>
          </p:cNvPr>
          <p:cNvSpPr>
            <a:spLocks noGrp="1"/>
          </p:cNvSpPr>
          <p:nvPr>
            <p:ph type="title"/>
          </p:nvPr>
        </p:nvSpPr>
        <p:spPr/>
        <p:txBody>
          <a:bodyPr/>
          <a:lstStyle/>
          <a:p>
            <a:r>
              <a:rPr lang="en-US" dirty="0"/>
              <a:t>FPGAs with IP Protection</a:t>
            </a:r>
          </a:p>
        </p:txBody>
      </p:sp>
      <p:sp>
        <p:nvSpPr>
          <p:cNvPr id="6" name="Rectangle 5">
            <a:extLst>
              <a:ext uri="{FF2B5EF4-FFF2-40B4-BE49-F238E27FC236}">
                <a16:creationId xmlns:a16="http://schemas.microsoft.com/office/drawing/2014/main" id="{9229B690-CD12-4502-B483-E80803A532A0}"/>
              </a:ext>
            </a:extLst>
          </p:cNvPr>
          <p:cNvSpPr/>
          <p:nvPr/>
        </p:nvSpPr>
        <p:spPr>
          <a:xfrm>
            <a:off x="6629400" y="2667000"/>
            <a:ext cx="4191000" cy="25908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16D93AF-C998-4357-B154-23EBA44D7A83}"/>
              </a:ext>
            </a:extLst>
          </p:cNvPr>
          <p:cNvSpPr/>
          <p:nvPr/>
        </p:nvSpPr>
        <p:spPr>
          <a:xfrm>
            <a:off x="7217056" y="3382219"/>
            <a:ext cx="1524000" cy="6858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AES</a:t>
            </a:r>
          </a:p>
        </p:txBody>
      </p:sp>
      <p:sp>
        <p:nvSpPr>
          <p:cNvPr id="9" name="Rectangle 8">
            <a:extLst>
              <a:ext uri="{FF2B5EF4-FFF2-40B4-BE49-F238E27FC236}">
                <a16:creationId xmlns:a16="http://schemas.microsoft.com/office/drawing/2014/main" id="{DE24C251-501C-4A62-B060-7BC417C6CCF9}"/>
              </a:ext>
            </a:extLst>
          </p:cNvPr>
          <p:cNvSpPr/>
          <p:nvPr/>
        </p:nvSpPr>
        <p:spPr>
          <a:xfrm>
            <a:off x="9002676" y="3958191"/>
            <a:ext cx="1524000" cy="6858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SHA3</a:t>
            </a:r>
          </a:p>
        </p:txBody>
      </p:sp>
      <p:sp>
        <p:nvSpPr>
          <p:cNvPr id="10" name="Rectangle 9">
            <a:extLst>
              <a:ext uri="{FF2B5EF4-FFF2-40B4-BE49-F238E27FC236}">
                <a16:creationId xmlns:a16="http://schemas.microsoft.com/office/drawing/2014/main" id="{3404712D-D149-40C5-A196-54F2205E9567}"/>
              </a:ext>
            </a:extLst>
          </p:cNvPr>
          <p:cNvSpPr/>
          <p:nvPr/>
        </p:nvSpPr>
        <p:spPr>
          <a:xfrm>
            <a:off x="7244538" y="4385708"/>
            <a:ext cx="1524000" cy="6858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RSA</a:t>
            </a:r>
          </a:p>
        </p:txBody>
      </p:sp>
      <p:sp>
        <p:nvSpPr>
          <p:cNvPr id="12" name="TextBox 11">
            <a:extLst>
              <a:ext uri="{FF2B5EF4-FFF2-40B4-BE49-F238E27FC236}">
                <a16:creationId xmlns:a16="http://schemas.microsoft.com/office/drawing/2014/main" id="{B1537DF3-4130-4DCE-92EC-1F9B622D586F}"/>
              </a:ext>
            </a:extLst>
          </p:cNvPr>
          <p:cNvSpPr txBox="1"/>
          <p:nvPr/>
        </p:nvSpPr>
        <p:spPr>
          <a:xfrm>
            <a:off x="6613481" y="1265902"/>
            <a:ext cx="930587" cy="461665"/>
          </a:xfrm>
          <a:prstGeom prst="rect">
            <a:avLst/>
          </a:prstGeom>
          <a:noFill/>
        </p:spPr>
        <p:txBody>
          <a:bodyPr wrap="square" rtlCol="0">
            <a:spAutoFit/>
          </a:bodyPr>
          <a:lstStyle/>
          <a:p>
            <a:pPr algn="ctr"/>
            <a:r>
              <a:rPr lang="en-US" sz="2400" dirty="0"/>
              <a:t>Dev 1</a:t>
            </a:r>
          </a:p>
        </p:txBody>
      </p:sp>
      <p:cxnSp>
        <p:nvCxnSpPr>
          <p:cNvPr id="16" name="Straight Arrow Connector 15">
            <a:extLst>
              <a:ext uri="{FF2B5EF4-FFF2-40B4-BE49-F238E27FC236}">
                <a16:creationId xmlns:a16="http://schemas.microsoft.com/office/drawing/2014/main" id="{E386E40E-ADDF-4230-85A6-2B7325718091}"/>
              </a:ext>
            </a:extLst>
          </p:cNvPr>
          <p:cNvCxnSpPr>
            <a:cxnSpLocks/>
          </p:cNvCxnSpPr>
          <p:nvPr/>
        </p:nvCxnSpPr>
        <p:spPr>
          <a:xfrm>
            <a:off x="7129077" y="1759159"/>
            <a:ext cx="1029857" cy="1559877"/>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88E5FCF-E7EB-40F7-A1BC-6A8CC8367A2F}"/>
              </a:ext>
            </a:extLst>
          </p:cNvPr>
          <p:cNvSpPr/>
          <p:nvPr/>
        </p:nvSpPr>
        <p:spPr>
          <a:xfrm>
            <a:off x="7543800" y="2438400"/>
            <a:ext cx="2362200" cy="457200"/>
          </a:xfrm>
          <a:prstGeom prst="rect">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IP Protection Hardware</a:t>
            </a:r>
          </a:p>
        </p:txBody>
      </p:sp>
      <p:sp>
        <p:nvSpPr>
          <p:cNvPr id="21" name="Freeform: Shape 20">
            <a:extLst>
              <a:ext uri="{FF2B5EF4-FFF2-40B4-BE49-F238E27FC236}">
                <a16:creationId xmlns:a16="http://schemas.microsoft.com/office/drawing/2014/main" id="{DD0A9989-F928-48E5-A346-224BF38621C1}"/>
              </a:ext>
            </a:extLst>
          </p:cNvPr>
          <p:cNvSpPr/>
          <p:nvPr/>
        </p:nvSpPr>
        <p:spPr>
          <a:xfrm>
            <a:off x="7571173" y="1530722"/>
            <a:ext cx="2487227" cy="827269"/>
          </a:xfrm>
          <a:custGeom>
            <a:avLst/>
            <a:gdLst>
              <a:gd name="connsiteX0" fmla="*/ 0 w 938623"/>
              <a:gd name="connsiteY0" fmla="*/ 0 h 845820"/>
              <a:gd name="connsiteX1" fmla="*/ 868680 w 938623"/>
              <a:gd name="connsiteY1" fmla="*/ 175260 h 845820"/>
              <a:gd name="connsiteX2" fmla="*/ 822960 w 938623"/>
              <a:gd name="connsiteY2" fmla="*/ 845820 h 845820"/>
            </a:gdLst>
            <a:ahLst/>
            <a:cxnLst>
              <a:cxn ang="0">
                <a:pos x="connsiteX0" y="connsiteY0"/>
              </a:cxn>
              <a:cxn ang="0">
                <a:pos x="connsiteX1" y="connsiteY1"/>
              </a:cxn>
              <a:cxn ang="0">
                <a:pos x="connsiteX2" y="connsiteY2"/>
              </a:cxn>
            </a:cxnLst>
            <a:rect l="l" t="t" r="r" b="b"/>
            <a:pathLst>
              <a:path w="938623" h="845820">
                <a:moveTo>
                  <a:pt x="0" y="0"/>
                </a:moveTo>
                <a:cubicBezTo>
                  <a:pt x="365760" y="17145"/>
                  <a:pt x="731520" y="34290"/>
                  <a:pt x="868680" y="175260"/>
                </a:cubicBezTo>
                <a:cubicBezTo>
                  <a:pt x="1005840" y="316230"/>
                  <a:pt x="914400" y="581025"/>
                  <a:pt x="822960" y="845820"/>
                </a:cubicBezTo>
              </a:path>
            </a:pathLst>
          </a:custGeom>
          <a:noFill/>
          <a:ln w="762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6AD8DBA-866D-4691-B10F-A4BAE1969933}"/>
              </a:ext>
            </a:extLst>
          </p:cNvPr>
          <p:cNvSpPr txBox="1"/>
          <p:nvPr/>
        </p:nvSpPr>
        <p:spPr>
          <a:xfrm>
            <a:off x="6819989" y="1954158"/>
            <a:ext cx="1238539" cy="369332"/>
          </a:xfrm>
          <a:prstGeom prst="rect">
            <a:avLst/>
          </a:prstGeom>
          <a:solidFill>
            <a:schemeClr val="bg1"/>
          </a:solidFill>
        </p:spPr>
        <p:txBody>
          <a:bodyPr wrap="square" rtlCol="0">
            <a:spAutoFit/>
          </a:bodyPr>
          <a:lstStyle/>
          <a:p>
            <a:pPr algn="ctr"/>
            <a:r>
              <a:rPr lang="en-US" dirty="0"/>
              <a:t>Load App</a:t>
            </a:r>
          </a:p>
        </p:txBody>
      </p:sp>
      <p:sp>
        <p:nvSpPr>
          <p:cNvPr id="24" name="TextBox 23">
            <a:extLst>
              <a:ext uri="{FF2B5EF4-FFF2-40B4-BE49-F238E27FC236}">
                <a16:creationId xmlns:a16="http://schemas.microsoft.com/office/drawing/2014/main" id="{EE4F9E17-1B94-490A-B60C-B51A0084C79A}"/>
              </a:ext>
            </a:extLst>
          </p:cNvPr>
          <p:cNvSpPr txBox="1"/>
          <p:nvPr/>
        </p:nvSpPr>
        <p:spPr>
          <a:xfrm>
            <a:off x="8469276" y="1455259"/>
            <a:ext cx="1295400" cy="369332"/>
          </a:xfrm>
          <a:prstGeom prst="rect">
            <a:avLst/>
          </a:prstGeom>
          <a:solidFill>
            <a:schemeClr val="bg1"/>
          </a:solidFill>
        </p:spPr>
        <p:txBody>
          <a:bodyPr wrap="square" rtlCol="0">
            <a:spAutoFit/>
          </a:bodyPr>
          <a:lstStyle/>
          <a:p>
            <a:pPr algn="ctr"/>
            <a:r>
              <a:rPr lang="en-US" dirty="0"/>
              <a:t>Lock FPGA</a:t>
            </a:r>
          </a:p>
        </p:txBody>
      </p:sp>
    </p:spTree>
    <p:extLst>
      <p:ext uri="{BB962C8B-B14F-4D97-AF65-F5344CB8AC3E}">
        <p14:creationId xmlns:p14="http://schemas.microsoft.com/office/powerpoint/2010/main" val="3769835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E9D73-0FE8-4712-A30B-45AD472B1F37}"/>
              </a:ext>
            </a:extLst>
          </p:cNvPr>
          <p:cNvSpPr>
            <a:spLocks noGrp="1"/>
          </p:cNvSpPr>
          <p:nvPr>
            <p:ph sz="half" idx="1"/>
          </p:nvPr>
        </p:nvSpPr>
        <p:spPr/>
        <p:txBody>
          <a:bodyPr>
            <a:normAutofit/>
          </a:bodyPr>
          <a:lstStyle/>
          <a:p>
            <a:r>
              <a:rPr lang="en-US" dirty="0"/>
              <a:t>An improvement is to use IP protection</a:t>
            </a:r>
          </a:p>
          <a:p>
            <a:endParaRPr lang="en-US" dirty="0"/>
          </a:p>
          <a:p>
            <a:r>
              <a:rPr lang="en-US" dirty="0"/>
              <a:t>Fixed secure hardware allows only a single source</a:t>
            </a:r>
          </a:p>
          <a:p>
            <a:endParaRPr lang="en-US" dirty="0"/>
          </a:p>
        </p:txBody>
      </p:sp>
      <p:sp>
        <p:nvSpPr>
          <p:cNvPr id="4" name="Slide Number Placeholder 3">
            <a:extLst>
              <a:ext uri="{FF2B5EF4-FFF2-40B4-BE49-F238E27FC236}">
                <a16:creationId xmlns:a16="http://schemas.microsoft.com/office/drawing/2014/main" id="{33D86734-9D16-45BA-9B68-54AACA2BAFA9}"/>
              </a:ext>
            </a:extLst>
          </p:cNvPr>
          <p:cNvSpPr>
            <a:spLocks noGrp="1"/>
          </p:cNvSpPr>
          <p:nvPr>
            <p:ph type="sldNum" sz="quarter" idx="12"/>
          </p:nvPr>
        </p:nvSpPr>
        <p:spPr/>
        <p:txBody>
          <a:bodyPr/>
          <a:lstStyle/>
          <a:p>
            <a:fld id="{75FC310F-8B6D-4753-AAE4-A928F19BE0F9}" type="slidenum">
              <a:rPr lang="en-US" smtClean="0"/>
              <a:pPr/>
              <a:t>51</a:t>
            </a:fld>
            <a:endParaRPr lang="en-US"/>
          </a:p>
        </p:txBody>
      </p:sp>
      <p:sp>
        <p:nvSpPr>
          <p:cNvPr id="5" name="Title 4">
            <a:extLst>
              <a:ext uri="{FF2B5EF4-FFF2-40B4-BE49-F238E27FC236}">
                <a16:creationId xmlns:a16="http://schemas.microsoft.com/office/drawing/2014/main" id="{6CA118D8-EFA2-46CB-A90B-FC55F721335A}"/>
              </a:ext>
            </a:extLst>
          </p:cNvPr>
          <p:cNvSpPr>
            <a:spLocks noGrp="1"/>
          </p:cNvSpPr>
          <p:nvPr>
            <p:ph type="title"/>
          </p:nvPr>
        </p:nvSpPr>
        <p:spPr/>
        <p:txBody>
          <a:bodyPr/>
          <a:lstStyle/>
          <a:p>
            <a:r>
              <a:rPr lang="en-US" dirty="0"/>
              <a:t>FPGAs with IP Protection</a:t>
            </a:r>
          </a:p>
        </p:txBody>
      </p:sp>
      <p:sp>
        <p:nvSpPr>
          <p:cNvPr id="6" name="Rectangle 5">
            <a:extLst>
              <a:ext uri="{FF2B5EF4-FFF2-40B4-BE49-F238E27FC236}">
                <a16:creationId xmlns:a16="http://schemas.microsoft.com/office/drawing/2014/main" id="{9229B690-CD12-4502-B483-E80803A532A0}"/>
              </a:ext>
            </a:extLst>
          </p:cNvPr>
          <p:cNvSpPr/>
          <p:nvPr/>
        </p:nvSpPr>
        <p:spPr>
          <a:xfrm>
            <a:off x="6629400" y="2667000"/>
            <a:ext cx="4191000" cy="25908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16D93AF-C998-4357-B154-23EBA44D7A83}"/>
              </a:ext>
            </a:extLst>
          </p:cNvPr>
          <p:cNvSpPr/>
          <p:nvPr/>
        </p:nvSpPr>
        <p:spPr>
          <a:xfrm>
            <a:off x="7217056" y="3382219"/>
            <a:ext cx="1524000" cy="6858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AES</a:t>
            </a:r>
          </a:p>
        </p:txBody>
      </p:sp>
      <p:sp>
        <p:nvSpPr>
          <p:cNvPr id="9" name="Rectangle 8">
            <a:extLst>
              <a:ext uri="{FF2B5EF4-FFF2-40B4-BE49-F238E27FC236}">
                <a16:creationId xmlns:a16="http://schemas.microsoft.com/office/drawing/2014/main" id="{DE24C251-501C-4A62-B060-7BC417C6CCF9}"/>
              </a:ext>
            </a:extLst>
          </p:cNvPr>
          <p:cNvSpPr/>
          <p:nvPr/>
        </p:nvSpPr>
        <p:spPr>
          <a:xfrm>
            <a:off x="9002676" y="3958191"/>
            <a:ext cx="1524000" cy="6858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SHA3</a:t>
            </a:r>
          </a:p>
        </p:txBody>
      </p:sp>
      <p:sp>
        <p:nvSpPr>
          <p:cNvPr id="10" name="Rectangle 9">
            <a:extLst>
              <a:ext uri="{FF2B5EF4-FFF2-40B4-BE49-F238E27FC236}">
                <a16:creationId xmlns:a16="http://schemas.microsoft.com/office/drawing/2014/main" id="{3404712D-D149-40C5-A196-54F2205E9567}"/>
              </a:ext>
            </a:extLst>
          </p:cNvPr>
          <p:cNvSpPr/>
          <p:nvPr/>
        </p:nvSpPr>
        <p:spPr>
          <a:xfrm>
            <a:off x="7244538" y="4385708"/>
            <a:ext cx="1524000" cy="6858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RSA</a:t>
            </a:r>
          </a:p>
        </p:txBody>
      </p:sp>
      <p:sp>
        <p:nvSpPr>
          <p:cNvPr id="12" name="TextBox 11">
            <a:extLst>
              <a:ext uri="{FF2B5EF4-FFF2-40B4-BE49-F238E27FC236}">
                <a16:creationId xmlns:a16="http://schemas.microsoft.com/office/drawing/2014/main" id="{B1537DF3-4130-4DCE-92EC-1F9B622D586F}"/>
              </a:ext>
            </a:extLst>
          </p:cNvPr>
          <p:cNvSpPr txBox="1"/>
          <p:nvPr/>
        </p:nvSpPr>
        <p:spPr>
          <a:xfrm>
            <a:off x="6346862" y="1263825"/>
            <a:ext cx="1349338" cy="461665"/>
          </a:xfrm>
          <a:prstGeom prst="rect">
            <a:avLst/>
          </a:prstGeom>
          <a:noFill/>
        </p:spPr>
        <p:txBody>
          <a:bodyPr wrap="square" rtlCol="0">
            <a:spAutoFit/>
          </a:bodyPr>
          <a:lstStyle/>
          <a:p>
            <a:pPr algn="ctr"/>
            <a:r>
              <a:rPr lang="en-US" sz="2400" dirty="0">
                <a:solidFill>
                  <a:srgbClr val="FF0000"/>
                </a:solidFill>
              </a:rPr>
              <a:t>Attacker</a:t>
            </a:r>
          </a:p>
        </p:txBody>
      </p:sp>
      <p:sp>
        <p:nvSpPr>
          <p:cNvPr id="7" name="Rectangle 6">
            <a:extLst>
              <a:ext uri="{FF2B5EF4-FFF2-40B4-BE49-F238E27FC236}">
                <a16:creationId xmlns:a16="http://schemas.microsoft.com/office/drawing/2014/main" id="{388E5FCF-E7EB-40F7-A1BC-6A8CC8367A2F}"/>
              </a:ext>
            </a:extLst>
          </p:cNvPr>
          <p:cNvSpPr/>
          <p:nvPr/>
        </p:nvSpPr>
        <p:spPr>
          <a:xfrm>
            <a:off x="7543800" y="2438400"/>
            <a:ext cx="2362200" cy="457200"/>
          </a:xfrm>
          <a:prstGeom prst="rect">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IP Protection Hardware</a:t>
            </a:r>
          </a:p>
        </p:txBody>
      </p:sp>
      <p:sp>
        <p:nvSpPr>
          <p:cNvPr id="11" name="Freeform: Shape 10">
            <a:extLst>
              <a:ext uri="{FF2B5EF4-FFF2-40B4-BE49-F238E27FC236}">
                <a16:creationId xmlns:a16="http://schemas.microsoft.com/office/drawing/2014/main" id="{309E9F90-8E35-4A04-8C2C-08686D1B4E1B}"/>
              </a:ext>
            </a:extLst>
          </p:cNvPr>
          <p:cNvSpPr/>
          <p:nvPr/>
        </p:nvSpPr>
        <p:spPr>
          <a:xfrm>
            <a:off x="7217056" y="1720970"/>
            <a:ext cx="1554480" cy="610797"/>
          </a:xfrm>
          <a:custGeom>
            <a:avLst/>
            <a:gdLst>
              <a:gd name="connsiteX0" fmla="*/ 0 w 1554480"/>
              <a:gd name="connsiteY0" fmla="*/ 0 h 610797"/>
              <a:gd name="connsiteX1" fmla="*/ 556260 w 1554480"/>
              <a:gd name="connsiteY1" fmla="*/ 609600 h 610797"/>
              <a:gd name="connsiteX2" fmla="*/ 1554480 w 1554480"/>
              <a:gd name="connsiteY2" fmla="*/ 152400 h 610797"/>
            </a:gdLst>
            <a:ahLst/>
            <a:cxnLst>
              <a:cxn ang="0">
                <a:pos x="connsiteX0" y="connsiteY0"/>
              </a:cxn>
              <a:cxn ang="0">
                <a:pos x="connsiteX1" y="connsiteY1"/>
              </a:cxn>
              <a:cxn ang="0">
                <a:pos x="connsiteX2" y="connsiteY2"/>
              </a:cxn>
            </a:cxnLst>
            <a:rect l="l" t="t" r="r" b="b"/>
            <a:pathLst>
              <a:path w="1554480" h="610797">
                <a:moveTo>
                  <a:pt x="0" y="0"/>
                </a:moveTo>
                <a:cubicBezTo>
                  <a:pt x="148590" y="292100"/>
                  <a:pt x="297180" y="584200"/>
                  <a:pt x="556260" y="609600"/>
                </a:cubicBezTo>
                <a:cubicBezTo>
                  <a:pt x="815340" y="635000"/>
                  <a:pt x="1371600" y="248920"/>
                  <a:pt x="1554480" y="152400"/>
                </a:cubicBezTo>
              </a:path>
            </a:pathLst>
          </a:custGeom>
          <a:noFill/>
          <a:ln w="762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55408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E9D73-0FE8-4712-A30B-45AD472B1F37}"/>
              </a:ext>
            </a:extLst>
          </p:cNvPr>
          <p:cNvSpPr>
            <a:spLocks noGrp="1"/>
          </p:cNvSpPr>
          <p:nvPr>
            <p:ph sz="half" idx="1"/>
          </p:nvPr>
        </p:nvSpPr>
        <p:spPr/>
        <p:txBody>
          <a:bodyPr>
            <a:normAutofit/>
          </a:bodyPr>
          <a:lstStyle/>
          <a:p>
            <a:r>
              <a:rPr lang="en-US" dirty="0"/>
              <a:t>An improvement is to use IP protection</a:t>
            </a:r>
          </a:p>
          <a:p>
            <a:endParaRPr lang="en-US" dirty="0"/>
          </a:p>
          <a:p>
            <a:r>
              <a:rPr lang="en-US" dirty="0"/>
              <a:t>Fixed secure hardware allows only a single source</a:t>
            </a:r>
          </a:p>
          <a:p>
            <a:endParaRPr lang="en-US" dirty="0"/>
          </a:p>
          <a:p>
            <a:r>
              <a:rPr lang="en-US" dirty="0"/>
              <a:t>Process and functionality trust are reduced to a single source, but are now coupled</a:t>
            </a:r>
          </a:p>
          <a:p>
            <a:endParaRPr lang="en-US" dirty="0"/>
          </a:p>
        </p:txBody>
      </p:sp>
      <p:sp>
        <p:nvSpPr>
          <p:cNvPr id="4" name="Slide Number Placeholder 3">
            <a:extLst>
              <a:ext uri="{FF2B5EF4-FFF2-40B4-BE49-F238E27FC236}">
                <a16:creationId xmlns:a16="http://schemas.microsoft.com/office/drawing/2014/main" id="{33D86734-9D16-45BA-9B68-54AACA2BAFA9}"/>
              </a:ext>
            </a:extLst>
          </p:cNvPr>
          <p:cNvSpPr>
            <a:spLocks noGrp="1"/>
          </p:cNvSpPr>
          <p:nvPr>
            <p:ph type="sldNum" sz="quarter" idx="12"/>
          </p:nvPr>
        </p:nvSpPr>
        <p:spPr/>
        <p:txBody>
          <a:bodyPr/>
          <a:lstStyle/>
          <a:p>
            <a:fld id="{75FC310F-8B6D-4753-AAE4-A928F19BE0F9}" type="slidenum">
              <a:rPr lang="en-US" smtClean="0"/>
              <a:pPr/>
              <a:t>52</a:t>
            </a:fld>
            <a:endParaRPr lang="en-US"/>
          </a:p>
        </p:txBody>
      </p:sp>
      <p:sp>
        <p:nvSpPr>
          <p:cNvPr id="5" name="Title 4">
            <a:extLst>
              <a:ext uri="{FF2B5EF4-FFF2-40B4-BE49-F238E27FC236}">
                <a16:creationId xmlns:a16="http://schemas.microsoft.com/office/drawing/2014/main" id="{6CA118D8-EFA2-46CB-A90B-FC55F721335A}"/>
              </a:ext>
            </a:extLst>
          </p:cNvPr>
          <p:cNvSpPr>
            <a:spLocks noGrp="1"/>
          </p:cNvSpPr>
          <p:nvPr>
            <p:ph type="title"/>
          </p:nvPr>
        </p:nvSpPr>
        <p:spPr/>
        <p:txBody>
          <a:bodyPr/>
          <a:lstStyle/>
          <a:p>
            <a:r>
              <a:rPr lang="en-US" dirty="0"/>
              <a:t>FPGAs with IP Protection</a:t>
            </a:r>
          </a:p>
        </p:txBody>
      </p:sp>
      <p:sp>
        <p:nvSpPr>
          <p:cNvPr id="6" name="Rectangle 5">
            <a:extLst>
              <a:ext uri="{FF2B5EF4-FFF2-40B4-BE49-F238E27FC236}">
                <a16:creationId xmlns:a16="http://schemas.microsoft.com/office/drawing/2014/main" id="{9229B690-CD12-4502-B483-E80803A532A0}"/>
              </a:ext>
            </a:extLst>
          </p:cNvPr>
          <p:cNvSpPr/>
          <p:nvPr/>
        </p:nvSpPr>
        <p:spPr>
          <a:xfrm>
            <a:off x="6629400" y="2667000"/>
            <a:ext cx="4191000" cy="25908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16D93AF-C998-4357-B154-23EBA44D7A83}"/>
              </a:ext>
            </a:extLst>
          </p:cNvPr>
          <p:cNvSpPr/>
          <p:nvPr/>
        </p:nvSpPr>
        <p:spPr>
          <a:xfrm>
            <a:off x="7217056" y="3382219"/>
            <a:ext cx="1524000" cy="6858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DES</a:t>
            </a:r>
          </a:p>
        </p:txBody>
      </p:sp>
      <p:sp>
        <p:nvSpPr>
          <p:cNvPr id="9" name="Rectangle 8">
            <a:extLst>
              <a:ext uri="{FF2B5EF4-FFF2-40B4-BE49-F238E27FC236}">
                <a16:creationId xmlns:a16="http://schemas.microsoft.com/office/drawing/2014/main" id="{DE24C251-501C-4A62-B060-7BC417C6CCF9}"/>
              </a:ext>
            </a:extLst>
          </p:cNvPr>
          <p:cNvSpPr/>
          <p:nvPr/>
        </p:nvSpPr>
        <p:spPr>
          <a:xfrm>
            <a:off x="9002676" y="3958191"/>
            <a:ext cx="1524000" cy="6858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SHA3</a:t>
            </a:r>
          </a:p>
        </p:txBody>
      </p:sp>
      <p:sp>
        <p:nvSpPr>
          <p:cNvPr id="10" name="Rectangle 9">
            <a:extLst>
              <a:ext uri="{FF2B5EF4-FFF2-40B4-BE49-F238E27FC236}">
                <a16:creationId xmlns:a16="http://schemas.microsoft.com/office/drawing/2014/main" id="{3404712D-D149-40C5-A196-54F2205E9567}"/>
              </a:ext>
            </a:extLst>
          </p:cNvPr>
          <p:cNvSpPr/>
          <p:nvPr/>
        </p:nvSpPr>
        <p:spPr>
          <a:xfrm>
            <a:off x="7244538" y="4385708"/>
            <a:ext cx="1524000" cy="6858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RSA</a:t>
            </a:r>
          </a:p>
        </p:txBody>
      </p:sp>
      <p:sp>
        <p:nvSpPr>
          <p:cNvPr id="21" name="Freeform: Shape 20">
            <a:extLst>
              <a:ext uri="{FF2B5EF4-FFF2-40B4-BE49-F238E27FC236}">
                <a16:creationId xmlns:a16="http://schemas.microsoft.com/office/drawing/2014/main" id="{DD0A9989-F928-48E5-A346-224BF38621C1}"/>
              </a:ext>
            </a:extLst>
          </p:cNvPr>
          <p:cNvSpPr/>
          <p:nvPr/>
        </p:nvSpPr>
        <p:spPr>
          <a:xfrm>
            <a:off x="7571173" y="1530722"/>
            <a:ext cx="2487227" cy="827269"/>
          </a:xfrm>
          <a:custGeom>
            <a:avLst/>
            <a:gdLst>
              <a:gd name="connsiteX0" fmla="*/ 0 w 938623"/>
              <a:gd name="connsiteY0" fmla="*/ 0 h 845820"/>
              <a:gd name="connsiteX1" fmla="*/ 868680 w 938623"/>
              <a:gd name="connsiteY1" fmla="*/ 175260 h 845820"/>
              <a:gd name="connsiteX2" fmla="*/ 822960 w 938623"/>
              <a:gd name="connsiteY2" fmla="*/ 845820 h 845820"/>
            </a:gdLst>
            <a:ahLst/>
            <a:cxnLst>
              <a:cxn ang="0">
                <a:pos x="connsiteX0" y="connsiteY0"/>
              </a:cxn>
              <a:cxn ang="0">
                <a:pos x="connsiteX1" y="connsiteY1"/>
              </a:cxn>
              <a:cxn ang="0">
                <a:pos x="connsiteX2" y="connsiteY2"/>
              </a:cxn>
            </a:cxnLst>
            <a:rect l="l" t="t" r="r" b="b"/>
            <a:pathLst>
              <a:path w="938623" h="845820">
                <a:moveTo>
                  <a:pt x="0" y="0"/>
                </a:moveTo>
                <a:cubicBezTo>
                  <a:pt x="365760" y="17145"/>
                  <a:pt x="731520" y="34290"/>
                  <a:pt x="868680" y="175260"/>
                </a:cubicBezTo>
                <a:cubicBezTo>
                  <a:pt x="1005840" y="316230"/>
                  <a:pt x="914400" y="581025"/>
                  <a:pt x="822960" y="845820"/>
                </a:cubicBezTo>
              </a:path>
            </a:pathLst>
          </a:custGeom>
          <a:noFill/>
          <a:ln w="76200">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E4F9E17-1B94-490A-B60C-B51A0084C79A}"/>
              </a:ext>
            </a:extLst>
          </p:cNvPr>
          <p:cNvSpPr txBox="1"/>
          <p:nvPr/>
        </p:nvSpPr>
        <p:spPr>
          <a:xfrm>
            <a:off x="8469276" y="1455259"/>
            <a:ext cx="1295400" cy="369332"/>
          </a:xfrm>
          <a:prstGeom prst="rect">
            <a:avLst/>
          </a:prstGeom>
          <a:solidFill>
            <a:schemeClr val="bg1"/>
          </a:solidFill>
        </p:spPr>
        <p:txBody>
          <a:bodyPr wrap="square" rtlCol="0">
            <a:spAutoFit/>
          </a:bodyPr>
          <a:lstStyle/>
          <a:p>
            <a:pPr algn="ctr"/>
            <a:r>
              <a:rPr lang="en-US" dirty="0"/>
              <a:t>Lock FPGA</a:t>
            </a:r>
          </a:p>
        </p:txBody>
      </p:sp>
      <p:sp>
        <p:nvSpPr>
          <p:cNvPr id="15" name="TextBox 14">
            <a:extLst>
              <a:ext uri="{FF2B5EF4-FFF2-40B4-BE49-F238E27FC236}">
                <a16:creationId xmlns:a16="http://schemas.microsoft.com/office/drawing/2014/main" id="{68A64C78-FED8-4A4E-95F3-EBC7DD1BD57C}"/>
              </a:ext>
            </a:extLst>
          </p:cNvPr>
          <p:cNvSpPr txBox="1"/>
          <p:nvPr/>
        </p:nvSpPr>
        <p:spPr>
          <a:xfrm>
            <a:off x="4962562" y="2347616"/>
            <a:ext cx="1349338" cy="461665"/>
          </a:xfrm>
          <a:prstGeom prst="rect">
            <a:avLst/>
          </a:prstGeom>
          <a:noFill/>
        </p:spPr>
        <p:txBody>
          <a:bodyPr wrap="square" rtlCol="0">
            <a:spAutoFit/>
          </a:bodyPr>
          <a:lstStyle/>
          <a:p>
            <a:pPr algn="ctr"/>
            <a:r>
              <a:rPr lang="en-US" sz="2400" dirty="0">
                <a:solidFill>
                  <a:srgbClr val="FF0000"/>
                </a:solidFill>
              </a:rPr>
              <a:t>Attacker</a:t>
            </a:r>
          </a:p>
        </p:txBody>
      </p:sp>
      <p:sp>
        <p:nvSpPr>
          <p:cNvPr id="13" name="Freeform: Shape 12">
            <a:extLst>
              <a:ext uri="{FF2B5EF4-FFF2-40B4-BE49-F238E27FC236}">
                <a16:creationId xmlns:a16="http://schemas.microsoft.com/office/drawing/2014/main" id="{72B6C1F7-8420-4041-BF75-5F5E7675AF74}"/>
              </a:ext>
            </a:extLst>
          </p:cNvPr>
          <p:cNvSpPr/>
          <p:nvPr/>
        </p:nvSpPr>
        <p:spPr>
          <a:xfrm>
            <a:off x="5638800" y="1143000"/>
            <a:ext cx="2301240" cy="2148840"/>
          </a:xfrm>
          <a:custGeom>
            <a:avLst/>
            <a:gdLst>
              <a:gd name="connsiteX0" fmla="*/ 0 w 2179320"/>
              <a:gd name="connsiteY0" fmla="*/ 1084722 h 2037222"/>
              <a:gd name="connsiteX1" fmla="*/ 1211580 w 2179320"/>
              <a:gd name="connsiteY1" fmla="*/ 25542 h 2037222"/>
              <a:gd name="connsiteX2" fmla="*/ 2179320 w 2179320"/>
              <a:gd name="connsiteY2" fmla="*/ 2037222 h 2037222"/>
            </a:gdLst>
            <a:ahLst/>
            <a:cxnLst>
              <a:cxn ang="0">
                <a:pos x="connsiteX0" y="connsiteY0"/>
              </a:cxn>
              <a:cxn ang="0">
                <a:pos x="connsiteX1" y="connsiteY1"/>
              </a:cxn>
              <a:cxn ang="0">
                <a:pos x="connsiteX2" y="connsiteY2"/>
              </a:cxn>
            </a:cxnLst>
            <a:rect l="l" t="t" r="r" b="b"/>
            <a:pathLst>
              <a:path w="2179320" h="2037222">
                <a:moveTo>
                  <a:pt x="0" y="1084722"/>
                </a:moveTo>
                <a:cubicBezTo>
                  <a:pt x="424180" y="475757"/>
                  <a:pt x="848360" y="-133208"/>
                  <a:pt x="1211580" y="25542"/>
                </a:cubicBezTo>
                <a:cubicBezTo>
                  <a:pt x="1574800" y="184292"/>
                  <a:pt x="1998980" y="1700672"/>
                  <a:pt x="2179320" y="2037222"/>
                </a:cubicBezTo>
              </a:path>
            </a:pathLst>
          </a:custGeom>
          <a:noFill/>
          <a:ln w="762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1E860B9-A95A-4768-916F-7D2AA75F599B}"/>
              </a:ext>
            </a:extLst>
          </p:cNvPr>
          <p:cNvSpPr txBox="1"/>
          <p:nvPr/>
        </p:nvSpPr>
        <p:spPr>
          <a:xfrm>
            <a:off x="6613481" y="1265902"/>
            <a:ext cx="930587" cy="461665"/>
          </a:xfrm>
          <a:prstGeom prst="rect">
            <a:avLst/>
          </a:prstGeom>
          <a:solidFill>
            <a:schemeClr val="bg1"/>
          </a:solidFill>
        </p:spPr>
        <p:txBody>
          <a:bodyPr wrap="square" rtlCol="0">
            <a:spAutoFit/>
          </a:bodyPr>
          <a:lstStyle/>
          <a:p>
            <a:pPr algn="ctr"/>
            <a:r>
              <a:rPr lang="en-US" sz="2400" dirty="0">
                <a:solidFill>
                  <a:srgbClr val="FF0000"/>
                </a:solidFill>
              </a:rPr>
              <a:t>Dev 1</a:t>
            </a:r>
          </a:p>
        </p:txBody>
      </p:sp>
      <p:sp>
        <p:nvSpPr>
          <p:cNvPr id="7" name="Rectangle 6">
            <a:extLst>
              <a:ext uri="{FF2B5EF4-FFF2-40B4-BE49-F238E27FC236}">
                <a16:creationId xmlns:a16="http://schemas.microsoft.com/office/drawing/2014/main" id="{388E5FCF-E7EB-40F7-A1BC-6A8CC8367A2F}"/>
              </a:ext>
            </a:extLst>
          </p:cNvPr>
          <p:cNvSpPr/>
          <p:nvPr/>
        </p:nvSpPr>
        <p:spPr>
          <a:xfrm>
            <a:off x="7543800" y="2438400"/>
            <a:ext cx="2362200" cy="457200"/>
          </a:xfrm>
          <a:prstGeom prst="rect">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IP Protection Hardware</a:t>
            </a:r>
          </a:p>
        </p:txBody>
      </p:sp>
    </p:spTree>
    <p:extLst>
      <p:ext uri="{BB962C8B-B14F-4D97-AF65-F5344CB8AC3E}">
        <p14:creationId xmlns:p14="http://schemas.microsoft.com/office/powerpoint/2010/main" val="8548091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46E60-3907-4A3D-847F-B5A2F2AC3A79}"/>
              </a:ext>
            </a:extLst>
          </p:cNvPr>
          <p:cNvSpPr>
            <a:spLocks noGrp="1"/>
          </p:cNvSpPr>
          <p:nvPr>
            <p:ph type="title"/>
          </p:nvPr>
        </p:nvSpPr>
        <p:spPr>
          <a:xfrm>
            <a:off x="609600" y="274638"/>
            <a:ext cx="10972800" cy="792162"/>
          </a:xfrm>
        </p:spPr>
        <p:txBody>
          <a:bodyPr/>
          <a:lstStyle/>
          <a:p>
            <a:r>
              <a:rPr lang="en-US" dirty="0"/>
              <a:t>Process Trust in FPGAs</a:t>
            </a:r>
          </a:p>
        </p:txBody>
      </p:sp>
      <p:sp>
        <p:nvSpPr>
          <p:cNvPr id="4" name="Slide Number Placeholder 3">
            <a:extLst>
              <a:ext uri="{FF2B5EF4-FFF2-40B4-BE49-F238E27FC236}">
                <a16:creationId xmlns:a16="http://schemas.microsoft.com/office/drawing/2014/main" id="{5757CD9B-6425-4CF1-B159-B1102227A9EC}"/>
              </a:ext>
            </a:extLst>
          </p:cNvPr>
          <p:cNvSpPr>
            <a:spLocks noGrp="1"/>
          </p:cNvSpPr>
          <p:nvPr>
            <p:ph type="sldNum" sz="quarter" idx="12"/>
          </p:nvPr>
        </p:nvSpPr>
        <p:spPr/>
        <p:txBody>
          <a:bodyPr/>
          <a:lstStyle/>
          <a:p>
            <a:fld id="{75FC310F-8B6D-4753-AAE4-A928F19BE0F9}" type="slidenum">
              <a:rPr lang="en-US" smtClean="0"/>
              <a:pPr/>
              <a:t>53</a:t>
            </a:fld>
            <a:endParaRPr lang="en-US"/>
          </a:p>
        </p:txBody>
      </p:sp>
      <p:sp>
        <p:nvSpPr>
          <p:cNvPr id="5" name="Rectangle 4">
            <a:extLst>
              <a:ext uri="{FF2B5EF4-FFF2-40B4-BE49-F238E27FC236}">
                <a16:creationId xmlns:a16="http://schemas.microsoft.com/office/drawing/2014/main" id="{D4157C52-56AF-45C8-9F00-48844CF97CE6}"/>
              </a:ext>
            </a:extLst>
          </p:cNvPr>
          <p:cNvSpPr/>
          <p:nvPr/>
        </p:nvSpPr>
        <p:spPr>
          <a:xfrm>
            <a:off x="2144667" y="3490818"/>
            <a:ext cx="2359152" cy="1673352"/>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dirty="0">
                <a:solidFill>
                  <a:schemeClr val="tx1"/>
                </a:solidFill>
              </a:rPr>
              <a:t>FPGA</a:t>
            </a:r>
          </a:p>
        </p:txBody>
      </p:sp>
      <p:sp>
        <p:nvSpPr>
          <p:cNvPr id="6" name="Rectangle 5">
            <a:extLst>
              <a:ext uri="{FF2B5EF4-FFF2-40B4-BE49-F238E27FC236}">
                <a16:creationId xmlns:a16="http://schemas.microsoft.com/office/drawing/2014/main" id="{6206A1D6-4F59-4067-ADB3-C6849FACBF6C}"/>
              </a:ext>
            </a:extLst>
          </p:cNvPr>
          <p:cNvSpPr/>
          <p:nvPr/>
        </p:nvSpPr>
        <p:spPr>
          <a:xfrm>
            <a:off x="7755344" y="3622230"/>
            <a:ext cx="2359152" cy="1673352"/>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dirty="0">
                <a:solidFill>
                  <a:schemeClr val="tx1"/>
                </a:solidFill>
              </a:rPr>
              <a:t>FPGA</a:t>
            </a:r>
          </a:p>
        </p:txBody>
      </p:sp>
      <p:cxnSp>
        <p:nvCxnSpPr>
          <p:cNvPr id="8" name="Straight Connector 7">
            <a:extLst>
              <a:ext uri="{FF2B5EF4-FFF2-40B4-BE49-F238E27FC236}">
                <a16:creationId xmlns:a16="http://schemas.microsoft.com/office/drawing/2014/main" id="{09FA1EBF-840B-4ED8-B3CD-E2CE3EBF5042}"/>
              </a:ext>
            </a:extLst>
          </p:cNvPr>
          <p:cNvCxnSpPr/>
          <p:nvPr/>
        </p:nvCxnSpPr>
        <p:spPr>
          <a:xfrm>
            <a:off x="6096000" y="2209800"/>
            <a:ext cx="0" cy="3639312"/>
          </a:xfrm>
          <a:prstGeom prst="line">
            <a:avLst/>
          </a:prstGeom>
          <a:ln w="635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45C6E42-94AB-49D8-8AFF-A16625144062}"/>
              </a:ext>
            </a:extLst>
          </p:cNvPr>
          <p:cNvCxnSpPr/>
          <p:nvPr/>
        </p:nvCxnSpPr>
        <p:spPr>
          <a:xfrm>
            <a:off x="8499055" y="2517330"/>
            <a:ext cx="0" cy="1054608"/>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5870FB-82EA-413D-8D5B-671034E90D5B}"/>
              </a:ext>
            </a:extLst>
          </p:cNvPr>
          <p:cNvCxnSpPr/>
          <p:nvPr/>
        </p:nvCxnSpPr>
        <p:spPr>
          <a:xfrm>
            <a:off x="9437839" y="2517330"/>
            <a:ext cx="0" cy="10546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E0C893-A43D-4CB7-BD21-C2452BAD84DB}"/>
              </a:ext>
            </a:extLst>
          </p:cNvPr>
          <p:cNvCxnSpPr>
            <a:cxnSpLocks/>
          </p:cNvCxnSpPr>
          <p:nvPr/>
        </p:nvCxnSpPr>
        <p:spPr>
          <a:xfrm flipH="1">
            <a:off x="3607708" y="2396351"/>
            <a:ext cx="231648" cy="928351"/>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20F8992-73CA-4B7B-A772-DDFF206DAF1F}"/>
              </a:ext>
            </a:extLst>
          </p:cNvPr>
          <p:cNvCxnSpPr>
            <a:cxnSpLocks/>
          </p:cNvCxnSpPr>
          <p:nvPr/>
        </p:nvCxnSpPr>
        <p:spPr>
          <a:xfrm>
            <a:off x="2373267" y="2435975"/>
            <a:ext cx="295656" cy="928351"/>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F921925-58B3-49B1-A645-3877C18E4B81}"/>
              </a:ext>
            </a:extLst>
          </p:cNvPr>
          <p:cNvCxnSpPr>
            <a:cxnSpLocks/>
          </p:cNvCxnSpPr>
          <p:nvPr/>
        </p:nvCxnSpPr>
        <p:spPr>
          <a:xfrm flipH="1" flipV="1">
            <a:off x="3955179" y="5290662"/>
            <a:ext cx="377951" cy="1161288"/>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35D5ADA-8D34-4EC7-BF8C-E9919653675D}"/>
              </a:ext>
            </a:extLst>
          </p:cNvPr>
          <p:cNvCxnSpPr>
            <a:cxnSpLocks/>
          </p:cNvCxnSpPr>
          <p:nvPr/>
        </p:nvCxnSpPr>
        <p:spPr>
          <a:xfrm flipV="1">
            <a:off x="2821324" y="5290662"/>
            <a:ext cx="292608" cy="1110996"/>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A53BC50-6644-4CB7-B351-6DF0F029478E}"/>
              </a:ext>
            </a:extLst>
          </p:cNvPr>
          <p:cNvCxnSpPr>
            <a:cxnSpLocks/>
          </p:cNvCxnSpPr>
          <p:nvPr/>
        </p:nvCxnSpPr>
        <p:spPr>
          <a:xfrm>
            <a:off x="3187083" y="2385918"/>
            <a:ext cx="0" cy="93878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9C2FDFA-9972-4F36-B7CF-E3B95DA88499}"/>
              </a:ext>
            </a:extLst>
          </p:cNvPr>
          <p:cNvCxnSpPr>
            <a:cxnSpLocks/>
          </p:cNvCxnSpPr>
          <p:nvPr/>
        </p:nvCxnSpPr>
        <p:spPr>
          <a:xfrm flipH="1">
            <a:off x="4144155" y="2507838"/>
            <a:ext cx="313944" cy="85648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942F61C-5914-489C-ACBE-E7132DC457A1}"/>
              </a:ext>
            </a:extLst>
          </p:cNvPr>
          <p:cNvCxnSpPr>
            <a:cxnSpLocks/>
          </p:cNvCxnSpPr>
          <p:nvPr/>
        </p:nvCxnSpPr>
        <p:spPr>
          <a:xfrm flipV="1">
            <a:off x="3565035" y="5331810"/>
            <a:ext cx="0" cy="10698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12B005-D1DD-4F5E-A064-75AB68485406}"/>
              </a:ext>
            </a:extLst>
          </p:cNvPr>
          <p:cNvCxnSpPr>
            <a:cxnSpLocks/>
          </p:cNvCxnSpPr>
          <p:nvPr/>
        </p:nvCxnSpPr>
        <p:spPr>
          <a:xfrm flipV="1">
            <a:off x="2223915" y="5290662"/>
            <a:ext cx="420624" cy="9906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388A44A-70BE-4E8F-8103-4647C2A8F38F}"/>
              </a:ext>
            </a:extLst>
          </p:cNvPr>
          <p:cNvSpPr txBox="1"/>
          <p:nvPr/>
        </p:nvSpPr>
        <p:spPr>
          <a:xfrm>
            <a:off x="2100475" y="1069530"/>
            <a:ext cx="2447536" cy="1200329"/>
          </a:xfrm>
          <a:prstGeom prst="rect">
            <a:avLst/>
          </a:prstGeom>
          <a:noFill/>
        </p:spPr>
        <p:txBody>
          <a:bodyPr wrap="square" rtlCol="0">
            <a:spAutoFit/>
          </a:bodyPr>
          <a:lstStyle/>
          <a:p>
            <a:pPr algn="ctr"/>
            <a:r>
              <a:rPr lang="en-US" sz="3600" dirty="0"/>
              <a:t>Traditional FPGAs</a:t>
            </a:r>
          </a:p>
        </p:txBody>
      </p:sp>
      <p:sp>
        <p:nvSpPr>
          <p:cNvPr id="23" name="TextBox 22">
            <a:extLst>
              <a:ext uri="{FF2B5EF4-FFF2-40B4-BE49-F238E27FC236}">
                <a16:creationId xmlns:a16="http://schemas.microsoft.com/office/drawing/2014/main" id="{FDA458FF-407E-4427-A101-4DEFA60563E6}"/>
              </a:ext>
            </a:extLst>
          </p:cNvPr>
          <p:cNvSpPr txBox="1"/>
          <p:nvPr/>
        </p:nvSpPr>
        <p:spPr>
          <a:xfrm>
            <a:off x="7641053" y="1200942"/>
            <a:ext cx="2587733" cy="1200329"/>
          </a:xfrm>
          <a:prstGeom prst="rect">
            <a:avLst/>
          </a:prstGeom>
          <a:noFill/>
        </p:spPr>
        <p:txBody>
          <a:bodyPr wrap="square" rtlCol="0">
            <a:spAutoFit/>
          </a:bodyPr>
          <a:lstStyle/>
          <a:p>
            <a:pPr algn="ctr"/>
            <a:r>
              <a:rPr lang="en-US" sz="3600" dirty="0"/>
              <a:t>FPGAs with</a:t>
            </a:r>
          </a:p>
          <a:p>
            <a:pPr algn="ctr"/>
            <a:r>
              <a:rPr lang="en-US" sz="3600" dirty="0"/>
              <a:t>IP Protection</a:t>
            </a:r>
          </a:p>
        </p:txBody>
      </p:sp>
    </p:spTree>
    <p:extLst>
      <p:ext uri="{BB962C8B-B14F-4D97-AF65-F5344CB8AC3E}">
        <p14:creationId xmlns:p14="http://schemas.microsoft.com/office/powerpoint/2010/main" val="174325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2" grpId="0"/>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19536E-3ECE-4421-B7B6-07981B28D900}"/>
              </a:ext>
            </a:extLst>
          </p:cNvPr>
          <p:cNvSpPr>
            <a:spLocks noGrp="1"/>
          </p:cNvSpPr>
          <p:nvPr>
            <p:ph sz="half" idx="1"/>
          </p:nvPr>
        </p:nvSpPr>
        <p:spPr>
          <a:xfrm>
            <a:off x="609599" y="1600201"/>
            <a:ext cx="7315199" cy="4525963"/>
          </a:xfrm>
        </p:spPr>
        <p:txBody>
          <a:bodyPr>
            <a:normAutofit/>
          </a:bodyPr>
          <a:lstStyle/>
          <a:p>
            <a:r>
              <a:rPr lang="en-US" dirty="0"/>
              <a:t>Decouple trust using self-provisioning</a:t>
            </a:r>
          </a:p>
          <a:p>
            <a:pPr lvl="1"/>
            <a:r>
              <a:rPr lang="en-US" dirty="0"/>
              <a:t>Lock functionality to a single authorized application</a:t>
            </a:r>
          </a:p>
          <a:p>
            <a:pPr marL="0" indent="0">
              <a:buNone/>
            </a:pPr>
            <a:endParaRPr lang="en-US" dirty="0"/>
          </a:p>
          <a:p>
            <a:r>
              <a:rPr lang="en-US" dirty="0"/>
              <a:t>Allow secure hardware to mediate its own process trust</a:t>
            </a:r>
          </a:p>
          <a:p>
            <a:pPr lvl="1"/>
            <a:r>
              <a:rPr lang="en-US" dirty="0"/>
              <a:t>New applications can be authorized, but only through a fixed protocol</a:t>
            </a:r>
          </a:p>
          <a:p>
            <a:endParaRPr lang="en-US" dirty="0"/>
          </a:p>
        </p:txBody>
      </p:sp>
      <p:sp>
        <p:nvSpPr>
          <p:cNvPr id="4" name="Slide Number Placeholder 3">
            <a:extLst>
              <a:ext uri="{FF2B5EF4-FFF2-40B4-BE49-F238E27FC236}">
                <a16:creationId xmlns:a16="http://schemas.microsoft.com/office/drawing/2014/main" id="{3E513505-65F4-4050-89E7-7D3DA526183E}"/>
              </a:ext>
            </a:extLst>
          </p:cNvPr>
          <p:cNvSpPr>
            <a:spLocks noGrp="1"/>
          </p:cNvSpPr>
          <p:nvPr>
            <p:ph type="sldNum" sz="quarter" idx="12"/>
          </p:nvPr>
        </p:nvSpPr>
        <p:spPr/>
        <p:txBody>
          <a:bodyPr/>
          <a:lstStyle/>
          <a:p>
            <a:fld id="{75FC310F-8B6D-4753-AAE4-A928F19BE0F9}" type="slidenum">
              <a:rPr lang="en-US" smtClean="0"/>
              <a:pPr/>
              <a:t>54</a:t>
            </a:fld>
            <a:endParaRPr lang="en-US"/>
          </a:p>
        </p:txBody>
      </p:sp>
      <p:sp>
        <p:nvSpPr>
          <p:cNvPr id="3" name="Title 2">
            <a:extLst>
              <a:ext uri="{FF2B5EF4-FFF2-40B4-BE49-F238E27FC236}">
                <a16:creationId xmlns:a16="http://schemas.microsoft.com/office/drawing/2014/main" id="{EAAE9BC4-947A-4481-9F66-3C9069CAE873}"/>
              </a:ext>
            </a:extLst>
          </p:cNvPr>
          <p:cNvSpPr>
            <a:spLocks noGrp="1"/>
          </p:cNvSpPr>
          <p:nvPr>
            <p:ph type="title"/>
          </p:nvPr>
        </p:nvSpPr>
        <p:spPr/>
        <p:txBody>
          <a:bodyPr/>
          <a:lstStyle/>
          <a:p>
            <a:r>
              <a:rPr lang="en-US" dirty="0"/>
              <a:t>Introducing Software Defined Secure Hardware</a:t>
            </a:r>
          </a:p>
        </p:txBody>
      </p:sp>
      <p:sp>
        <p:nvSpPr>
          <p:cNvPr id="6" name="Rectangle 5">
            <a:extLst>
              <a:ext uri="{FF2B5EF4-FFF2-40B4-BE49-F238E27FC236}">
                <a16:creationId xmlns:a16="http://schemas.microsoft.com/office/drawing/2014/main" id="{7568675F-B7D4-45B2-8E51-B3570D750488}"/>
              </a:ext>
            </a:extLst>
          </p:cNvPr>
          <p:cNvSpPr/>
          <p:nvPr/>
        </p:nvSpPr>
        <p:spPr>
          <a:xfrm>
            <a:off x="8426192" y="3744491"/>
            <a:ext cx="2359152" cy="1673352"/>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dirty="0">
                <a:solidFill>
                  <a:schemeClr val="tx1"/>
                </a:solidFill>
              </a:rPr>
              <a:t>FPGA</a:t>
            </a:r>
          </a:p>
        </p:txBody>
      </p:sp>
      <p:sp>
        <p:nvSpPr>
          <p:cNvPr id="8" name="Freeform: Shape 7">
            <a:extLst>
              <a:ext uri="{FF2B5EF4-FFF2-40B4-BE49-F238E27FC236}">
                <a16:creationId xmlns:a16="http://schemas.microsoft.com/office/drawing/2014/main" id="{FE625619-12B4-4801-AEC8-EAB78121EFE3}"/>
              </a:ext>
            </a:extLst>
          </p:cNvPr>
          <p:cNvSpPr/>
          <p:nvPr/>
        </p:nvSpPr>
        <p:spPr>
          <a:xfrm rot="379755">
            <a:off x="10865508" y="4056912"/>
            <a:ext cx="560832" cy="1048512"/>
          </a:xfrm>
          <a:custGeom>
            <a:avLst/>
            <a:gdLst>
              <a:gd name="connsiteX0" fmla="*/ 0 w 286721"/>
              <a:gd name="connsiteY0" fmla="*/ 0 h 1146048"/>
              <a:gd name="connsiteX1" fmla="*/ 286512 w 286721"/>
              <a:gd name="connsiteY1" fmla="*/ 408432 h 1146048"/>
              <a:gd name="connsiteX2" fmla="*/ 36576 w 286721"/>
              <a:gd name="connsiteY2" fmla="*/ 1146048 h 1146048"/>
            </a:gdLst>
            <a:ahLst/>
            <a:cxnLst>
              <a:cxn ang="0">
                <a:pos x="connsiteX0" y="connsiteY0"/>
              </a:cxn>
              <a:cxn ang="0">
                <a:pos x="connsiteX1" y="connsiteY1"/>
              </a:cxn>
              <a:cxn ang="0">
                <a:pos x="connsiteX2" y="connsiteY2"/>
              </a:cxn>
            </a:cxnLst>
            <a:rect l="l" t="t" r="r" b="b"/>
            <a:pathLst>
              <a:path w="286721" h="1146048">
                <a:moveTo>
                  <a:pt x="0" y="0"/>
                </a:moveTo>
                <a:cubicBezTo>
                  <a:pt x="140208" y="108712"/>
                  <a:pt x="280416" y="217424"/>
                  <a:pt x="286512" y="408432"/>
                </a:cubicBezTo>
                <a:cubicBezTo>
                  <a:pt x="292608" y="599440"/>
                  <a:pt x="164592" y="872744"/>
                  <a:pt x="36576" y="1146048"/>
                </a:cubicBezTo>
              </a:path>
            </a:pathLst>
          </a:custGeom>
          <a:noFill/>
          <a:ln w="63500">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FF575B0-A683-41F3-B676-D59800A29E7A}"/>
              </a:ext>
            </a:extLst>
          </p:cNvPr>
          <p:cNvCxnSpPr/>
          <p:nvPr/>
        </p:nvCxnSpPr>
        <p:spPr>
          <a:xfrm>
            <a:off x="9584432" y="2563391"/>
            <a:ext cx="0" cy="10546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0FD7955-2F34-44E4-BE51-F9E98D14AEAA}"/>
              </a:ext>
            </a:extLst>
          </p:cNvPr>
          <p:cNvSpPr txBox="1"/>
          <p:nvPr/>
        </p:nvSpPr>
        <p:spPr>
          <a:xfrm>
            <a:off x="8382000" y="1600201"/>
            <a:ext cx="2447536" cy="646331"/>
          </a:xfrm>
          <a:prstGeom prst="rect">
            <a:avLst/>
          </a:prstGeom>
          <a:noFill/>
        </p:spPr>
        <p:txBody>
          <a:bodyPr wrap="square" rtlCol="0">
            <a:spAutoFit/>
          </a:bodyPr>
          <a:lstStyle/>
          <a:p>
            <a:pPr algn="ctr"/>
            <a:r>
              <a:rPr lang="en-US" sz="3600" dirty="0"/>
              <a:t>SDSHW</a:t>
            </a:r>
          </a:p>
        </p:txBody>
      </p:sp>
    </p:spTree>
    <p:extLst>
      <p:ext uri="{BB962C8B-B14F-4D97-AF65-F5344CB8AC3E}">
        <p14:creationId xmlns:p14="http://schemas.microsoft.com/office/powerpoint/2010/main" val="24558888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513505-65F4-4050-89E7-7D3DA526183E}"/>
              </a:ext>
            </a:extLst>
          </p:cNvPr>
          <p:cNvSpPr>
            <a:spLocks noGrp="1"/>
          </p:cNvSpPr>
          <p:nvPr>
            <p:ph type="sldNum" sz="quarter" idx="12"/>
          </p:nvPr>
        </p:nvSpPr>
        <p:spPr/>
        <p:txBody>
          <a:bodyPr/>
          <a:lstStyle/>
          <a:p>
            <a:fld id="{75FC310F-8B6D-4753-AAE4-A928F19BE0F9}" type="slidenum">
              <a:rPr lang="en-US" smtClean="0"/>
              <a:pPr/>
              <a:t>55</a:t>
            </a:fld>
            <a:endParaRPr lang="en-US"/>
          </a:p>
        </p:txBody>
      </p:sp>
      <p:sp>
        <p:nvSpPr>
          <p:cNvPr id="3" name="Title 2">
            <a:extLst>
              <a:ext uri="{FF2B5EF4-FFF2-40B4-BE49-F238E27FC236}">
                <a16:creationId xmlns:a16="http://schemas.microsoft.com/office/drawing/2014/main" id="{EAAE9BC4-947A-4481-9F66-3C9069CAE873}"/>
              </a:ext>
            </a:extLst>
          </p:cNvPr>
          <p:cNvSpPr>
            <a:spLocks noGrp="1"/>
          </p:cNvSpPr>
          <p:nvPr>
            <p:ph type="title"/>
          </p:nvPr>
        </p:nvSpPr>
        <p:spPr/>
        <p:txBody>
          <a:bodyPr/>
          <a:lstStyle/>
          <a:p>
            <a:r>
              <a:rPr lang="en-US" dirty="0"/>
              <a:t>Software Defined Secure Hardware Platform</a:t>
            </a:r>
          </a:p>
        </p:txBody>
      </p:sp>
      <p:sp>
        <p:nvSpPr>
          <p:cNvPr id="7" name="Rounded Rectangle 45">
            <a:extLst>
              <a:ext uri="{FF2B5EF4-FFF2-40B4-BE49-F238E27FC236}">
                <a16:creationId xmlns:a16="http://schemas.microsoft.com/office/drawing/2014/main" id="{AE7DCFA3-EC53-4365-B597-B89D8FA65E9D}"/>
              </a:ext>
            </a:extLst>
          </p:cNvPr>
          <p:cNvSpPr/>
          <p:nvPr/>
        </p:nvSpPr>
        <p:spPr>
          <a:xfrm>
            <a:off x="5678166" y="4550999"/>
            <a:ext cx="2761808" cy="705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FPGA</a:t>
            </a:r>
          </a:p>
        </p:txBody>
      </p:sp>
      <p:sp>
        <p:nvSpPr>
          <p:cNvPr id="8" name="Rounded Rectangle 46">
            <a:extLst>
              <a:ext uri="{FF2B5EF4-FFF2-40B4-BE49-F238E27FC236}">
                <a16:creationId xmlns:a16="http://schemas.microsoft.com/office/drawing/2014/main" id="{17EA21D5-BCD5-4AA3-8179-129904013728}"/>
              </a:ext>
            </a:extLst>
          </p:cNvPr>
          <p:cNvSpPr/>
          <p:nvPr/>
        </p:nvSpPr>
        <p:spPr>
          <a:xfrm>
            <a:off x="3630752" y="4551001"/>
            <a:ext cx="1845557" cy="70580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CPU</a:t>
            </a:r>
          </a:p>
        </p:txBody>
      </p:sp>
      <p:sp>
        <p:nvSpPr>
          <p:cNvPr id="9" name="Rectangle 8">
            <a:extLst>
              <a:ext uri="{FF2B5EF4-FFF2-40B4-BE49-F238E27FC236}">
                <a16:creationId xmlns:a16="http://schemas.microsoft.com/office/drawing/2014/main" id="{5DD8EE06-1B37-4FA4-A5BC-06DEDA2396DD}"/>
              </a:ext>
            </a:extLst>
          </p:cNvPr>
          <p:cNvSpPr/>
          <p:nvPr/>
        </p:nvSpPr>
        <p:spPr>
          <a:xfrm>
            <a:off x="3513773" y="4469452"/>
            <a:ext cx="5024137" cy="1423226"/>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48">
            <a:extLst>
              <a:ext uri="{FF2B5EF4-FFF2-40B4-BE49-F238E27FC236}">
                <a16:creationId xmlns:a16="http://schemas.microsoft.com/office/drawing/2014/main" id="{F71D2DED-E7C6-489B-ACA7-FB91EAFF93FC}"/>
              </a:ext>
            </a:extLst>
          </p:cNvPr>
          <p:cNvSpPr/>
          <p:nvPr/>
        </p:nvSpPr>
        <p:spPr>
          <a:xfrm>
            <a:off x="3630752" y="3097103"/>
            <a:ext cx="1845557" cy="119649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OS</a:t>
            </a:r>
          </a:p>
        </p:txBody>
      </p:sp>
      <p:sp>
        <p:nvSpPr>
          <p:cNvPr id="11" name="Rounded Rectangle 49">
            <a:extLst>
              <a:ext uri="{FF2B5EF4-FFF2-40B4-BE49-F238E27FC236}">
                <a16:creationId xmlns:a16="http://schemas.microsoft.com/office/drawing/2014/main" id="{E7BCD197-8762-4D7D-B90B-D8EDA2ADD578}"/>
              </a:ext>
            </a:extLst>
          </p:cNvPr>
          <p:cNvSpPr/>
          <p:nvPr/>
        </p:nvSpPr>
        <p:spPr>
          <a:xfrm>
            <a:off x="5664564" y="3097101"/>
            <a:ext cx="1214412" cy="11964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Secure Storage</a:t>
            </a:r>
          </a:p>
        </p:txBody>
      </p:sp>
      <p:sp>
        <p:nvSpPr>
          <p:cNvPr id="12" name="Rounded Rectangle 50">
            <a:extLst>
              <a:ext uri="{FF2B5EF4-FFF2-40B4-BE49-F238E27FC236}">
                <a16:creationId xmlns:a16="http://schemas.microsoft.com/office/drawing/2014/main" id="{B29FD064-E3E1-4E57-86A9-264022017FDA}"/>
              </a:ext>
            </a:extLst>
          </p:cNvPr>
          <p:cNvSpPr/>
          <p:nvPr/>
        </p:nvSpPr>
        <p:spPr>
          <a:xfrm>
            <a:off x="6934200" y="3108416"/>
            <a:ext cx="1505773" cy="11851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System</a:t>
            </a:r>
          </a:p>
        </p:txBody>
      </p:sp>
      <p:sp>
        <p:nvSpPr>
          <p:cNvPr id="13" name="Rectangle 12">
            <a:extLst>
              <a:ext uri="{FF2B5EF4-FFF2-40B4-BE49-F238E27FC236}">
                <a16:creationId xmlns:a16="http://schemas.microsoft.com/office/drawing/2014/main" id="{4E191805-7343-4254-B254-79C1003E87B7}"/>
              </a:ext>
            </a:extLst>
          </p:cNvPr>
          <p:cNvSpPr/>
          <p:nvPr/>
        </p:nvSpPr>
        <p:spPr>
          <a:xfrm>
            <a:off x="5583495" y="3015505"/>
            <a:ext cx="2954415" cy="1394109"/>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52">
            <a:extLst>
              <a:ext uri="{FF2B5EF4-FFF2-40B4-BE49-F238E27FC236}">
                <a16:creationId xmlns:a16="http://schemas.microsoft.com/office/drawing/2014/main" id="{C1EE8759-FC5A-43CD-8B5F-28E0A04B145F}"/>
              </a:ext>
            </a:extLst>
          </p:cNvPr>
          <p:cNvSpPr/>
          <p:nvPr/>
        </p:nvSpPr>
        <p:spPr>
          <a:xfrm>
            <a:off x="3621500" y="1647835"/>
            <a:ext cx="1845557" cy="128612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SW Applications</a:t>
            </a:r>
          </a:p>
        </p:txBody>
      </p:sp>
      <p:sp>
        <p:nvSpPr>
          <p:cNvPr id="15" name="Rounded Rectangle 53">
            <a:extLst>
              <a:ext uri="{FF2B5EF4-FFF2-40B4-BE49-F238E27FC236}">
                <a16:creationId xmlns:a16="http://schemas.microsoft.com/office/drawing/2014/main" id="{60CC896B-2179-4501-91D4-F02A0D620949}"/>
              </a:ext>
            </a:extLst>
          </p:cNvPr>
          <p:cNvSpPr/>
          <p:nvPr/>
        </p:nvSpPr>
        <p:spPr>
          <a:xfrm>
            <a:off x="5678166" y="1631370"/>
            <a:ext cx="2761808" cy="13025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Secure HW Application</a:t>
            </a:r>
          </a:p>
        </p:txBody>
      </p:sp>
      <p:sp>
        <p:nvSpPr>
          <p:cNvPr id="17" name="Rounded Rectangle 55">
            <a:extLst>
              <a:ext uri="{FF2B5EF4-FFF2-40B4-BE49-F238E27FC236}">
                <a16:creationId xmlns:a16="http://schemas.microsoft.com/office/drawing/2014/main" id="{7B8DC60E-F42F-4E74-8414-6C94EF055822}"/>
              </a:ext>
            </a:extLst>
          </p:cNvPr>
          <p:cNvSpPr/>
          <p:nvPr/>
        </p:nvSpPr>
        <p:spPr>
          <a:xfrm>
            <a:off x="3630751" y="5378242"/>
            <a:ext cx="4809222" cy="3929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Minimal Secure Hardware</a:t>
            </a:r>
          </a:p>
        </p:txBody>
      </p:sp>
      <p:sp>
        <p:nvSpPr>
          <p:cNvPr id="18" name="TextBox 17">
            <a:extLst>
              <a:ext uri="{FF2B5EF4-FFF2-40B4-BE49-F238E27FC236}">
                <a16:creationId xmlns:a16="http://schemas.microsoft.com/office/drawing/2014/main" id="{9FEE31F7-4A4E-4DDA-9D8D-E3041A6A0228}"/>
              </a:ext>
            </a:extLst>
          </p:cNvPr>
          <p:cNvSpPr txBox="1"/>
          <p:nvPr/>
        </p:nvSpPr>
        <p:spPr>
          <a:xfrm>
            <a:off x="8641829" y="4807499"/>
            <a:ext cx="1253477" cy="747132"/>
          </a:xfrm>
          <a:prstGeom prst="rect">
            <a:avLst/>
          </a:prstGeom>
          <a:noFill/>
        </p:spPr>
        <p:txBody>
          <a:bodyPr wrap="square" rtlCol="0">
            <a:spAutoFit/>
          </a:bodyPr>
          <a:lstStyle/>
          <a:p>
            <a:r>
              <a:rPr lang="en-US" dirty="0"/>
              <a:t>Fixed</a:t>
            </a:r>
          </a:p>
          <a:p>
            <a:r>
              <a:rPr lang="en-US" dirty="0"/>
              <a:t>Hardware</a:t>
            </a:r>
          </a:p>
        </p:txBody>
      </p:sp>
      <p:sp>
        <p:nvSpPr>
          <p:cNvPr id="19" name="TextBox 18">
            <a:extLst>
              <a:ext uri="{FF2B5EF4-FFF2-40B4-BE49-F238E27FC236}">
                <a16:creationId xmlns:a16="http://schemas.microsoft.com/office/drawing/2014/main" id="{0EC0A0E4-732D-4DD7-AF24-9C94CA1DB457}"/>
              </a:ext>
            </a:extLst>
          </p:cNvPr>
          <p:cNvSpPr txBox="1"/>
          <p:nvPr/>
        </p:nvSpPr>
        <p:spPr>
          <a:xfrm>
            <a:off x="8641829" y="3328230"/>
            <a:ext cx="1128048" cy="747132"/>
          </a:xfrm>
          <a:prstGeom prst="rect">
            <a:avLst/>
          </a:prstGeom>
          <a:noFill/>
        </p:spPr>
        <p:txBody>
          <a:bodyPr wrap="square" rtlCol="0">
            <a:spAutoFit/>
          </a:bodyPr>
          <a:lstStyle/>
          <a:p>
            <a:r>
              <a:rPr lang="en-US" dirty="0"/>
              <a:t>SDSHW</a:t>
            </a:r>
          </a:p>
          <a:p>
            <a:r>
              <a:rPr lang="en-US" dirty="0"/>
              <a:t>Platform</a:t>
            </a:r>
          </a:p>
        </p:txBody>
      </p:sp>
      <p:sp>
        <p:nvSpPr>
          <p:cNvPr id="20" name="TextBox 19">
            <a:extLst>
              <a:ext uri="{FF2B5EF4-FFF2-40B4-BE49-F238E27FC236}">
                <a16:creationId xmlns:a16="http://schemas.microsoft.com/office/drawing/2014/main" id="{C7D5C787-749F-45A0-977A-27C554AD458B}"/>
              </a:ext>
            </a:extLst>
          </p:cNvPr>
          <p:cNvSpPr txBox="1"/>
          <p:nvPr/>
        </p:nvSpPr>
        <p:spPr>
          <a:xfrm>
            <a:off x="8641828" y="1909097"/>
            <a:ext cx="1253477" cy="747132"/>
          </a:xfrm>
          <a:prstGeom prst="rect">
            <a:avLst/>
          </a:prstGeom>
          <a:noFill/>
        </p:spPr>
        <p:txBody>
          <a:bodyPr wrap="square" rtlCol="0">
            <a:spAutoFit/>
          </a:bodyPr>
          <a:lstStyle/>
          <a:p>
            <a:r>
              <a:rPr lang="en-US" dirty="0"/>
              <a:t>Custom</a:t>
            </a:r>
          </a:p>
          <a:p>
            <a:r>
              <a:rPr lang="en-US" dirty="0"/>
              <a:t>Hardware</a:t>
            </a:r>
          </a:p>
        </p:txBody>
      </p:sp>
    </p:spTree>
    <p:extLst>
      <p:ext uri="{BB962C8B-B14F-4D97-AF65-F5344CB8AC3E}">
        <p14:creationId xmlns:p14="http://schemas.microsoft.com/office/powerpoint/2010/main" val="186957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18" grpId="0"/>
      <p:bldP spid="19" grpId="0"/>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456F6F-0350-4611-BF1E-B8A78CE52F33}"/>
              </a:ext>
            </a:extLst>
          </p:cNvPr>
          <p:cNvSpPr>
            <a:spLocks noGrp="1"/>
          </p:cNvSpPr>
          <p:nvPr>
            <p:ph sz="half" idx="1"/>
          </p:nvPr>
        </p:nvSpPr>
        <p:spPr/>
        <p:txBody>
          <a:bodyPr>
            <a:normAutofit fontScale="92500"/>
          </a:bodyPr>
          <a:lstStyle/>
          <a:p>
            <a:r>
              <a:rPr lang="en-US" dirty="0"/>
              <a:t>Leverage common secure hardware</a:t>
            </a:r>
          </a:p>
          <a:p>
            <a:pPr lvl="1"/>
            <a:r>
              <a:rPr lang="en-US" dirty="0"/>
              <a:t>Used for IP protection</a:t>
            </a:r>
          </a:p>
          <a:p>
            <a:pPr lvl="1"/>
            <a:endParaRPr lang="en-US" dirty="0"/>
          </a:p>
          <a:p>
            <a:r>
              <a:rPr lang="en-US" dirty="0"/>
              <a:t>Generate keys inside the device</a:t>
            </a:r>
          </a:p>
          <a:p>
            <a:pPr lvl="1"/>
            <a:r>
              <a:rPr lang="en-US" dirty="0"/>
              <a:t>Break process trust by preventing arbitrary reconfiguration</a:t>
            </a:r>
          </a:p>
          <a:p>
            <a:endParaRPr lang="en-US" dirty="0"/>
          </a:p>
          <a:p>
            <a:r>
              <a:rPr lang="en-US" dirty="0"/>
              <a:t>Lock a single configuration to the FPGA</a:t>
            </a:r>
          </a:p>
          <a:p>
            <a:pPr lvl="1"/>
            <a:r>
              <a:rPr lang="en-US" dirty="0"/>
              <a:t>Provide one-time functionality trust</a:t>
            </a:r>
          </a:p>
        </p:txBody>
      </p:sp>
      <p:sp>
        <p:nvSpPr>
          <p:cNvPr id="4" name="Slide Number Placeholder 3">
            <a:extLst>
              <a:ext uri="{FF2B5EF4-FFF2-40B4-BE49-F238E27FC236}">
                <a16:creationId xmlns:a16="http://schemas.microsoft.com/office/drawing/2014/main" id="{9F48E175-B219-4BB7-AE43-E4D4FFFD6383}"/>
              </a:ext>
            </a:extLst>
          </p:cNvPr>
          <p:cNvSpPr>
            <a:spLocks noGrp="1"/>
          </p:cNvSpPr>
          <p:nvPr>
            <p:ph type="sldNum" sz="quarter" idx="12"/>
          </p:nvPr>
        </p:nvSpPr>
        <p:spPr/>
        <p:txBody>
          <a:bodyPr/>
          <a:lstStyle/>
          <a:p>
            <a:fld id="{75FC310F-8B6D-4753-AAE4-A928F19BE0F9}" type="slidenum">
              <a:rPr lang="en-US" smtClean="0"/>
              <a:pPr/>
              <a:t>56</a:t>
            </a:fld>
            <a:endParaRPr lang="en-US"/>
          </a:p>
        </p:txBody>
      </p:sp>
      <p:sp>
        <p:nvSpPr>
          <p:cNvPr id="3" name="Title 2">
            <a:extLst>
              <a:ext uri="{FF2B5EF4-FFF2-40B4-BE49-F238E27FC236}">
                <a16:creationId xmlns:a16="http://schemas.microsoft.com/office/drawing/2014/main" id="{F7CEF44E-8CA3-4484-87C3-A021524B932E}"/>
              </a:ext>
            </a:extLst>
          </p:cNvPr>
          <p:cNvSpPr>
            <a:spLocks noGrp="1"/>
          </p:cNvSpPr>
          <p:nvPr>
            <p:ph type="title"/>
          </p:nvPr>
        </p:nvSpPr>
        <p:spPr/>
        <p:txBody>
          <a:bodyPr/>
          <a:lstStyle/>
          <a:p>
            <a:r>
              <a:rPr lang="en-US" dirty="0"/>
              <a:t>Self-provisioning</a:t>
            </a:r>
          </a:p>
        </p:txBody>
      </p:sp>
      <p:sp>
        <p:nvSpPr>
          <p:cNvPr id="8" name="Rectangle 7">
            <a:extLst>
              <a:ext uri="{FF2B5EF4-FFF2-40B4-BE49-F238E27FC236}">
                <a16:creationId xmlns:a16="http://schemas.microsoft.com/office/drawing/2014/main" id="{BB2594E1-709E-415C-BFCD-7CA7FB7194FE}"/>
              </a:ext>
            </a:extLst>
          </p:cNvPr>
          <p:cNvSpPr/>
          <p:nvPr/>
        </p:nvSpPr>
        <p:spPr>
          <a:xfrm>
            <a:off x="8229600" y="4953000"/>
            <a:ext cx="1905000" cy="838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FPGA</a:t>
            </a:r>
          </a:p>
        </p:txBody>
      </p:sp>
      <p:grpSp>
        <p:nvGrpSpPr>
          <p:cNvPr id="10" name="Group 9">
            <a:extLst>
              <a:ext uri="{FF2B5EF4-FFF2-40B4-BE49-F238E27FC236}">
                <a16:creationId xmlns:a16="http://schemas.microsoft.com/office/drawing/2014/main" id="{8670F164-DD84-47E5-A946-988A2FF01563}"/>
              </a:ext>
            </a:extLst>
          </p:cNvPr>
          <p:cNvGrpSpPr/>
          <p:nvPr/>
        </p:nvGrpSpPr>
        <p:grpSpPr>
          <a:xfrm>
            <a:off x="7122617" y="1975167"/>
            <a:ext cx="3962400" cy="1857371"/>
            <a:chOff x="7026639" y="1419229"/>
            <a:chExt cx="3962400" cy="1857371"/>
          </a:xfrm>
        </p:grpSpPr>
        <p:sp>
          <p:nvSpPr>
            <p:cNvPr id="11" name="Rectangle 10">
              <a:extLst>
                <a:ext uri="{FF2B5EF4-FFF2-40B4-BE49-F238E27FC236}">
                  <a16:creationId xmlns:a16="http://schemas.microsoft.com/office/drawing/2014/main" id="{254FA772-4832-4953-BA4A-4A5ADA20849B}"/>
                </a:ext>
              </a:extLst>
            </p:cNvPr>
            <p:cNvSpPr/>
            <p:nvPr/>
          </p:nvSpPr>
          <p:spPr>
            <a:xfrm>
              <a:off x="7026639" y="1420691"/>
              <a:ext cx="3962400" cy="185590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lt;strong&gt;Key&lt;/strong&gt; - vector &lt;strong&gt;Clip Art&lt;/strong&gt;">
              <a:extLst>
                <a:ext uri="{FF2B5EF4-FFF2-40B4-BE49-F238E27FC236}">
                  <a16:creationId xmlns:a16="http://schemas.microsoft.com/office/drawing/2014/main" id="{B38F3D3C-8880-4C23-9720-BAC45877BC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8790" y="1915471"/>
              <a:ext cx="775800" cy="321957"/>
            </a:xfrm>
            <a:prstGeom prst="rect">
              <a:avLst/>
            </a:prstGeom>
          </p:spPr>
        </p:pic>
        <p:sp>
          <p:nvSpPr>
            <p:cNvPr id="13" name="TextBox 12">
              <a:extLst>
                <a:ext uri="{FF2B5EF4-FFF2-40B4-BE49-F238E27FC236}">
                  <a16:creationId xmlns:a16="http://schemas.microsoft.com/office/drawing/2014/main" id="{8458C655-8DF6-43E9-AB6E-595CCC22B49E}"/>
                </a:ext>
              </a:extLst>
            </p:cNvPr>
            <p:cNvSpPr txBox="1"/>
            <p:nvPr/>
          </p:nvSpPr>
          <p:spPr>
            <a:xfrm>
              <a:off x="7083789" y="1419229"/>
              <a:ext cx="1371600" cy="380999"/>
            </a:xfrm>
            <a:prstGeom prst="rect">
              <a:avLst/>
            </a:prstGeom>
            <a:noFill/>
          </p:spPr>
          <p:txBody>
            <a:bodyPr wrap="square" rtlCol="0">
              <a:spAutoFit/>
            </a:bodyPr>
            <a:lstStyle/>
            <a:p>
              <a:r>
                <a:rPr lang="en-US" dirty="0">
                  <a:solidFill>
                    <a:schemeClr val="bg1"/>
                  </a:solidFill>
                </a:rPr>
                <a:t>Secure Boot</a:t>
              </a:r>
            </a:p>
          </p:txBody>
        </p:sp>
      </p:grpSp>
      <p:grpSp>
        <p:nvGrpSpPr>
          <p:cNvPr id="14" name="Group 13">
            <a:extLst>
              <a:ext uri="{FF2B5EF4-FFF2-40B4-BE49-F238E27FC236}">
                <a16:creationId xmlns:a16="http://schemas.microsoft.com/office/drawing/2014/main" id="{3EE20F6F-B376-4F35-B774-5CF1C2786DA2}"/>
              </a:ext>
            </a:extLst>
          </p:cNvPr>
          <p:cNvGrpSpPr/>
          <p:nvPr/>
        </p:nvGrpSpPr>
        <p:grpSpPr>
          <a:xfrm>
            <a:off x="9221656" y="2069398"/>
            <a:ext cx="1752600" cy="1001140"/>
            <a:chOff x="9125678" y="1513460"/>
            <a:chExt cx="1752600" cy="1001140"/>
          </a:xfrm>
        </p:grpSpPr>
        <p:sp>
          <p:nvSpPr>
            <p:cNvPr id="15" name="Rectangle 14">
              <a:extLst>
                <a:ext uri="{FF2B5EF4-FFF2-40B4-BE49-F238E27FC236}">
                  <a16:creationId xmlns:a16="http://schemas.microsoft.com/office/drawing/2014/main" id="{6DEED3AF-63F5-43AB-B8DA-BE5136504D3A}"/>
                </a:ext>
              </a:extLst>
            </p:cNvPr>
            <p:cNvSpPr/>
            <p:nvPr/>
          </p:nvSpPr>
          <p:spPr>
            <a:xfrm>
              <a:off x="9125678" y="1513460"/>
              <a:ext cx="1752600" cy="10011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6" name="Picture 15" descr="&lt;strong&gt;Key&lt;/strong&gt; Gold - vector &lt;strong&gt;Clip Art&lt;/strong&gt;">
              <a:extLst>
                <a:ext uri="{FF2B5EF4-FFF2-40B4-BE49-F238E27FC236}">
                  <a16:creationId xmlns:a16="http://schemas.microsoft.com/office/drawing/2014/main" id="{ED608ECA-032F-45D6-9D89-3D5CF98FD0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6900" y="1886776"/>
              <a:ext cx="990600" cy="483743"/>
            </a:xfrm>
            <a:prstGeom prst="rect">
              <a:avLst/>
            </a:prstGeom>
          </p:spPr>
        </p:pic>
        <p:sp>
          <p:nvSpPr>
            <p:cNvPr id="17" name="TextBox 16">
              <a:extLst>
                <a:ext uri="{FF2B5EF4-FFF2-40B4-BE49-F238E27FC236}">
                  <a16:creationId xmlns:a16="http://schemas.microsoft.com/office/drawing/2014/main" id="{E49752D2-877D-4265-8016-CE160A23592A}"/>
                </a:ext>
              </a:extLst>
            </p:cNvPr>
            <p:cNvSpPr txBox="1"/>
            <p:nvPr/>
          </p:nvSpPr>
          <p:spPr>
            <a:xfrm>
              <a:off x="9201878" y="1527203"/>
              <a:ext cx="1600200" cy="369332"/>
            </a:xfrm>
            <a:prstGeom prst="rect">
              <a:avLst/>
            </a:prstGeom>
            <a:noFill/>
          </p:spPr>
          <p:txBody>
            <a:bodyPr wrap="square" rtlCol="0">
              <a:spAutoFit/>
            </a:bodyPr>
            <a:lstStyle/>
            <a:p>
              <a:r>
                <a:rPr lang="en-US" dirty="0">
                  <a:solidFill>
                    <a:schemeClr val="bg1"/>
                  </a:solidFill>
                </a:rPr>
                <a:t>Secure Storage</a:t>
              </a:r>
            </a:p>
          </p:txBody>
        </p:sp>
      </p:grpSp>
      <p:grpSp>
        <p:nvGrpSpPr>
          <p:cNvPr id="18" name="Group 17">
            <a:extLst>
              <a:ext uri="{FF2B5EF4-FFF2-40B4-BE49-F238E27FC236}">
                <a16:creationId xmlns:a16="http://schemas.microsoft.com/office/drawing/2014/main" id="{670B869C-5BD7-4434-9008-785C08A54CA9}"/>
              </a:ext>
            </a:extLst>
          </p:cNvPr>
          <p:cNvGrpSpPr/>
          <p:nvPr/>
        </p:nvGrpSpPr>
        <p:grpSpPr>
          <a:xfrm>
            <a:off x="7792178" y="2726296"/>
            <a:ext cx="1676400" cy="2020642"/>
            <a:chOff x="7696200" y="2170358"/>
            <a:chExt cx="1676400" cy="2020642"/>
          </a:xfrm>
        </p:grpSpPr>
        <p:sp>
          <p:nvSpPr>
            <p:cNvPr id="19" name="Freeform 23">
              <a:extLst>
                <a:ext uri="{FF2B5EF4-FFF2-40B4-BE49-F238E27FC236}">
                  <a16:creationId xmlns:a16="http://schemas.microsoft.com/office/drawing/2014/main" id="{E9C532DD-781A-446C-988E-1595FAE92CA6}"/>
                </a:ext>
              </a:extLst>
            </p:cNvPr>
            <p:cNvSpPr/>
            <p:nvPr/>
          </p:nvSpPr>
          <p:spPr>
            <a:xfrm>
              <a:off x="8311987" y="2170358"/>
              <a:ext cx="774135" cy="2020642"/>
            </a:xfrm>
            <a:custGeom>
              <a:avLst/>
              <a:gdLst>
                <a:gd name="connsiteX0" fmla="*/ 1102433 w 1102433"/>
                <a:gd name="connsiteY0" fmla="*/ 63265 h 2079442"/>
                <a:gd name="connsiteX1" fmla="*/ 656 w 1102433"/>
                <a:gd name="connsiteY1" fmla="*/ 250642 h 2079442"/>
                <a:gd name="connsiteX2" fmla="*/ 975016 w 1102433"/>
                <a:gd name="connsiteY2" fmla="*/ 2079442 h 2079442"/>
              </a:gdLst>
              <a:ahLst/>
              <a:cxnLst>
                <a:cxn ang="0">
                  <a:pos x="connsiteX0" y="connsiteY0"/>
                </a:cxn>
                <a:cxn ang="0">
                  <a:pos x="connsiteX1" y="connsiteY1"/>
                </a:cxn>
                <a:cxn ang="0">
                  <a:pos x="connsiteX2" y="connsiteY2"/>
                </a:cxn>
              </a:cxnLst>
              <a:rect l="l" t="t" r="r" b="b"/>
              <a:pathLst>
                <a:path w="1102433" h="2079442">
                  <a:moveTo>
                    <a:pt x="1102433" y="63265"/>
                  </a:moveTo>
                  <a:cubicBezTo>
                    <a:pt x="562162" y="-11062"/>
                    <a:pt x="21892" y="-85388"/>
                    <a:pt x="656" y="250642"/>
                  </a:cubicBezTo>
                  <a:cubicBezTo>
                    <a:pt x="-20580" y="586672"/>
                    <a:pt x="477218" y="1333057"/>
                    <a:pt x="975016" y="2079442"/>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990185A-D587-4E3A-B3DF-CF966B052F15}"/>
                </a:ext>
              </a:extLst>
            </p:cNvPr>
            <p:cNvSpPr txBox="1"/>
            <p:nvPr/>
          </p:nvSpPr>
          <p:spPr>
            <a:xfrm>
              <a:off x="7696200" y="2743200"/>
              <a:ext cx="1676400" cy="369332"/>
            </a:xfrm>
            <a:prstGeom prst="rect">
              <a:avLst/>
            </a:prstGeom>
            <a:solidFill>
              <a:schemeClr val="accent1"/>
            </a:solidFill>
          </p:spPr>
          <p:txBody>
            <a:bodyPr wrap="square" rtlCol="0">
              <a:spAutoFit/>
            </a:bodyPr>
            <a:lstStyle/>
            <a:p>
              <a:pPr algn="ctr"/>
              <a:r>
                <a:rPr lang="en-US" dirty="0">
                  <a:solidFill>
                    <a:schemeClr val="bg1"/>
                  </a:solidFill>
                </a:rPr>
                <a:t>Sign Hardware</a:t>
              </a:r>
            </a:p>
          </p:txBody>
        </p:sp>
      </p:grpSp>
      <p:sp>
        <p:nvSpPr>
          <p:cNvPr id="21" name="TextBox 20">
            <a:extLst>
              <a:ext uri="{FF2B5EF4-FFF2-40B4-BE49-F238E27FC236}">
                <a16:creationId xmlns:a16="http://schemas.microsoft.com/office/drawing/2014/main" id="{078EEDCD-0CC1-4257-B6EB-D16CAC2FE51A}"/>
              </a:ext>
            </a:extLst>
          </p:cNvPr>
          <p:cNvSpPr txBox="1"/>
          <p:nvPr/>
        </p:nvSpPr>
        <p:spPr>
          <a:xfrm>
            <a:off x="8096978" y="4038600"/>
            <a:ext cx="1752600" cy="369332"/>
          </a:xfrm>
          <a:prstGeom prst="rect">
            <a:avLst/>
          </a:prstGeom>
          <a:solidFill>
            <a:schemeClr val="bg1"/>
          </a:solidFill>
        </p:spPr>
        <p:txBody>
          <a:bodyPr wrap="square" rtlCol="0">
            <a:spAutoFit/>
          </a:bodyPr>
          <a:lstStyle/>
          <a:p>
            <a:r>
              <a:rPr lang="en-US" dirty="0"/>
              <a:t>Verify Signature</a:t>
            </a:r>
          </a:p>
        </p:txBody>
      </p:sp>
    </p:spTree>
    <p:extLst>
      <p:ext uri="{BB962C8B-B14F-4D97-AF65-F5344CB8AC3E}">
        <p14:creationId xmlns:p14="http://schemas.microsoft.com/office/powerpoint/2010/main" val="10288695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D857F0-27FC-42B9-AF1E-83DD4DA94476}"/>
              </a:ext>
            </a:extLst>
          </p:cNvPr>
          <p:cNvSpPr>
            <a:spLocks noGrp="1"/>
          </p:cNvSpPr>
          <p:nvPr>
            <p:ph idx="1"/>
          </p:nvPr>
        </p:nvSpPr>
        <p:spPr>
          <a:xfrm>
            <a:off x="609600" y="1600201"/>
            <a:ext cx="10972800" cy="5486399"/>
          </a:xfrm>
        </p:spPr>
        <p:txBody>
          <a:bodyPr>
            <a:normAutofit/>
          </a:bodyPr>
          <a:lstStyle/>
          <a:p>
            <a:r>
              <a:rPr lang="en-US" dirty="0"/>
              <a:t>Hardware updates allowed, but must prevent abuse</a:t>
            </a:r>
          </a:p>
          <a:p>
            <a:endParaRPr lang="en-US" dirty="0"/>
          </a:p>
          <a:p>
            <a:r>
              <a:rPr lang="en-US" dirty="0"/>
              <a:t>Encode security policy into FPGA application:</a:t>
            </a:r>
          </a:p>
          <a:p>
            <a:pPr marL="971550" lvl="1" indent="-514350">
              <a:buFont typeface="+mj-lt"/>
              <a:buAutoNum type="arabicPeriod"/>
            </a:pPr>
            <a:r>
              <a:rPr lang="en-US" dirty="0"/>
              <a:t>Signed by developer</a:t>
            </a:r>
          </a:p>
          <a:p>
            <a:pPr marL="971550" lvl="1" indent="-514350">
              <a:buFont typeface="+mj-lt"/>
              <a:buAutoNum type="arabicPeriod"/>
            </a:pPr>
            <a:r>
              <a:rPr lang="en-US" dirty="0"/>
              <a:t>Authorized by user</a:t>
            </a:r>
          </a:p>
          <a:p>
            <a:pPr marL="971550" lvl="1" indent="-514350">
              <a:buFont typeface="+mj-lt"/>
              <a:buAutoNum type="arabicPeriod"/>
            </a:pPr>
            <a:r>
              <a:rPr lang="en-US" dirty="0"/>
              <a:t>Signed by developer and authorized by user</a:t>
            </a:r>
          </a:p>
          <a:p>
            <a:pPr marL="971550" lvl="1" indent="-514350">
              <a:buFont typeface="+mj-lt"/>
              <a:buAutoNum type="arabicPeriod"/>
            </a:pPr>
            <a:r>
              <a:rPr lang="en-US" dirty="0"/>
              <a:t>No updates allowed</a:t>
            </a:r>
          </a:p>
        </p:txBody>
      </p:sp>
      <p:sp>
        <p:nvSpPr>
          <p:cNvPr id="3" name="Title 2">
            <a:extLst>
              <a:ext uri="{FF2B5EF4-FFF2-40B4-BE49-F238E27FC236}">
                <a16:creationId xmlns:a16="http://schemas.microsoft.com/office/drawing/2014/main" id="{900E95B4-AEDC-49FF-A807-92DB1FC7E5AB}"/>
              </a:ext>
            </a:extLst>
          </p:cNvPr>
          <p:cNvSpPr>
            <a:spLocks noGrp="1"/>
          </p:cNvSpPr>
          <p:nvPr>
            <p:ph type="title"/>
          </p:nvPr>
        </p:nvSpPr>
        <p:spPr/>
        <p:txBody>
          <a:bodyPr/>
          <a:lstStyle/>
          <a:p>
            <a:r>
              <a:rPr lang="en-US" dirty="0"/>
              <a:t>Secure Updates</a:t>
            </a:r>
          </a:p>
        </p:txBody>
      </p:sp>
      <p:sp>
        <p:nvSpPr>
          <p:cNvPr id="4" name="Slide Number Placeholder 3">
            <a:extLst>
              <a:ext uri="{FF2B5EF4-FFF2-40B4-BE49-F238E27FC236}">
                <a16:creationId xmlns:a16="http://schemas.microsoft.com/office/drawing/2014/main" id="{F418566B-3C03-464B-A8CB-E67002AB94E8}"/>
              </a:ext>
            </a:extLst>
          </p:cNvPr>
          <p:cNvSpPr>
            <a:spLocks noGrp="1"/>
          </p:cNvSpPr>
          <p:nvPr>
            <p:ph type="sldNum" sz="quarter" idx="12"/>
          </p:nvPr>
        </p:nvSpPr>
        <p:spPr/>
        <p:txBody>
          <a:bodyPr/>
          <a:lstStyle/>
          <a:p>
            <a:fld id="{75FC310F-8B6D-4753-AAE4-A928F19BE0F9}" type="slidenum">
              <a:rPr lang="en-US" smtClean="0"/>
              <a:pPr/>
              <a:t>57</a:t>
            </a:fld>
            <a:endParaRPr lang="en-US" dirty="0"/>
          </a:p>
        </p:txBody>
      </p:sp>
    </p:spTree>
    <p:extLst>
      <p:ext uri="{BB962C8B-B14F-4D97-AF65-F5344CB8AC3E}">
        <p14:creationId xmlns:p14="http://schemas.microsoft.com/office/powerpoint/2010/main" val="14279009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5AB2C7-BD91-448F-A820-36659B60565D}"/>
              </a:ext>
            </a:extLst>
          </p:cNvPr>
          <p:cNvSpPr>
            <a:spLocks noGrp="1"/>
          </p:cNvSpPr>
          <p:nvPr>
            <p:ph idx="1"/>
          </p:nvPr>
        </p:nvSpPr>
        <p:spPr>
          <a:xfrm>
            <a:off x="609600" y="1600200"/>
            <a:ext cx="10972800" cy="4525963"/>
          </a:xfrm>
        </p:spPr>
        <p:txBody>
          <a:bodyPr>
            <a:normAutofit/>
          </a:bodyPr>
          <a:lstStyle/>
          <a:p>
            <a:r>
              <a:rPr lang="en-US" dirty="0"/>
              <a:t>Fixed hardware enforces self-provisioning using the generated keys</a:t>
            </a:r>
          </a:p>
          <a:p>
            <a:endParaRPr lang="en-US" dirty="0"/>
          </a:p>
          <a:p>
            <a:r>
              <a:rPr lang="en-US" dirty="0"/>
              <a:t>These keys are required to authorize a new update</a:t>
            </a:r>
          </a:p>
          <a:p>
            <a:endParaRPr lang="en-US" dirty="0"/>
          </a:p>
          <a:p>
            <a:r>
              <a:rPr lang="en-US" dirty="0"/>
              <a:t>Ensure that only the FPGA can read these keys</a:t>
            </a:r>
          </a:p>
          <a:p>
            <a:endParaRPr lang="en-US" dirty="0"/>
          </a:p>
        </p:txBody>
      </p:sp>
      <p:sp>
        <p:nvSpPr>
          <p:cNvPr id="3" name="Title 2">
            <a:extLst>
              <a:ext uri="{FF2B5EF4-FFF2-40B4-BE49-F238E27FC236}">
                <a16:creationId xmlns:a16="http://schemas.microsoft.com/office/drawing/2014/main" id="{E8A7CBFE-5C77-4FD5-B5FC-2BF945DCA660}"/>
              </a:ext>
            </a:extLst>
          </p:cNvPr>
          <p:cNvSpPr>
            <a:spLocks noGrp="1"/>
          </p:cNvSpPr>
          <p:nvPr>
            <p:ph type="title"/>
          </p:nvPr>
        </p:nvSpPr>
        <p:spPr/>
        <p:txBody>
          <a:bodyPr/>
          <a:lstStyle/>
          <a:p>
            <a:r>
              <a:rPr lang="en-US" dirty="0"/>
              <a:t>Secure Storage</a:t>
            </a:r>
          </a:p>
        </p:txBody>
      </p:sp>
      <p:sp>
        <p:nvSpPr>
          <p:cNvPr id="4" name="Slide Number Placeholder 3">
            <a:extLst>
              <a:ext uri="{FF2B5EF4-FFF2-40B4-BE49-F238E27FC236}">
                <a16:creationId xmlns:a16="http://schemas.microsoft.com/office/drawing/2014/main" id="{286999B3-2338-4A9F-83A3-C02607302D71}"/>
              </a:ext>
            </a:extLst>
          </p:cNvPr>
          <p:cNvSpPr>
            <a:spLocks noGrp="1"/>
          </p:cNvSpPr>
          <p:nvPr>
            <p:ph type="sldNum" sz="quarter" idx="12"/>
          </p:nvPr>
        </p:nvSpPr>
        <p:spPr/>
        <p:txBody>
          <a:bodyPr/>
          <a:lstStyle/>
          <a:p>
            <a:fld id="{75FC310F-8B6D-4753-AAE4-A928F19BE0F9}" type="slidenum">
              <a:rPr lang="en-US" smtClean="0"/>
              <a:pPr/>
              <a:t>58</a:t>
            </a:fld>
            <a:endParaRPr lang="en-US"/>
          </a:p>
        </p:txBody>
      </p:sp>
    </p:spTree>
    <p:extLst>
      <p:ext uri="{BB962C8B-B14F-4D97-AF65-F5344CB8AC3E}">
        <p14:creationId xmlns:p14="http://schemas.microsoft.com/office/powerpoint/2010/main" val="19057754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C5294D-5BE2-4B10-A985-0B6B85B104F8}"/>
              </a:ext>
            </a:extLst>
          </p:cNvPr>
          <p:cNvSpPr>
            <a:spLocks noGrp="1"/>
          </p:cNvSpPr>
          <p:nvPr>
            <p:ph idx="1"/>
          </p:nvPr>
        </p:nvSpPr>
        <p:spPr/>
        <p:txBody>
          <a:bodyPr>
            <a:normAutofit/>
          </a:bodyPr>
          <a:lstStyle/>
          <a:p>
            <a:r>
              <a:rPr lang="en-US" dirty="0"/>
              <a:t>Using the ZCU102</a:t>
            </a:r>
          </a:p>
          <a:p>
            <a:pPr lvl="1"/>
            <a:r>
              <a:rPr lang="en-US" dirty="0"/>
              <a:t>Using proprietary Xilinx secure boot</a:t>
            </a:r>
          </a:p>
          <a:p>
            <a:pPr lvl="1"/>
            <a:r>
              <a:rPr lang="en-US" dirty="0"/>
              <a:t>Must also use Xilinx tools for updates</a:t>
            </a:r>
          </a:p>
          <a:p>
            <a:endParaRPr lang="en-US" dirty="0"/>
          </a:p>
          <a:p>
            <a:r>
              <a:rPr lang="en-US" dirty="0"/>
              <a:t>Leverage the AES accelerator to provide secure storage</a:t>
            </a:r>
          </a:p>
          <a:p>
            <a:pPr marL="0" indent="0">
              <a:buNone/>
            </a:pPr>
            <a:endParaRPr lang="en-US" dirty="0"/>
          </a:p>
        </p:txBody>
      </p:sp>
      <p:sp>
        <p:nvSpPr>
          <p:cNvPr id="3" name="Title 2">
            <a:extLst>
              <a:ext uri="{FF2B5EF4-FFF2-40B4-BE49-F238E27FC236}">
                <a16:creationId xmlns:a16="http://schemas.microsoft.com/office/drawing/2014/main" id="{412AD176-3D0F-49CF-9A9B-2B37D9645761}"/>
              </a:ext>
            </a:extLst>
          </p:cNvPr>
          <p:cNvSpPr>
            <a:spLocks noGrp="1"/>
          </p:cNvSpPr>
          <p:nvPr>
            <p:ph type="title"/>
          </p:nvPr>
        </p:nvSpPr>
        <p:spPr/>
        <p:txBody>
          <a:bodyPr/>
          <a:lstStyle/>
          <a:p>
            <a:r>
              <a:rPr lang="en-US" dirty="0"/>
              <a:t>Implementation</a:t>
            </a:r>
          </a:p>
        </p:txBody>
      </p:sp>
      <p:sp>
        <p:nvSpPr>
          <p:cNvPr id="4" name="Slide Number Placeholder 3">
            <a:extLst>
              <a:ext uri="{FF2B5EF4-FFF2-40B4-BE49-F238E27FC236}">
                <a16:creationId xmlns:a16="http://schemas.microsoft.com/office/drawing/2014/main" id="{5AEB8676-C08B-4D03-A6B4-30287391E648}"/>
              </a:ext>
            </a:extLst>
          </p:cNvPr>
          <p:cNvSpPr>
            <a:spLocks noGrp="1"/>
          </p:cNvSpPr>
          <p:nvPr>
            <p:ph type="sldNum" sz="quarter" idx="12"/>
          </p:nvPr>
        </p:nvSpPr>
        <p:spPr/>
        <p:txBody>
          <a:bodyPr/>
          <a:lstStyle/>
          <a:p>
            <a:fld id="{75FC310F-8B6D-4753-AAE4-A928F19BE0F9}" type="slidenum">
              <a:rPr lang="en-US" smtClean="0"/>
              <a:pPr/>
              <a:t>59</a:t>
            </a:fld>
            <a:endParaRPr lang="en-US"/>
          </a:p>
        </p:txBody>
      </p:sp>
    </p:spTree>
    <p:extLst>
      <p:ext uri="{BB962C8B-B14F-4D97-AF65-F5344CB8AC3E}">
        <p14:creationId xmlns:p14="http://schemas.microsoft.com/office/powerpoint/2010/main" val="317608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C55579-58CB-416B-8E7D-BF9984FBC40A}"/>
              </a:ext>
            </a:extLst>
          </p:cNvPr>
          <p:cNvSpPr>
            <a:spLocks noGrp="1"/>
          </p:cNvSpPr>
          <p:nvPr>
            <p:ph sz="half" idx="1"/>
          </p:nvPr>
        </p:nvSpPr>
        <p:spPr/>
        <p:txBody>
          <a:bodyPr/>
          <a:lstStyle/>
          <a:p>
            <a:r>
              <a:rPr lang="en-US" dirty="0"/>
              <a:t>Manufacturers decide what features to include</a:t>
            </a:r>
          </a:p>
          <a:p>
            <a:endParaRPr lang="en-US" dirty="0"/>
          </a:p>
          <a:p>
            <a:r>
              <a:rPr lang="en-US" dirty="0"/>
              <a:t>Manufacturers decide when and if patches are available</a:t>
            </a:r>
          </a:p>
        </p:txBody>
      </p:sp>
      <p:sp>
        <p:nvSpPr>
          <p:cNvPr id="4" name="Slide Number Placeholder 3">
            <a:extLst>
              <a:ext uri="{FF2B5EF4-FFF2-40B4-BE49-F238E27FC236}">
                <a16:creationId xmlns:a16="http://schemas.microsoft.com/office/drawing/2014/main" id="{A68BBE67-6F36-4FDC-AE37-886F32F98AFD}"/>
              </a:ext>
            </a:extLst>
          </p:cNvPr>
          <p:cNvSpPr>
            <a:spLocks noGrp="1"/>
          </p:cNvSpPr>
          <p:nvPr>
            <p:ph type="sldNum" sz="quarter" idx="12"/>
          </p:nvPr>
        </p:nvSpPr>
        <p:spPr/>
        <p:txBody>
          <a:bodyPr/>
          <a:lstStyle/>
          <a:p>
            <a:fld id="{75FC310F-8B6D-4753-AAE4-A928F19BE0F9}" type="slidenum">
              <a:rPr lang="en-US" smtClean="0"/>
              <a:pPr/>
              <a:t>6</a:t>
            </a:fld>
            <a:endParaRPr lang="en-US"/>
          </a:p>
        </p:txBody>
      </p:sp>
      <p:sp>
        <p:nvSpPr>
          <p:cNvPr id="3" name="Title 2">
            <a:extLst>
              <a:ext uri="{FF2B5EF4-FFF2-40B4-BE49-F238E27FC236}">
                <a16:creationId xmlns:a16="http://schemas.microsoft.com/office/drawing/2014/main" id="{C5281F04-70EE-4513-933F-53695FEE04EB}"/>
              </a:ext>
            </a:extLst>
          </p:cNvPr>
          <p:cNvSpPr>
            <a:spLocks noGrp="1"/>
          </p:cNvSpPr>
          <p:nvPr>
            <p:ph type="title"/>
          </p:nvPr>
        </p:nvSpPr>
        <p:spPr/>
        <p:txBody>
          <a:bodyPr/>
          <a:lstStyle/>
          <a:p>
            <a:r>
              <a:rPr lang="en-US" dirty="0"/>
              <a:t>Problem: Only Manufacturers Make Decisions</a:t>
            </a:r>
            <a:endParaRPr lang="en-US" dirty="0">
              <a:solidFill>
                <a:srgbClr val="FF0000"/>
              </a:solidFill>
            </a:endParaRPr>
          </a:p>
        </p:txBody>
      </p:sp>
      <p:pic>
        <p:nvPicPr>
          <p:cNvPr id="9" name="Picture 8">
            <a:extLst>
              <a:ext uri="{FF2B5EF4-FFF2-40B4-BE49-F238E27FC236}">
                <a16:creationId xmlns:a16="http://schemas.microsoft.com/office/drawing/2014/main" id="{D102C1E3-2596-4002-AE74-44DDEF253988}"/>
              </a:ext>
            </a:extLst>
          </p:cNvPr>
          <p:cNvPicPr>
            <a:picLocks noChangeAspect="1"/>
          </p:cNvPicPr>
          <p:nvPr/>
        </p:nvPicPr>
        <p:blipFill>
          <a:blip r:embed="rId3"/>
          <a:stretch>
            <a:fillRect/>
          </a:stretch>
        </p:blipFill>
        <p:spPr>
          <a:xfrm>
            <a:off x="6781800" y="2057400"/>
            <a:ext cx="4476750" cy="3314700"/>
          </a:xfrm>
          <a:prstGeom prst="rect">
            <a:avLst/>
          </a:prstGeom>
        </p:spPr>
      </p:pic>
    </p:spTree>
    <p:extLst>
      <p:ext uri="{BB962C8B-B14F-4D97-AF65-F5344CB8AC3E}">
        <p14:creationId xmlns:p14="http://schemas.microsoft.com/office/powerpoint/2010/main" val="4203263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3583CB-6FAB-424B-A9D1-E49F726D127B}"/>
              </a:ext>
            </a:extLst>
          </p:cNvPr>
          <p:cNvSpPr>
            <a:spLocks noGrp="1"/>
          </p:cNvSpPr>
          <p:nvPr>
            <p:ph sz="half" idx="1"/>
          </p:nvPr>
        </p:nvSpPr>
        <p:spPr/>
        <p:txBody>
          <a:bodyPr/>
          <a:lstStyle/>
          <a:p>
            <a:r>
              <a:rPr lang="en-US" dirty="0"/>
              <a:t>Booting with Xilinx requires a formatted </a:t>
            </a:r>
            <a:r>
              <a:rPr lang="en-US" dirty="0" err="1"/>
              <a:t>boot.bin</a:t>
            </a:r>
            <a:endParaRPr lang="en-US" dirty="0"/>
          </a:p>
          <a:p>
            <a:endParaRPr lang="en-US" dirty="0"/>
          </a:p>
          <a:p>
            <a:r>
              <a:rPr lang="en-US" dirty="0" err="1"/>
              <a:t>BootROM</a:t>
            </a:r>
            <a:r>
              <a:rPr lang="en-US" dirty="0"/>
              <a:t> parses and boots from </a:t>
            </a:r>
            <a:r>
              <a:rPr lang="en-US" dirty="0" err="1"/>
              <a:t>boot.bin</a:t>
            </a:r>
            <a:endParaRPr lang="en-US" dirty="0"/>
          </a:p>
          <a:p>
            <a:endParaRPr lang="en-US" dirty="0"/>
          </a:p>
          <a:p>
            <a:r>
              <a:rPr lang="en-US" dirty="0" err="1"/>
              <a:t>Boot.bin</a:t>
            </a:r>
            <a:r>
              <a:rPr lang="en-US" dirty="0"/>
              <a:t> can be signed, but the format is proprietary</a:t>
            </a:r>
          </a:p>
        </p:txBody>
      </p:sp>
      <p:sp>
        <p:nvSpPr>
          <p:cNvPr id="4" name="Slide Number Placeholder 3">
            <a:extLst>
              <a:ext uri="{FF2B5EF4-FFF2-40B4-BE49-F238E27FC236}">
                <a16:creationId xmlns:a16="http://schemas.microsoft.com/office/drawing/2014/main" id="{AF68D9D7-B3BE-4186-BD1C-3169F6A72394}"/>
              </a:ext>
            </a:extLst>
          </p:cNvPr>
          <p:cNvSpPr>
            <a:spLocks noGrp="1"/>
          </p:cNvSpPr>
          <p:nvPr>
            <p:ph type="sldNum" sz="quarter" idx="12"/>
          </p:nvPr>
        </p:nvSpPr>
        <p:spPr/>
        <p:txBody>
          <a:bodyPr/>
          <a:lstStyle/>
          <a:p>
            <a:fld id="{75FC310F-8B6D-4753-AAE4-A928F19BE0F9}" type="slidenum">
              <a:rPr lang="en-US" smtClean="0"/>
              <a:pPr/>
              <a:t>60</a:t>
            </a:fld>
            <a:endParaRPr lang="en-US"/>
          </a:p>
        </p:txBody>
      </p:sp>
      <p:sp>
        <p:nvSpPr>
          <p:cNvPr id="3" name="Title 2">
            <a:extLst>
              <a:ext uri="{FF2B5EF4-FFF2-40B4-BE49-F238E27FC236}">
                <a16:creationId xmlns:a16="http://schemas.microsoft.com/office/drawing/2014/main" id="{0F98F80A-ABA2-484D-8AB5-51DC311620C5}"/>
              </a:ext>
            </a:extLst>
          </p:cNvPr>
          <p:cNvSpPr>
            <a:spLocks noGrp="1"/>
          </p:cNvSpPr>
          <p:nvPr>
            <p:ph type="title"/>
          </p:nvPr>
        </p:nvSpPr>
        <p:spPr/>
        <p:txBody>
          <a:bodyPr/>
          <a:lstStyle/>
          <a:p>
            <a:r>
              <a:rPr lang="en-US" dirty="0"/>
              <a:t>Xilinx Secure Boot</a:t>
            </a:r>
          </a:p>
        </p:txBody>
      </p:sp>
      <p:sp>
        <p:nvSpPr>
          <p:cNvPr id="6" name="Rectangle 5">
            <a:extLst>
              <a:ext uri="{FF2B5EF4-FFF2-40B4-BE49-F238E27FC236}">
                <a16:creationId xmlns:a16="http://schemas.microsoft.com/office/drawing/2014/main" id="{5C298A16-70B0-4EF0-9931-A8B5B674064B}"/>
              </a:ext>
            </a:extLst>
          </p:cNvPr>
          <p:cNvSpPr/>
          <p:nvPr/>
        </p:nvSpPr>
        <p:spPr>
          <a:xfrm>
            <a:off x="8229600" y="4267200"/>
            <a:ext cx="1524000" cy="76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Bootloader</a:t>
            </a:r>
          </a:p>
        </p:txBody>
      </p:sp>
      <p:sp>
        <p:nvSpPr>
          <p:cNvPr id="7" name="Rectangle 6">
            <a:extLst>
              <a:ext uri="{FF2B5EF4-FFF2-40B4-BE49-F238E27FC236}">
                <a16:creationId xmlns:a16="http://schemas.microsoft.com/office/drawing/2014/main" id="{66CEF045-EED6-493A-BC03-D39AC1F2C663}"/>
              </a:ext>
            </a:extLst>
          </p:cNvPr>
          <p:cNvSpPr/>
          <p:nvPr/>
        </p:nvSpPr>
        <p:spPr>
          <a:xfrm>
            <a:off x="8077200" y="5562600"/>
            <a:ext cx="1905000" cy="838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FPGA</a:t>
            </a:r>
          </a:p>
        </p:txBody>
      </p:sp>
      <p:cxnSp>
        <p:nvCxnSpPr>
          <p:cNvPr id="8" name="Straight Arrow Connector 7">
            <a:extLst>
              <a:ext uri="{FF2B5EF4-FFF2-40B4-BE49-F238E27FC236}">
                <a16:creationId xmlns:a16="http://schemas.microsoft.com/office/drawing/2014/main" id="{B3320F86-1925-44E7-8125-C99E152264B7}"/>
              </a:ext>
            </a:extLst>
          </p:cNvPr>
          <p:cNvCxnSpPr/>
          <p:nvPr/>
        </p:nvCxnSpPr>
        <p:spPr>
          <a:xfrm>
            <a:off x="9007839" y="5105400"/>
            <a:ext cx="0" cy="381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7B6EE24-0BDE-4B93-B643-229A5B83B46D}"/>
              </a:ext>
            </a:extLst>
          </p:cNvPr>
          <p:cNvGrpSpPr/>
          <p:nvPr/>
        </p:nvGrpSpPr>
        <p:grpSpPr>
          <a:xfrm>
            <a:off x="7026639" y="1419229"/>
            <a:ext cx="3962400" cy="1857371"/>
            <a:chOff x="7026639" y="1419229"/>
            <a:chExt cx="3962400" cy="1857371"/>
          </a:xfrm>
        </p:grpSpPr>
        <p:sp>
          <p:nvSpPr>
            <p:cNvPr id="10" name="Rectangle 9">
              <a:extLst>
                <a:ext uri="{FF2B5EF4-FFF2-40B4-BE49-F238E27FC236}">
                  <a16:creationId xmlns:a16="http://schemas.microsoft.com/office/drawing/2014/main" id="{37911015-8BDC-4A7A-AA08-190DD3501CBE}"/>
                </a:ext>
              </a:extLst>
            </p:cNvPr>
            <p:cNvSpPr/>
            <p:nvPr/>
          </p:nvSpPr>
          <p:spPr>
            <a:xfrm>
              <a:off x="7026639" y="1420691"/>
              <a:ext cx="3962400" cy="185590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t;strong&gt;Key&lt;/strong&gt; - vector &lt;strong&gt;Clip Art&lt;/strong&gt;">
              <a:extLst>
                <a:ext uri="{FF2B5EF4-FFF2-40B4-BE49-F238E27FC236}">
                  <a16:creationId xmlns:a16="http://schemas.microsoft.com/office/drawing/2014/main" id="{6DC1CF41-0A10-4813-BA54-63AF580DB7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8790" y="1915471"/>
              <a:ext cx="775800" cy="321957"/>
            </a:xfrm>
            <a:prstGeom prst="rect">
              <a:avLst/>
            </a:prstGeom>
          </p:spPr>
        </p:pic>
        <p:sp>
          <p:nvSpPr>
            <p:cNvPr id="12" name="TextBox 11">
              <a:extLst>
                <a:ext uri="{FF2B5EF4-FFF2-40B4-BE49-F238E27FC236}">
                  <a16:creationId xmlns:a16="http://schemas.microsoft.com/office/drawing/2014/main" id="{B62B201E-AEAE-46E8-8713-A0709A98A705}"/>
                </a:ext>
              </a:extLst>
            </p:cNvPr>
            <p:cNvSpPr txBox="1"/>
            <p:nvPr/>
          </p:nvSpPr>
          <p:spPr>
            <a:xfrm>
              <a:off x="7083789" y="1419229"/>
              <a:ext cx="1371600" cy="380999"/>
            </a:xfrm>
            <a:prstGeom prst="rect">
              <a:avLst/>
            </a:prstGeom>
            <a:noFill/>
          </p:spPr>
          <p:txBody>
            <a:bodyPr wrap="square" rtlCol="0">
              <a:spAutoFit/>
            </a:bodyPr>
            <a:lstStyle/>
            <a:p>
              <a:r>
                <a:rPr lang="en-US" dirty="0">
                  <a:solidFill>
                    <a:schemeClr val="bg1"/>
                  </a:solidFill>
                </a:rPr>
                <a:t>Secure Boot</a:t>
              </a:r>
            </a:p>
          </p:txBody>
        </p:sp>
      </p:grpSp>
      <p:grpSp>
        <p:nvGrpSpPr>
          <p:cNvPr id="13" name="Group 12">
            <a:extLst>
              <a:ext uri="{FF2B5EF4-FFF2-40B4-BE49-F238E27FC236}">
                <a16:creationId xmlns:a16="http://schemas.microsoft.com/office/drawing/2014/main" id="{721DC434-B670-4E05-9967-1AE3697DF96F}"/>
              </a:ext>
            </a:extLst>
          </p:cNvPr>
          <p:cNvGrpSpPr/>
          <p:nvPr/>
        </p:nvGrpSpPr>
        <p:grpSpPr>
          <a:xfrm>
            <a:off x="9125678" y="1513460"/>
            <a:ext cx="1752600" cy="1001140"/>
            <a:chOff x="9125678" y="1513460"/>
            <a:chExt cx="1752600" cy="1001140"/>
          </a:xfrm>
        </p:grpSpPr>
        <p:sp>
          <p:nvSpPr>
            <p:cNvPr id="14" name="Rectangle 13">
              <a:extLst>
                <a:ext uri="{FF2B5EF4-FFF2-40B4-BE49-F238E27FC236}">
                  <a16:creationId xmlns:a16="http://schemas.microsoft.com/office/drawing/2014/main" id="{9247A7BE-6C24-4895-BF3C-D217623562A1}"/>
                </a:ext>
              </a:extLst>
            </p:cNvPr>
            <p:cNvSpPr/>
            <p:nvPr/>
          </p:nvSpPr>
          <p:spPr>
            <a:xfrm>
              <a:off x="9125678" y="1513460"/>
              <a:ext cx="1752600" cy="10011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5" name="Picture 14" descr="&lt;strong&gt;Key&lt;/strong&gt; Gold - vector &lt;strong&gt;Clip Art&lt;/strong&gt;">
              <a:extLst>
                <a:ext uri="{FF2B5EF4-FFF2-40B4-BE49-F238E27FC236}">
                  <a16:creationId xmlns:a16="http://schemas.microsoft.com/office/drawing/2014/main" id="{219ED141-4006-4D25-87BD-9D5CD70597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6900" y="1886776"/>
              <a:ext cx="990600" cy="483743"/>
            </a:xfrm>
            <a:prstGeom prst="rect">
              <a:avLst/>
            </a:prstGeom>
          </p:spPr>
        </p:pic>
        <p:sp>
          <p:nvSpPr>
            <p:cNvPr id="16" name="TextBox 15">
              <a:extLst>
                <a:ext uri="{FF2B5EF4-FFF2-40B4-BE49-F238E27FC236}">
                  <a16:creationId xmlns:a16="http://schemas.microsoft.com/office/drawing/2014/main" id="{53757539-3D81-44B6-BC52-5FF28663058A}"/>
                </a:ext>
              </a:extLst>
            </p:cNvPr>
            <p:cNvSpPr txBox="1"/>
            <p:nvPr/>
          </p:nvSpPr>
          <p:spPr>
            <a:xfrm>
              <a:off x="9201878" y="1527203"/>
              <a:ext cx="1600200" cy="369332"/>
            </a:xfrm>
            <a:prstGeom prst="rect">
              <a:avLst/>
            </a:prstGeom>
            <a:noFill/>
          </p:spPr>
          <p:txBody>
            <a:bodyPr wrap="square" rtlCol="0">
              <a:spAutoFit/>
            </a:bodyPr>
            <a:lstStyle/>
            <a:p>
              <a:r>
                <a:rPr lang="en-US" dirty="0">
                  <a:solidFill>
                    <a:schemeClr val="bg1"/>
                  </a:solidFill>
                </a:rPr>
                <a:t>Secure Storage</a:t>
              </a:r>
            </a:p>
          </p:txBody>
        </p:sp>
      </p:grpSp>
      <p:grpSp>
        <p:nvGrpSpPr>
          <p:cNvPr id="17" name="Group 16">
            <a:extLst>
              <a:ext uri="{FF2B5EF4-FFF2-40B4-BE49-F238E27FC236}">
                <a16:creationId xmlns:a16="http://schemas.microsoft.com/office/drawing/2014/main" id="{3C5A3D17-1BA0-4627-85C8-576DD06CBB0B}"/>
              </a:ext>
            </a:extLst>
          </p:cNvPr>
          <p:cNvGrpSpPr/>
          <p:nvPr/>
        </p:nvGrpSpPr>
        <p:grpSpPr>
          <a:xfrm>
            <a:off x="7696200" y="2170358"/>
            <a:ext cx="1676400" cy="2020642"/>
            <a:chOff x="7696200" y="2170358"/>
            <a:chExt cx="1676400" cy="2020642"/>
          </a:xfrm>
        </p:grpSpPr>
        <p:sp>
          <p:nvSpPr>
            <p:cNvPr id="18" name="Freeform 23">
              <a:extLst>
                <a:ext uri="{FF2B5EF4-FFF2-40B4-BE49-F238E27FC236}">
                  <a16:creationId xmlns:a16="http://schemas.microsoft.com/office/drawing/2014/main" id="{B0624E7F-622F-43E0-BF3F-84DE1AB8C210}"/>
                </a:ext>
              </a:extLst>
            </p:cNvPr>
            <p:cNvSpPr/>
            <p:nvPr/>
          </p:nvSpPr>
          <p:spPr>
            <a:xfrm>
              <a:off x="8311987" y="2170358"/>
              <a:ext cx="774135" cy="2020642"/>
            </a:xfrm>
            <a:custGeom>
              <a:avLst/>
              <a:gdLst>
                <a:gd name="connsiteX0" fmla="*/ 1102433 w 1102433"/>
                <a:gd name="connsiteY0" fmla="*/ 63265 h 2079442"/>
                <a:gd name="connsiteX1" fmla="*/ 656 w 1102433"/>
                <a:gd name="connsiteY1" fmla="*/ 250642 h 2079442"/>
                <a:gd name="connsiteX2" fmla="*/ 975016 w 1102433"/>
                <a:gd name="connsiteY2" fmla="*/ 2079442 h 2079442"/>
              </a:gdLst>
              <a:ahLst/>
              <a:cxnLst>
                <a:cxn ang="0">
                  <a:pos x="connsiteX0" y="connsiteY0"/>
                </a:cxn>
                <a:cxn ang="0">
                  <a:pos x="connsiteX1" y="connsiteY1"/>
                </a:cxn>
                <a:cxn ang="0">
                  <a:pos x="connsiteX2" y="connsiteY2"/>
                </a:cxn>
              </a:cxnLst>
              <a:rect l="l" t="t" r="r" b="b"/>
              <a:pathLst>
                <a:path w="1102433" h="2079442">
                  <a:moveTo>
                    <a:pt x="1102433" y="63265"/>
                  </a:moveTo>
                  <a:cubicBezTo>
                    <a:pt x="562162" y="-11062"/>
                    <a:pt x="21892" y="-85388"/>
                    <a:pt x="656" y="250642"/>
                  </a:cubicBezTo>
                  <a:cubicBezTo>
                    <a:pt x="-20580" y="586672"/>
                    <a:pt x="477218" y="1333057"/>
                    <a:pt x="975016" y="2079442"/>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310D5F4-7B64-4AB2-9644-FE428F782FE4}"/>
                </a:ext>
              </a:extLst>
            </p:cNvPr>
            <p:cNvSpPr txBox="1"/>
            <p:nvPr/>
          </p:nvSpPr>
          <p:spPr>
            <a:xfrm>
              <a:off x="7696200" y="2743200"/>
              <a:ext cx="1676400" cy="369332"/>
            </a:xfrm>
            <a:prstGeom prst="rect">
              <a:avLst/>
            </a:prstGeom>
            <a:solidFill>
              <a:schemeClr val="accent1"/>
            </a:solidFill>
          </p:spPr>
          <p:txBody>
            <a:bodyPr wrap="square" rtlCol="0">
              <a:spAutoFit/>
            </a:bodyPr>
            <a:lstStyle/>
            <a:p>
              <a:r>
                <a:rPr lang="en-US" dirty="0">
                  <a:solidFill>
                    <a:schemeClr val="bg1"/>
                  </a:solidFill>
                </a:rPr>
                <a:t>Sign Bootloader</a:t>
              </a:r>
            </a:p>
          </p:txBody>
        </p:sp>
      </p:grpSp>
      <p:sp>
        <p:nvSpPr>
          <p:cNvPr id="20" name="TextBox 19">
            <a:extLst>
              <a:ext uri="{FF2B5EF4-FFF2-40B4-BE49-F238E27FC236}">
                <a16:creationId xmlns:a16="http://schemas.microsoft.com/office/drawing/2014/main" id="{94791CD9-485E-41F8-8C69-33792A6E0338}"/>
              </a:ext>
            </a:extLst>
          </p:cNvPr>
          <p:cNvSpPr txBox="1"/>
          <p:nvPr/>
        </p:nvSpPr>
        <p:spPr>
          <a:xfrm>
            <a:off x="8001000" y="3482662"/>
            <a:ext cx="1752600" cy="369332"/>
          </a:xfrm>
          <a:prstGeom prst="rect">
            <a:avLst/>
          </a:prstGeom>
          <a:solidFill>
            <a:schemeClr val="bg1"/>
          </a:solidFill>
        </p:spPr>
        <p:txBody>
          <a:bodyPr wrap="square" rtlCol="0">
            <a:spAutoFit/>
          </a:bodyPr>
          <a:lstStyle/>
          <a:p>
            <a:r>
              <a:rPr lang="en-US" dirty="0"/>
              <a:t>Verify Signature</a:t>
            </a:r>
          </a:p>
        </p:txBody>
      </p:sp>
    </p:spTree>
    <p:extLst>
      <p:ext uri="{BB962C8B-B14F-4D97-AF65-F5344CB8AC3E}">
        <p14:creationId xmlns:p14="http://schemas.microsoft.com/office/powerpoint/2010/main" val="39994519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30613D8E-BDE2-4F7B-8B25-C487ACFEEC4A}"/>
              </a:ext>
            </a:extLst>
          </p:cNvPr>
          <p:cNvSpPr>
            <a:spLocks noGrp="1"/>
          </p:cNvSpPr>
          <p:nvPr>
            <p:ph sz="half" idx="1"/>
          </p:nvPr>
        </p:nvSpPr>
        <p:spPr>
          <a:xfrm>
            <a:off x="609600" y="1600201"/>
            <a:ext cx="4953000" cy="4525963"/>
          </a:xfrm>
        </p:spPr>
        <p:txBody>
          <a:bodyPr/>
          <a:lstStyle/>
          <a:p>
            <a:r>
              <a:rPr lang="en-US" dirty="0"/>
              <a:t>Replay-resistance useful for applications</a:t>
            </a:r>
          </a:p>
          <a:p>
            <a:endParaRPr lang="en-US" dirty="0"/>
          </a:p>
          <a:p>
            <a:r>
              <a:rPr lang="en-US" dirty="0"/>
              <a:t>Leverage the AES accelerator</a:t>
            </a:r>
          </a:p>
          <a:p>
            <a:pPr marL="914400" lvl="1" indent="-457200">
              <a:buFont typeface="+mj-lt"/>
              <a:buAutoNum type="arabicPeriod"/>
            </a:pPr>
            <a:r>
              <a:rPr lang="en-US" dirty="0"/>
              <a:t>Decrypt storage at boot</a:t>
            </a:r>
          </a:p>
          <a:p>
            <a:pPr marL="914400" lvl="1" indent="-457200">
              <a:buFont typeface="+mj-lt"/>
              <a:buAutoNum type="arabicPeriod"/>
            </a:pPr>
            <a:r>
              <a:rPr lang="en-US" dirty="0"/>
              <a:t>Generate a new AES key</a:t>
            </a:r>
          </a:p>
          <a:p>
            <a:pPr marL="914400" lvl="1" indent="-457200">
              <a:buFont typeface="+mj-lt"/>
              <a:buAutoNum type="arabicPeriod"/>
            </a:pPr>
            <a:r>
              <a:rPr lang="en-US" dirty="0"/>
              <a:t>Re-encrypt under this key</a:t>
            </a:r>
          </a:p>
          <a:p>
            <a:endParaRPr lang="en-US" dirty="0"/>
          </a:p>
        </p:txBody>
      </p:sp>
      <p:sp>
        <p:nvSpPr>
          <p:cNvPr id="4" name="Slide Number Placeholder 3">
            <a:extLst>
              <a:ext uri="{FF2B5EF4-FFF2-40B4-BE49-F238E27FC236}">
                <a16:creationId xmlns:a16="http://schemas.microsoft.com/office/drawing/2014/main" id="{59D62938-6F88-4518-8BE2-F19E951DA409}"/>
              </a:ext>
            </a:extLst>
          </p:cNvPr>
          <p:cNvSpPr>
            <a:spLocks noGrp="1"/>
          </p:cNvSpPr>
          <p:nvPr>
            <p:ph type="sldNum" sz="quarter" idx="12"/>
          </p:nvPr>
        </p:nvSpPr>
        <p:spPr/>
        <p:txBody>
          <a:bodyPr/>
          <a:lstStyle/>
          <a:p>
            <a:fld id="{75FC310F-8B6D-4753-AAE4-A928F19BE0F9}" type="slidenum">
              <a:rPr lang="en-US" smtClean="0"/>
              <a:pPr/>
              <a:t>61</a:t>
            </a:fld>
            <a:endParaRPr lang="en-US"/>
          </a:p>
        </p:txBody>
      </p:sp>
      <p:sp>
        <p:nvSpPr>
          <p:cNvPr id="3" name="Title 2">
            <a:extLst>
              <a:ext uri="{FF2B5EF4-FFF2-40B4-BE49-F238E27FC236}">
                <a16:creationId xmlns:a16="http://schemas.microsoft.com/office/drawing/2014/main" id="{BDE78812-9148-4F66-853F-6BBE868397B7}"/>
              </a:ext>
            </a:extLst>
          </p:cNvPr>
          <p:cNvSpPr>
            <a:spLocks noGrp="1"/>
          </p:cNvSpPr>
          <p:nvPr>
            <p:ph type="title"/>
          </p:nvPr>
        </p:nvSpPr>
        <p:spPr/>
        <p:txBody>
          <a:bodyPr/>
          <a:lstStyle/>
          <a:p>
            <a:r>
              <a:rPr lang="en-US" dirty="0"/>
              <a:t>Replay-resistant Storage</a:t>
            </a:r>
          </a:p>
        </p:txBody>
      </p:sp>
      <p:pic>
        <p:nvPicPr>
          <p:cNvPr id="14" name="Picture 13">
            <a:extLst>
              <a:ext uri="{FF2B5EF4-FFF2-40B4-BE49-F238E27FC236}">
                <a16:creationId xmlns:a16="http://schemas.microsoft.com/office/drawing/2014/main" id="{9012C169-F054-4F8F-9E35-621923A79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828800"/>
            <a:ext cx="5876028" cy="3962400"/>
          </a:xfrm>
          <a:prstGeom prst="rect">
            <a:avLst/>
          </a:prstGeom>
        </p:spPr>
      </p:pic>
    </p:spTree>
    <p:extLst>
      <p:ext uri="{BB962C8B-B14F-4D97-AF65-F5344CB8AC3E}">
        <p14:creationId xmlns:p14="http://schemas.microsoft.com/office/powerpoint/2010/main" val="20601105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6BDD76-B8C3-4972-A856-4C9D1B3454D5}"/>
              </a:ext>
            </a:extLst>
          </p:cNvPr>
          <p:cNvSpPr>
            <a:spLocks noGrp="1"/>
          </p:cNvSpPr>
          <p:nvPr>
            <p:ph idx="1"/>
          </p:nvPr>
        </p:nvSpPr>
        <p:spPr/>
        <p:txBody>
          <a:bodyPr/>
          <a:lstStyle/>
          <a:p>
            <a:r>
              <a:rPr lang="en-US" dirty="0"/>
              <a:t>To update, need a new </a:t>
            </a:r>
            <a:r>
              <a:rPr lang="en-US" dirty="0" err="1"/>
              <a:t>boot.bin</a:t>
            </a:r>
            <a:endParaRPr lang="en-US" dirty="0"/>
          </a:p>
          <a:p>
            <a:endParaRPr lang="en-US" dirty="0"/>
          </a:p>
          <a:p>
            <a:r>
              <a:rPr lang="en-US" dirty="0" err="1"/>
              <a:t>boot.bin</a:t>
            </a:r>
            <a:r>
              <a:rPr lang="en-US" dirty="0"/>
              <a:t> can only be generated by Xilinx tools</a:t>
            </a:r>
          </a:p>
          <a:p>
            <a:endParaRPr lang="en-US" dirty="0"/>
          </a:p>
          <a:p>
            <a:r>
              <a:rPr lang="en-US" dirty="0"/>
              <a:t>Therefore, boot into a special update OS when an update is authorized</a:t>
            </a:r>
          </a:p>
        </p:txBody>
      </p:sp>
      <p:sp>
        <p:nvSpPr>
          <p:cNvPr id="3" name="Title 2">
            <a:extLst>
              <a:ext uri="{FF2B5EF4-FFF2-40B4-BE49-F238E27FC236}">
                <a16:creationId xmlns:a16="http://schemas.microsoft.com/office/drawing/2014/main" id="{FD0BD878-7BBD-48AE-9D66-428B26575284}"/>
              </a:ext>
            </a:extLst>
          </p:cNvPr>
          <p:cNvSpPr>
            <a:spLocks noGrp="1"/>
          </p:cNvSpPr>
          <p:nvPr>
            <p:ph type="title"/>
          </p:nvPr>
        </p:nvSpPr>
        <p:spPr/>
        <p:txBody>
          <a:bodyPr/>
          <a:lstStyle/>
          <a:p>
            <a:r>
              <a:rPr lang="en-US" dirty="0"/>
              <a:t>Updates using Xilinx Tools</a:t>
            </a:r>
          </a:p>
        </p:txBody>
      </p:sp>
      <p:sp>
        <p:nvSpPr>
          <p:cNvPr id="4" name="Slide Number Placeholder 3">
            <a:extLst>
              <a:ext uri="{FF2B5EF4-FFF2-40B4-BE49-F238E27FC236}">
                <a16:creationId xmlns:a16="http://schemas.microsoft.com/office/drawing/2014/main" id="{8D262F13-1F2E-4B8D-89FF-ED92039B2BAF}"/>
              </a:ext>
            </a:extLst>
          </p:cNvPr>
          <p:cNvSpPr>
            <a:spLocks noGrp="1"/>
          </p:cNvSpPr>
          <p:nvPr>
            <p:ph type="sldNum" sz="quarter" idx="12"/>
          </p:nvPr>
        </p:nvSpPr>
        <p:spPr/>
        <p:txBody>
          <a:bodyPr/>
          <a:lstStyle/>
          <a:p>
            <a:fld id="{75FC310F-8B6D-4753-AAE4-A928F19BE0F9}" type="slidenum">
              <a:rPr lang="en-US" smtClean="0"/>
              <a:pPr/>
              <a:t>62</a:t>
            </a:fld>
            <a:endParaRPr lang="en-US"/>
          </a:p>
        </p:txBody>
      </p:sp>
    </p:spTree>
    <p:extLst>
      <p:ext uri="{BB962C8B-B14F-4D97-AF65-F5344CB8AC3E}">
        <p14:creationId xmlns:p14="http://schemas.microsoft.com/office/powerpoint/2010/main" val="3195255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9B6EA2-027A-42D8-93D9-C2687B7CEDBA}"/>
              </a:ext>
            </a:extLst>
          </p:cNvPr>
          <p:cNvSpPr>
            <a:spLocks noGrp="1"/>
          </p:cNvSpPr>
          <p:nvPr>
            <p:ph sz="half" idx="1"/>
          </p:nvPr>
        </p:nvSpPr>
        <p:spPr/>
        <p:txBody>
          <a:bodyPr>
            <a:normAutofit lnSpcReduction="10000"/>
          </a:bodyPr>
          <a:lstStyle/>
          <a:p>
            <a:r>
              <a:rPr lang="en-US" dirty="0"/>
              <a:t>Similar to one of the features of Apple’s Secure Enclave</a:t>
            </a:r>
          </a:p>
          <a:p>
            <a:endParaRPr lang="en-US" dirty="0"/>
          </a:p>
          <a:p>
            <a:r>
              <a:rPr lang="en-US" dirty="0"/>
              <a:t>Requires a PIN entry to unlock storage, with hammering resistance</a:t>
            </a:r>
          </a:p>
          <a:p>
            <a:pPr lvl="1"/>
            <a:r>
              <a:rPr lang="en-US" dirty="0"/>
              <a:t>PIN stored in secure storage</a:t>
            </a:r>
          </a:p>
          <a:p>
            <a:pPr lvl="1"/>
            <a:r>
              <a:rPr lang="en-US" dirty="0"/>
              <a:t>Decryption does not occur unless the PIN is correct</a:t>
            </a:r>
          </a:p>
          <a:p>
            <a:pPr lvl="1"/>
            <a:r>
              <a:rPr lang="en-US" dirty="0"/>
              <a:t>System is locked out after a set attempt threshold</a:t>
            </a:r>
          </a:p>
        </p:txBody>
      </p:sp>
      <p:sp>
        <p:nvSpPr>
          <p:cNvPr id="4" name="Slide Number Placeholder 3">
            <a:extLst>
              <a:ext uri="{FF2B5EF4-FFF2-40B4-BE49-F238E27FC236}">
                <a16:creationId xmlns:a16="http://schemas.microsoft.com/office/drawing/2014/main" id="{E917FDED-EE8B-454A-88C8-B3D5DA07C8A9}"/>
              </a:ext>
            </a:extLst>
          </p:cNvPr>
          <p:cNvSpPr>
            <a:spLocks noGrp="1"/>
          </p:cNvSpPr>
          <p:nvPr>
            <p:ph type="sldNum" sz="quarter" idx="12"/>
          </p:nvPr>
        </p:nvSpPr>
        <p:spPr/>
        <p:txBody>
          <a:bodyPr/>
          <a:lstStyle/>
          <a:p>
            <a:fld id="{75FC310F-8B6D-4753-AAE4-A928F19BE0F9}" type="slidenum">
              <a:rPr lang="en-US" smtClean="0"/>
              <a:pPr/>
              <a:t>63</a:t>
            </a:fld>
            <a:endParaRPr lang="en-US"/>
          </a:p>
        </p:txBody>
      </p:sp>
      <p:sp>
        <p:nvSpPr>
          <p:cNvPr id="3" name="Title 2">
            <a:extLst>
              <a:ext uri="{FF2B5EF4-FFF2-40B4-BE49-F238E27FC236}">
                <a16:creationId xmlns:a16="http://schemas.microsoft.com/office/drawing/2014/main" id="{D691AA5F-517E-4562-9BF0-8CEE496A9930}"/>
              </a:ext>
            </a:extLst>
          </p:cNvPr>
          <p:cNvSpPr>
            <a:spLocks noGrp="1"/>
          </p:cNvSpPr>
          <p:nvPr>
            <p:ph type="title"/>
          </p:nvPr>
        </p:nvSpPr>
        <p:spPr/>
        <p:txBody>
          <a:bodyPr/>
          <a:lstStyle/>
          <a:p>
            <a:r>
              <a:rPr lang="en-US" dirty="0"/>
              <a:t>Example: Secure Filesystem</a:t>
            </a:r>
          </a:p>
        </p:txBody>
      </p:sp>
      <p:sp>
        <p:nvSpPr>
          <p:cNvPr id="5" name="Rectangle 4">
            <a:extLst>
              <a:ext uri="{FF2B5EF4-FFF2-40B4-BE49-F238E27FC236}">
                <a16:creationId xmlns:a16="http://schemas.microsoft.com/office/drawing/2014/main" id="{BE130DFD-5CB4-42AA-92F7-0FCD2170B4D4}"/>
              </a:ext>
            </a:extLst>
          </p:cNvPr>
          <p:cNvSpPr/>
          <p:nvPr/>
        </p:nvSpPr>
        <p:spPr>
          <a:xfrm>
            <a:off x="8197300" y="3296648"/>
            <a:ext cx="1524000" cy="76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AES </a:t>
            </a:r>
            <a:r>
              <a:rPr lang="en-US" dirty="0" err="1"/>
              <a:t>Encrypter</a:t>
            </a:r>
            <a:endParaRPr lang="en-US" dirty="0"/>
          </a:p>
        </p:txBody>
      </p:sp>
      <p:grpSp>
        <p:nvGrpSpPr>
          <p:cNvPr id="6" name="Group 5">
            <a:extLst>
              <a:ext uri="{FF2B5EF4-FFF2-40B4-BE49-F238E27FC236}">
                <a16:creationId xmlns:a16="http://schemas.microsoft.com/office/drawing/2014/main" id="{45AF7D9D-FE44-417B-B8A3-833A9324A820}"/>
              </a:ext>
            </a:extLst>
          </p:cNvPr>
          <p:cNvGrpSpPr/>
          <p:nvPr/>
        </p:nvGrpSpPr>
        <p:grpSpPr>
          <a:xfrm>
            <a:off x="7026639" y="1419229"/>
            <a:ext cx="3851639" cy="1247771"/>
            <a:chOff x="7026639" y="1419229"/>
            <a:chExt cx="3851639" cy="1247771"/>
          </a:xfrm>
        </p:grpSpPr>
        <p:sp>
          <p:nvSpPr>
            <p:cNvPr id="7" name="Rectangle 6">
              <a:extLst>
                <a:ext uri="{FF2B5EF4-FFF2-40B4-BE49-F238E27FC236}">
                  <a16:creationId xmlns:a16="http://schemas.microsoft.com/office/drawing/2014/main" id="{418A66A6-3B0C-412A-92EE-E50206D489CB}"/>
                </a:ext>
              </a:extLst>
            </p:cNvPr>
            <p:cNvSpPr/>
            <p:nvPr/>
          </p:nvSpPr>
          <p:spPr>
            <a:xfrm>
              <a:off x="7026639" y="1420691"/>
              <a:ext cx="3851639" cy="124630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lt;strong&gt;Key&lt;/strong&gt; - vector &lt;strong&gt;Clip Art&lt;/strong&gt;">
              <a:extLst>
                <a:ext uri="{FF2B5EF4-FFF2-40B4-BE49-F238E27FC236}">
                  <a16:creationId xmlns:a16="http://schemas.microsoft.com/office/drawing/2014/main" id="{2E4BCDE5-63C8-4D3B-A1B9-5426046EE4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5859" y="1772962"/>
              <a:ext cx="775800" cy="321957"/>
            </a:xfrm>
            <a:prstGeom prst="rect">
              <a:avLst/>
            </a:prstGeom>
          </p:spPr>
        </p:pic>
        <p:sp>
          <p:nvSpPr>
            <p:cNvPr id="9" name="TextBox 8">
              <a:extLst>
                <a:ext uri="{FF2B5EF4-FFF2-40B4-BE49-F238E27FC236}">
                  <a16:creationId xmlns:a16="http://schemas.microsoft.com/office/drawing/2014/main" id="{74BB9873-5D25-487A-856A-6A83932FAD04}"/>
                </a:ext>
              </a:extLst>
            </p:cNvPr>
            <p:cNvSpPr txBox="1"/>
            <p:nvPr/>
          </p:nvSpPr>
          <p:spPr>
            <a:xfrm>
              <a:off x="7083789" y="1419229"/>
              <a:ext cx="1371600" cy="380999"/>
            </a:xfrm>
            <a:prstGeom prst="rect">
              <a:avLst/>
            </a:prstGeom>
            <a:noFill/>
          </p:spPr>
          <p:txBody>
            <a:bodyPr wrap="square" rtlCol="0">
              <a:spAutoFit/>
            </a:bodyPr>
            <a:lstStyle/>
            <a:p>
              <a:r>
                <a:rPr lang="en-US" dirty="0">
                  <a:solidFill>
                    <a:schemeClr val="bg1"/>
                  </a:solidFill>
                </a:rPr>
                <a:t>Secure Boot</a:t>
              </a:r>
            </a:p>
          </p:txBody>
        </p:sp>
      </p:grpSp>
      <p:grpSp>
        <p:nvGrpSpPr>
          <p:cNvPr id="10" name="Group 9">
            <a:extLst>
              <a:ext uri="{FF2B5EF4-FFF2-40B4-BE49-F238E27FC236}">
                <a16:creationId xmlns:a16="http://schemas.microsoft.com/office/drawing/2014/main" id="{DCD57F3E-44A6-41A6-A3CA-BF239B5B0E52}"/>
              </a:ext>
            </a:extLst>
          </p:cNvPr>
          <p:cNvGrpSpPr/>
          <p:nvPr/>
        </p:nvGrpSpPr>
        <p:grpSpPr>
          <a:xfrm>
            <a:off x="9125678" y="1513460"/>
            <a:ext cx="1676400" cy="1001140"/>
            <a:chOff x="9125678" y="1513460"/>
            <a:chExt cx="1676400" cy="1001140"/>
          </a:xfrm>
        </p:grpSpPr>
        <p:sp>
          <p:nvSpPr>
            <p:cNvPr id="11" name="Rectangle 10">
              <a:extLst>
                <a:ext uri="{FF2B5EF4-FFF2-40B4-BE49-F238E27FC236}">
                  <a16:creationId xmlns:a16="http://schemas.microsoft.com/office/drawing/2014/main" id="{BDD8EB86-CE0E-4CFC-9F3E-D9A4B075FC0F}"/>
                </a:ext>
              </a:extLst>
            </p:cNvPr>
            <p:cNvSpPr/>
            <p:nvPr/>
          </p:nvSpPr>
          <p:spPr>
            <a:xfrm>
              <a:off x="9125678" y="1513460"/>
              <a:ext cx="1676400" cy="10011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2" name="Picture 11" descr="&lt;strong&gt;Key&lt;/strong&gt; Gold - vector &lt;strong&gt;Clip Art&lt;/strong&gt;">
              <a:extLst>
                <a:ext uri="{FF2B5EF4-FFF2-40B4-BE49-F238E27FC236}">
                  <a16:creationId xmlns:a16="http://schemas.microsoft.com/office/drawing/2014/main" id="{0B417954-122F-494A-8012-9D5FB08449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6900" y="1886776"/>
              <a:ext cx="990600" cy="483743"/>
            </a:xfrm>
            <a:prstGeom prst="rect">
              <a:avLst/>
            </a:prstGeom>
          </p:spPr>
        </p:pic>
        <p:sp>
          <p:nvSpPr>
            <p:cNvPr id="13" name="TextBox 12">
              <a:extLst>
                <a:ext uri="{FF2B5EF4-FFF2-40B4-BE49-F238E27FC236}">
                  <a16:creationId xmlns:a16="http://schemas.microsoft.com/office/drawing/2014/main" id="{9EE26D45-D5FC-4882-A461-1AF95EF11B85}"/>
                </a:ext>
              </a:extLst>
            </p:cNvPr>
            <p:cNvSpPr txBox="1"/>
            <p:nvPr/>
          </p:nvSpPr>
          <p:spPr>
            <a:xfrm>
              <a:off x="9201878" y="1527203"/>
              <a:ext cx="1600200" cy="369332"/>
            </a:xfrm>
            <a:prstGeom prst="rect">
              <a:avLst/>
            </a:prstGeom>
            <a:noFill/>
          </p:spPr>
          <p:txBody>
            <a:bodyPr wrap="square" rtlCol="0">
              <a:spAutoFit/>
            </a:bodyPr>
            <a:lstStyle/>
            <a:p>
              <a:r>
                <a:rPr lang="en-US" dirty="0">
                  <a:solidFill>
                    <a:schemeClr val="bg1"/>
                  </a:solidFill>
                </a:rPr>
                <a:t>Secure Storage</a:t>
              </a:r>
            </a:p>
          </p:txBody>
        </p:sp>
      </p:grpSp>
      <p:grpSp>
        <p:nvGrpSpPr>
          <p:cNvPr id="14" name="Group 13">
            <a:extLst>
              <a:ext uri="{FF2B5EF4-FFF2-40B4-BE49-F238E27FC236}">
                <a16:creationId xmlns:a16="http://schemas.microsoft.com/office/drawing/2014/main" id="{9DF1D78B-4D71-4DFE-B08E-706A81362C10}"/>
              </a:ext>
            </a:extLst>
          </p:cNvPr>
          <p:cNvGrpSpPr/>
          <p:nvPr/>
        </p:nvGrpSpPr>
        <p:grpSpPr>
          <a:xfrm>
            <a:off x="7870431" y="2170358"/>
            <a:ext cx="1137408" cy="1050090"/>
            <a:chOff x="7870431" y="2170358"/>
            <a:chExt cx="1137408" cy="1050090"/>
          </a:xfrm>
        </p:grpSpPr>
        <p:sp>
          <p:nvSpPr>
            <p:cNvPr id="15" name="Freeform 17">
              <a:extLst>
                <a:ext uri="{FF2B5EF4-FFF2-40B4-BE49-F238E27FC236}">
                  <a16:creationId xmlns:a16="http://schemas.microsoft.com/office/drawing/2014/main" id="{95A7AABE-D092-4378-B6F2-C1435E0F9CBE}"/>
                </a:ext>
              </a:extLst>
            </p:cNvPr>
            <p:cNvSpPr/>
            <p:nvPr/>
          </p:nvSpPr>
          <p:spPr>
            <a:xfrm>
              <a:off x="8311988" y="2170358"/>
              <a:ext cx="695851" cy="1050090"/>
            </a:xfrm>
            <a:custGeom>
              <a:avLst/>
              <a:gdLst>
                <a:gd name="connsiteX0" fmla="*/ 1102433 w 1102433"/>
                <a:gd name="connsiteY0" fmla="*/ 63265 h 2079442"/>
                <a:gd name="connsiteX1" fmla="*/ 656 w 1102433"/>
                <a:gd name="connsiteY1" fmla="*/ 250642 h 2079442"/>
                <a:gd name="connsiteX2" fmla="*/ 975016 w 1102433"/>
                <a:gd name="connsiteY2" fmla="*/ 2079442 h 2079442"/>
              </a:gdLst>
              <a:ahLst/>
              <a:cxnLst>
                <a:cxn ang="0">
                  <a:pos x="connsiteX0" y="connsiteY0"/>
                </a:cxn>
                <a:cxn ang="0">
                  <a:pos x="connsiteX1" y="connsiteY1"/>
                </a:cxn>
                <a:cxn ang="0">
                  <a:pos x="connsiteX2" y="connsiteY2"/>
                </a:cxn>
              </a:cxnLst>
              <a:rect l="l" t="t" r="r" b="b"/>
              <a:pathLst>
                <a:path w="1102433" h="2079442">
                  <a:moveTo>
                    <a:pt x="1102433" y="63265"/>
                  </a:moveTo>
                  <a:cubicBezTo>
                    <a:pt x="562162" y="-11062"/>
                    <a:pt x="21892" y="-85388"/>
                    <a:pt x="656" y="250642"/>
                  </a:cubicBezTo>
                  <a:cubicBezTo>
                    <a:pt x="-20580" y="586672"/>
                    <a:pt x="477218" y="1333057"/>
                    <a:pt x="975016" y="2079442"/>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605ED2-FDF0-473D-A3D4-20D8D9FC7D36}"/>
                </a:ext>
              </a:extLst>
            </p:cNvPr>
            <p:cNvSpPr txBox="1"/>
            <p:nvPr/>
          </p:nvSpPr>
          <p:spPr>
            <a:xfrm>
              <a:off x="7870431" y="2234172"/>
              <a:ext cx="1121168" cy="369332"/>
            </a:xfrm>
            <a:prstGeom prst="rect">
              <a:avLst/>
            </a:prstGeom>
            <a:solidFill>
              <a:schemeClr val="accent1"/>
            </a:solidFill>
          </p:spPr>
          <p:txBody>
            <a:bodyPr wrap="square" rtlCol="0">
              <a:spAutoFit/>
            </a:bodyPr>
            <a:lstStyle/>
            <a:p>
              <a:r>
                <a:rPr lang="en-US" dirty="0">
                  <a:solidFill>
                    <a:schemeClr val="bg1"/>
                  </a:solidFill>
                </a:rPr>
                <a:t>Sign FPGA</a:t>
              </a:r>
            </a:p>
          </p:txBody>
        </p:sp>
      </p:grpSp>
      <p:sp>
        <p:nvSpPr>
          <p:cNvPr id="17" name="TextBox 16">
            <a:extLst>
              <a:ext uri="{FF2B5EF4-FFF2-40B4-BE49-F238E27FC236}">
                <a16:creationId xmlns:a16="http://schemas.microsoft.com/office/drawing/2014/main" id="{C92FFFD7-0BAC-4EBD-9CAC-21ACA1801DD3}"/>
              </a:ext>
            </a:extLst>
          </p:cNvPr>
          <p:cNvSpPr txBox="1"/>
          <p:nvPr/>
        </p:nvSpPr>
        <p:spPr>
          <a:xfrm>
            <a:off x="7734300" y="2700064"/>
            <a:ext cx="1752600" cy="369332"/>
          </a:xfrm>
          <a:prstGeom prst="rect">
            <a:avLst/>
          </a:prstGeom>
          <a:solidFill>
            <a:schemeClr val="bg1"/>
          </a:solidFill>
        </p:spPr>
        <p:txBody>
          <a:bodyPr wrap="square" rtlCol="0">
            <a:spAutoFit/>
          </a:bodyPr>
          <a:lstStyle/>
          <a:p>
            <a:r>
              <a:rPr lang="en-US" dirty="0"/>
              <a:t>Verify Signature</a:t>
            </a:r>
          </a:p>
        </p:txBody>
      </p:sp>
      <p:grpSp>
        <p:nvGrpSpPr>
          <p:cNvPr id="18" name="Group 17">
            <a:extLst>
              <a:ext uri="{FF2B5EF4-FFF2-40B4-BE49-F238E27FC236}">
                <a16:creationId xmlns:a16="http://schemas.microsoft.com/office/drawing/2014/main" id="{4C5F7DF7-3984-4B29-AE45-23408C0BB7D2}"/>
              </a:ext>
            </a:extLst>
          </p:cNvPr>
          <p:cNvGrpSpPr/>
          <p:nvPr/>
        </p:nvGrpSpPr>
        <p:grpSpPr>
          <a:xfrm>
            <a:off x="5873750" y="3493850"/>
            <a:ext cx="2203450" cy="369332"/>
            <a:chOff x="5873750" y="3493850"/>
            <a:chExt cx="2203450" cy="369332"/>
          </a:xfrm>
        </p:grpSpPr>
        <p:sp>
          <p:nvSpPr>
            <p:cNvPr id="19" name="TextBox 18">
              <a:extLst>
                <a:ext uri="{FF2B5EF4-FFF2-40B4-BE49-F238E27FC236}">
                  <a16:creationId xmlns:a16="http://schemas.microsoft.com/office/drawing/2014/main" id="{43133883-6092-42DC-8956-DB03399E29EA}"/>
                </a:ext>
              </a:extLst>
            </p:cNvPr>
            <p:cNvSpPr txBox="1"/>
            <p:nvPr/>
          </p:nvSpPr>
          <p:spPr>
            <a:xfrm>
              <a:off x="5873750" y="3493850"/>
              <a:ext cx="990600" cy="369332"/>
            </a:xfrm>
            <a:prstGeom prst="rect">
              <a:avLst/>
            </a:prstGeom>
            <a:noFill/>
          </p:spPr>
          <p:txBody>
            <a:bodyPr wrap="square" rtlCol="0">
              <a:spAutoFit/>
            </a:bodyPr>
            <a:lstStyle/>
            <a:p>
              <a:r>
                <a:rPr lang="en-US" dirty="0"/>
                <a:t>User PIN</a:t>
              </a:r>
            </a:p>
          </p:txBody>
        </p:sp>
        <p:cxnSp>
          <p:nvCxnSpPr>
            <p:cNvPr id="20" name="Straight Arrow Connector 19">
              <a:extLst>
                <a:ext uri="{FF2B5EF4-FFF2-40B4-BE49-F238E27FC236}">
                  <a16:creationId xmlns:a16="http://schemas.microsoft.com/office/drawing/2014/main" id="{AC950056-62A0-4787-BE78-2B2769A930E2}"/>
                </a:ext>
              </a:extLst>
            </p:cNvPr>
            <p:cNvCxnSpPr/>
            <p:nvPr/>
          </p:nvCxnSpPr>
          <p:spPr>
            <a:xfrm>
              <a:off x="7005819" y="3677648"/>
              <a:ext cx="107138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65ADFA1-2D94-4C63-B9BB-6B2E48DCD284}"/>
              </a:ext>
            </a:extLst>
          </p:cNvPr>
          <p:cNvGrpSpPr/>
          <p:nvPr/>
        </p:nvGrpSpPr>
        <p:grpSpPr>
          <a:xfrm>
            <a:off x="7716648" y="4154248"/>
            <a:ext cx="1005441" cy="798752"/>
            <a:chOff x="7716648" y="4154248"/>
            <a:chExt cx="1005441" cy="798752"/>
          </a:xfrm>
        </p:grpSpPr>
        <p:cxnSp>
          <p:nvCxnSpPr>
            <p:cNvPr id="22" name="Straight Arrow Connector 21">
              <a:extLst>
                <a:ext uri="{FF2B5EF4-FFF2-40B4-BE49-F238E27FC236}">
                  <a16:creationId xmlns:a16="http://schemas.microsoft.com/office/drawing/2014/main" id="{FE01992A-CE00-4FC1-963B-FBCC39D8CFC4}"/>
                </a:ext>
              </a:extLst>
            </p:cNvPr>
            <p:cNvCxnSpPr/>
            <p:nvPr/>
          </p:nvCxnSpPr>
          <p:spPr>
            <a:xfrm flipH="1">
              <a:off x="7833759" y="4154248"/>
              <a:ext cx="627251" cy="7987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A92A53B-FEBF-434D-82C5-4BFD9C5814B5}"/>
                </a:ext>
              </a:extLst>
            </p:cNvPr>
            <p:cNvSpPr txBox="1"/>
            <p:nvPr/>
          </p:nvSpPr>
          <p:spPr>
            <a:xfrm>
              <a:off x="7716648" y="4330858"/>
              <a:ext cx="1005441" cy="369332"/>
            </a:xfrm>
            <a:prstGeom prst="rect">
              <a:avLst/>
            </a:prstGeom>
            <a:solidFill>
              <a:schemeClr val="bg1"/>
            </a:solidFill>
          </p:spPr>
          <p:txBody>
            <a:bodyPr wrap="square" rtlCol="0">
              <a:spAutoFit/>
            </a:bodyPr>
            <a:lstStyle/>
            <a:p>
              <a:r>
                <a:rPr lang="en-US" dirty="0"/>
                <a:t>Boot OS</a:t>
              </a:r>
            </a:p>
          </p:txBody>
        </p:sp>
      </p:grpSp>
      <p:grpSp>
        <p:nvGrpSpPr>
          <p:cNvPr id="24" name="Group 23">
            <a:extLst>
              <a:ext uri="{FF2B5EF4-FFF2-40B4-BE49-F238E27FC236}">
                <a16:creationId xmlns:a16="http://schemas.microsoft.com/office/drawing/2014/main" id="{0C283C5F-15B7-488A-848B-25328B49BFE9}"/>
              </a:ext>
            </a:extLst>
          </p:cNvPr>
          <p:cNvGrpSpPr/>
          <p:nvPr/>
        </p:nvGrpSpPr>
        <p:grpSpPr>
          <a:xfrm>
            <a:off x="7026639" y="5048600"/>
            <a:ext cx="3850911" cy="1356284"/>
            <a:chOff x="6817088" y="5044516"/>
            <a:chExt cx="3850911" cy="1356284"/>
          </a:xfrm>
        </p:grpSpPr>
        <p:sp>
          <p:nvSpPr>
            <p:cNvPr id="25" name="Rectangle 24">
              <a:extLst>
                <a:ext uri="{FF2B5EF4-FFF2-40B4-BE49-F238E27FC236}">
                  <a16:creationId xmlns:a16="http://schemas.microsoft.com/office/drawing/2014/main" id="{01F10F3B-797B-4EAD-B35B-30ABB72F557A}"/>
                </a:ext>
              </a:extLst>
            </p:cNvPr>
            <p:cNvSpPr/>
            <p:nvPr/>
          </p:nvSpPr>
          <p:spPr>
            <a:xfrm>
              <a:off x="6817088" y="5044516"/>
              <a:ext cx="3850911" cy="13562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D03DB7DF-8792-44C7-98F9-BD21B94CAB01}"/>
                </a:ext>
              </a:extLst>
            </p:cNvPr>
            <p:cNvSpPr txBox="1"/>
            <p:nvPr/>
          </p:nvSpPr>
          <p:spPr>
            <a:xfrm>
              <a:off x="6890478" y="5093182"/>
              <a:ext cx="1831611" cy="369332"/>
            </a:xfrm>
            <a:prstGeom prst="rect">
              <a:avLst/>
            </a:prstGeom>
            <a:noFill/>
          </p:spPr>
          <p:txBody>
            <a:bodyPr wrap="square" rtlCol="0">
              <a:spAutoFit/>
            </a:bodyPr>
            <a:lstStyle/>
            <a:p>
              <a:r>
                <a:rPr lang="en-US" dirty="0">
                  <a:solidFill>
                    <a:schemeClr val="bg1"/>
                  </a:solidFill>
                </a:rPr>
                <a:t>Operating System</a:t>
              </a:r>
            </a:p>
          </p:txBody>
        </p:sp>
      </p:grpSp>
      <p:grpSp>
        <p:nvGrpSpPr>
          <p:cNvPr id="27" name="Group 26">
            <a:extLst>
              <a:ext uri="{FF2B5EF4-FFF2-40B4-BE49-F238E27FC236}">
                <a16:creationId xmlns:a16="http://schemas.microsoft.com/office/drawing/2014/main" id="{1363C5C6-CE04-45F1-804F-86CA3A508430}"/>
              </a:ext>
            </a:extLst>
          </p:cNvPr>
          <p:cNvGrpSpPr/>
          <p:nvPr/>
        </p:nvGrpSpPr>
        <p:grpSpPr>
          <a:xfrm>
            <a:off x="8841326" y="4154248"/>
            <a:ext cx="1466121" cy="1308266"/>
            <a:chOff x="8841326" y="4154248"/>
            <a:chExt cx="1466121" cy="1308266"/>
          </a:xfrm>
        </p:grpSpPr>
        <p:cxnSp>
          <p:nvCxnSpPr>
            <p:cNvPr id="28" name="Straight Arrow Connector 27">
              <a:extLst>
                <a:ext uri="{FF2B5EF4-FFF2-40B4-BE49-F238E27FC236}">
                  <a16:creationId xmlns:a16="http://schemas.microsoft.com/office/drawing/2014/main" id="{824F5083-EB47-406F-B5FC-F0DB84021739}"/>
                </a:ext>
              </a:extLst>
            </p:cNvPr>
            <p:cNvCxnSpPr/>
            <p:nvPr/>
          </p:nvCxnSpPr>
          <p:spPr>
            <a:xfrm>
              <a:off x="9448800" y="4154248"/>
              <a:ext cx="152400" cy="130826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59E72EE-FEBF-4BD2-97E8-8960DD377397}"/>
                </a:ext>
              </a:extLst>
            </p:cNvPr>
            <p:cNvSpPr txBox="1"/>
            <p:nvPr/>
          </p:nvSpPr>
          <p:spPr>
            <a:xfrm>
              <a:off x="8841326" y="4515524"/>
              <a:ext cx="1466121" cy="369332"/>
            </a:xfrm>
            <a:prstGeom prst="rect">
              <a:avLst/>
            </a:prstGeom>
            <a:solidFill>
              <a:schemeClr val="bg1"/>
            </a:solidFill>
          </p:spPr>
          <p:txBody>
            <a:bodyPr wrap="square" rtlCol="0">
              <a:spAutoFit/>
            </a:bodyPr>
            <a:lstStyle/>
            <a:p>
              <a:r>
                <a:rPr lang="en-US" dirty="0"/>
                <a:t>Encrypt Data</a:t>
              </a:r>
            </a:p>
          </p:txBody>
        </p:sp>
      </p:grpSp>
      <p:grpSp>
        <p:nvGrpSpPr>
          <p:cNvPr id="30" name="Group 29">
            <a:extLst>
              <a:ext uri="{FF2B5EF4-FFF2-40B4-BE49-F238E27FC236}">
                <a16:creationId xmlns:a16="http://schemas.microsoft.com/office/drawing/2014/main" id="{D1430C50-A61D-4D89-B98B-3DD2EB932AFD}"/>
              </a:ext>
            </a:extLst>
          </p:cNvPr>
          <p:cNvGrpSpPr/>
          <p:nvPr/>
        </p:nvGrpSpPr>
        <p:grpSpPr>
          <a:xfrm>
            <a:off x="9848538" y="2570813"/>
            <a:ext cx="1247306" cy="1229194"/>
            <a:chOff x="9848538" y="2570813"/>
            <a:chExt cx="1247306" cy="1229194"/>
          </a:xfrm>
        </p:grpSpPr>
        <p:sp>
          <p:nvSpPr>
            <p:cNvPr id="31" name="Freeform 135">
              <a:extLst>
                <a:ext uri="{FF2B5EF4-FFF2-40B4-BE49-F238E27FC236}">
                  <a16:creationId xmlns:a16="http://schemas.microsoft.com/office/drawing/2014/main" id="{FF46CEEB-898F-433A-A664-14863FC73ECB}"/>
                </a:ext>
              </a:extLst>
            </p:cNvPr>
            <p:cNvSpPr/>
            <p:nvPr/>
          </p:nvSpPr>
          <p:spPr>
            <a:xfrm>
              <a:off x="9848538" y="2570813"/>
              <a:ext cx="790221" cy="1229194"/>
            </a:xfrm>
            <a:custGeom>
              <a:avLst/>
              <a:gdLst>
                <a:gd name="connsiteX0" fmla="*/ 584616 w 790221"/>
                <a:gd name="connsiteY0" fmla="*/ 0 h 1229194"/>
                <a:gd name="connsiteX1" fmla="*/ 757003 w 790221"/>
                <a:gd name="connsiteY1" fmla="*/ 652072 h 1229194"/>
                <a:gd name="connsiteX2" fmla="*/ 0 w 790221"/>
                <a:gd name="connsiteY2" fmla="*/ 1229194 h 1229194"/>
              </a:gdLst>
              <a:ahLst/>
              <a:cxnLst>
                <a:cxn ang="0">
                  <a:pos x="connsiteX0" y="connsiteY0"/>
                </a:cxn>
                <a:cxn ang="0">
                  <a:pos x="connsiteX1" y="connsiteY1"/>
                </a:cxn>
                <a:cxn ang="0">
                  <a:pos x="connsiteX2" y="connsiteY2"/>
                </a:cxn>
              </a:cxnLst>
              <a:rect l="l" t="t" r="r" b="b"/>
              <a:pathLst>
                <a:path w="790221" h="1229194">
                  <a:moveTo>
                    <a:pt x="584616" y="0"/>
                  </a:moveTo>
                  <a:cubicBezTo>
                    <a:pt x="719527" y="223603"/>
                    <a:pt x="854439" y="447206"/>
                    <a:pt x="757003" y="652072"/>
                  </a:cubicBezTo>
                  <a:cubicBezTo>
                    <a:pt x="659567" y="856938"/>
                    <a:pt x="134912" y="1120515"/>
                    <a:pt x="0" y="1229194"/>
                  </a:cubicBezTo>
                </a:path>
              </a:pathLst>
            </a:custGeom>
            <a:noFill/>
            <a:ln w="381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F8BEFBB-6966-4AF4-9CF3-D61B3ECEC7EB}"/>
                </a:ext>
              </a:extLst>
            </p:cNvPr>
            <p:cNvSpPr txBox="1"/>
            <p:nvPr/>
          </p:nvSpPr>
          <p:spPr>
            <a:xfrm>
              <a:off x="10052958" y="3077869"/>
              <a:ext cx="1042886" cy="369332"/>
            </a:xfrm>
            <a:prstGeom prst="rect">
              <a:avLst/>
            </a:prstGeom>
            <a:solidFill>
              <a:schemeClr val="bg1"/>
            </a:solidFill>
          </p:spPr>
          <p:txBody>
            <a:bodyPr wrap="square" rtlCol="0">
              <a:spAutoFit/>
            </a:bodyPr>
            <a:lstStyle/>
            <a:p>
              <a:r>
                <a:rPr lang="en-US" dirty="0"/>
                <a:t>Read Key</a:t>
              </a:r>
            </a:p>
          </p:txBody>
        </p:sp>
      </p:grpSp>
      <p:sp>
        <p:nvSpPr>
          <p:cNvPr id="33" name="Rectangle 32">
            <a:extLst>
              <a:ext uri="{FF2B5EF4-FFF2-40B4-BE49-F238E27FC236}">
                <a16:creationId xmlns:a16="http://schemas.microsoft.com/office/drawing/2014/main" id="{2B03F2BA-DC90-4E03-BA6E-FD504F7B5F28}"/>
              </a:ext>
            </a:extLst>
          </p:cNvPr>
          <p:cNvSpPr/>
          <p:nvPr/>
        </p:nvSpPr>
        <p:spPr>
          <a:xfrm>
            <a:off x="8572500" y="5554030"/>
            <a:ext cx="1828800" cy="685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FUSE </a:t>
            </a:r>
            <a:r>
              <a:rPr lang="en-US" dirty="0" err="1"/>
              <a:t>Filesystem</a:t>
            </a:r>
            <a:endParaRPr lang="en-US" dirty="0"/>
          </a:p>
        </p:txBody>
      </p:sp>
    </p:spTree>
    <p:extLst>
      <p:ext uri="{BB962C8B-B14F-4D97-AF65-F5344CB8AC3E}">
        <p14:creationId xmlns:p14="http://schemas.microsoft.com/office/powerpoint/2010/main" val="4184584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80545B-1C1B-48CC-B7F9-991B2FEE7EDA}"/>
              </a:ext>
            </a:extLst>
          </p:cNvPr>
          <p:cNvSpPr>
            <a:spLocks noGrp="1"/>
          </p:cNvSpPr>
          <p:nvPr>
            <p:ph idx="1"/>
          </p:nvPr>
        </p:nvSpPr>
        <p:spPr/>
        <p:txBody>
          <a:bodyPr>
            <a:normAutofit fontScale="92500" lnSpcReduction="10000"/>
          </a:bodyPr>
          <a:lstStyle/>
          <a:p>
            <a:r>
              <a:rPr lang="en-US" dirty="0"/>
              <a:t>Hardware Implementation</a:t>
            </a:r>
          </a:p>
          <a:p>
            <a:endParaRPr lang="en-US" dirty="0"/>
          </a:p>
          <a:p>
            <a:r>
              <a:rPr lang="en-US" dirty="0"/>
              <a:t>SDK</a:t>
            </a:r>
          </a:p>
          <a:p>
            <a:endParaRPr lang="en-US" dirty="0"/>
          </a:p>
          <a:p>
            <a:r>
              <a:rPr lang="en-US" dirty="0"/>
              <a:t>Remote Attestation</a:t>
            </a:r>
          </a:p>
          <a:p>
            <a:endParaRPr lang="en-US" dirty="0"/>
          </a:p>
          <a:p>
            <a:r>
              <a:rPr lang="en-US" dirty="0"/>
              <a:t>Applications</a:t>
            </a:r>
          </a:p>
          <a:p>
            <a:pPr lvl="1"/>
            <a:r>
              <a:rPr lang="en-US" dirty="0"/>
              <a:t>Password Manager</a:t>
            </a:r>
          </a:p>
          <a:p>
            <a:pPr lvl="1"/>
            <a:r>
              <a:rPr lang="en-US" dirty="0"/>
              <a:t>Private set intersection</a:t>
            </a:r>
          </a:p>
        </p:txBody>
      </p:sp>
      <p:sp>
        <p:nvSpPr>
          <p:cNvPr id="3" name="Title 2">
            <a:extLst>
              <a:ext uri="{FF2B5EF4-FFF2-40B4-BE49-F238E27FC236}">
                <a16:creationId xmlns:a16="http://schemas.microsoft.com/office/drawing/2014/main" id="{8514DF96-2C3A-41CD-97C3-C591FEDFD1B3}"/>
              </a:ext>
            </a:extLst>
          </p:cNvPr>
          <p:cNvSpPr>
            <a:spLocks noGrp="1"/>
          </p:cNvSpPr>
          <p:nvPr>
            <p:ph type="title"/>
          </p:nvPr>
        </p:nvSpPr>
        <p:spPr/>
        <p:txBody>
          <a:bodyPr/>
          <a:lstStyle/>
          <a:p>
            <a:r>
              <a:rPr lang="en-US" dirty="0"/>
              <a:t>Example: Trusted Execution Environment</a:t>
            </a:r>
          </a:p>
        </p:txBody>
      </p:sp>
      <p:sp>
        <p:nvSpPr>
          <p:cNvPr id="4" name="Slide Number Placeholder 3">
            <a:extLst>
              <a:ext uri="{FF2B5EF4-FFF2-40B4-BE49-F238E27FC236}">
                <a16:creationId xmlns:a16="http://schemas.microsoft.com/office/drawing/2014/main" id="{05C4E20D-4F87-4106-A231-4B4491C48533}"/>
              </a:ext>
            </a:extLst>
          </p:cNvPr>
          <p:cNvSpPr>
            <a:spLocks noGrp="1"/>
          </p:cNvSpPr>
          <p:nvPr>
            <p:ph type="sldNum" sz="quarter" idx="12"/>
          </p:nvPr>
        </p:nvSpPr>
        <p:spPr/>
        <p:txBody>
          <a:bodyPr/>
          <a:lstStyle/>
          <a:p>
            <a:fld id="{75FC310F-8B6D-4753-AAE4-A928F19BE0F9}" type="slidenum">
              <a:rPr lang="en-US" smtClean="0"/>
              <a:pPr/>
              <a:t>64</a:t>
            </a:fld>
            <a:endParaRPr lang="en-US"/>
          </a:p>
        </p:txBody>
      </p:sp>
    </p:spTree>
    <p:extLst>
      <p:ext uri="{BB962C8B-B14F-4D97-AF65-F5344CB8AC3E}">
        <p14:creationId xmlns:p14="http://schemas.microsoft.com/office/powerpoint/2010/main" val="1636507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14941F-D150-4159-B2D9-BC77022081A2}"/>
              </a:ext>
            </a:extLst>
          </p:cNvPr>
          <p:cNvSpPr>
            <a:spLocks noGrp="1"/>
          </p:cNvSpPr>
          <p:nvPr>
            <p:ph type="sldNum" sz="quarter" idx="12"/>
          </p:nvPr>
        </p:nvSpPr>
        <p:spPr/>
        <p:txBody>
          <a:bodyPr/>
          <a:lstStyle/>
          <a:p>
            <a:fld id="{75FC310F-8B6D-4753-AAE4-A928F19BE0F9}" type="slidenum">
              <a:rPr lang="en-US" smtClean="0"/>
              <a:pPr/>
              <a:t>65</a:t>
            </a:fld>
            <a:endParaRPr lang="en-US"/>
          </a:p>
        </p:txBody>
      </p:sp>
      <p:sp>
        <p:nvSpPr>
          <p:cNvPr id="3" name="Title 2">
            <a:extLst>
              <a:ext uri="{FF2B5EF4-FFF2-40B4-BE49-F238E27FC236}">
                <a16:creationId xmlns:a16="http://schemas.microsoft.com/office/drawing/2014/main" id="{E77A03F9-FD4E-4647-903E-B96734C12154}"/>
              </a:ext>
            </a:extLst>
          </p:cNvPr>
          <p:cNvSpPr>
            <a:spLocks noGrp="1"/>
          </p:cNvSpPr>
          <p:nvPr>
            <p:ph type="title"/>
          </p:nvPr>
        </p:nvSpPr>
        <p:spPr/>
        <p:txBody>
          <a:bodyPr/>
          <a:lstStyle/>
          <a:p>
            <a:r>
              <a:rPr lang="en-US" dirty="0"/>
              <a:t>Hardware Implementation</a:t>
            </a:r>
          </a:p>
        </p:txBody>
      </p:sp>
      <p:sp>
        <p:nvSpPr>
          <p:cNvPr id="7" name="Rectangle 6">
            <a:extLst>
              <a:ext uri="{FF2B5EF4-FFF2-40B4-BE49-F238E27FC236}">
                <a16:creationId xmlns:a16="http://schemas.microsoft.com/office/drawing/2014/main" id="{8B581188-5B5F-4411-87DB-742D65AFAA44}"/>
              </a:ext>
            </a:extLst>
          </p:cNvPr>
          <p:cNvSpPr/>
          <p:nvPr/>
        </p:nvSpPr>
        <p:spPr>
          <a:xfrm>
            <a:off x="5590216" y="1575262"/>
            <a:ext cx="4317023" cy="133364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4DA8614-2D07-454A-A67D-D4B6E1CA1D2A}"/>
              </a:ext>
            </a:extLst>
          </p:cNvPr>
          <p:cNvSpPr/>
          <p:nvPr/>
        </p:nvSpPr>
        <p:spPr>
          <a:xfrm>
            <a:off x="5590215" y="2908908"/>
            <a:ext cx="4317023" cy="2964180"/>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40513FE-0732-46C8-9797-96A3D114C091}"/>
              </a:ext>
            </a:extLst>
          </p:cNvPr>
          <p:cNvSpPr/>
          <p:nvPr/>
        </p:nvSpPr>
        <p:spPr>
          <a:xfrm>
            <a:off x="5882293" y="1912186"/>
            <a:ext cx="1068388" cy="659799"/>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 endpoint</a:t>
            </a:r>
          </a:p>
        </p:txBody>
      </p:sp>
      <p:sp>
        <p:nvSpPr>
          <p:cNvPr id="10" name="Rectangle 9">
            <a:extLst>
              <a:ext uri="{FF2B5EF4-FFF2-40B4-BE49-F238E27FC236}">
                <a16:creationId xmlns:a16="http://schemas.microsoft.com/office/drawing/2014/main" id="{413BD65E-7911-4530-A955-09CC1C280189}"/>
              </a:ext>
            </a:extLst>
          </p:cNvPr>
          <p:cNvSpPr/>
          <p:nvPr/>
        </p:nvSpPr>
        <p:spPr>
          <a:xfrm>
            <a:off x="7214532" y="1912186"/>
            <a:ext cx="1068388" cy="659799"/>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Enclave driver</a:t>
            </a:r>
          </a:p>
        </p:txBody>
      </p:sp>
      <p:sp>
        <p:nvSpPr>
          <p:cNvPr id="11" name="Rectangle 10">
            <a:extLst>
              <a:ext uri="{FF2B5EF4-FFF2-40B4-BE49-F238E27FC236}">
                <a16:creationId xmlns:a16="http://schemas.microsoft.com/office/drawing/2014/main" id="{AD216C12-EB66-465E-84AD-8AFE9C646D5C}"/>
              </a:ext>
            </a:extLst>
          </p:cNvPr>
          <p:cNvSpPr/>
          <p:nvPr/>
        </p:nvSpPr>
        <p:spPr>
          <a:xfrm>
            <a:off x="7214532" y="4364417"/>
            <a:ext cx="1078068" cy="781663"/>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µBlaze</a:t>
            </a:r>
          </a:p>
          <a:p>
            <a:pPr algn="ctr"/>
            <a:r>
              <a:rPr lang="en-US" dirty="0"/>
              <a:t>Enclave</a:t>
            </a:r>
          </a:p>
        </p:txBody>
      </p:sp>
      <p:sp>
        <p:nvSpPr>
          <p:cNvPr id="12" name="Rectangle 11">
            <a:extLst>
              <a:ext uri="{FF2B5EF4-FFF2-40B4-BE49-F238E27FC236}">
                <a16:creationId xmlns:a16="http://schemas.microsoft.com/office/drawing/2014/main" id="{5F963D04-1556-4C63-A671-A1EADF451F0E}"/>
              </a:ext>
            </a:extLst>
          </p:cNvPr>
          <p:cNvSpPr/>
          <p:nvPr/>
        </p:nvSpPr>
        <p:spPr>
          <a:xfrm>
            <a:off x="8560885" y="3245830"/>
            <a:ext cx="1078068" cy="781663"/>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µBlaze</a:t>
            </a:r>
          </a:p>
          <a:p>
            <a:pPr algn="ctr"/>
            <a:r>
              <a:rPr lang="en-US" dirty="0"/>
              <a:t>ECDSA</a:t>
            </a:r>
          </a:p>
        </p:txBody>
      </p:sp>
      <p:sp>
        <p:nvSpPr>
          <p:cNvPr id="13" name="Rectangle 12">
            <a:extLst>
              <a:ext uri="{FF2B5EF4-FFF2-40B4-BE49-F238E27FC236}">
                <a16:creationId xmlns:a16="http://schemas.microsoft.com/office/drawing/2014/main" id="{8FF61AC1-4C74-432D-8413-59924F28A687}"/>
              </a:ext>
            </a:extLst>
          </p:cNvPr>
          <p:cNvSpPr/>
          <p:nvPr/>
        </p:nvSpPr>
        <p:spPr>
          <a:xfrm>
            <a:off x="7214532" y="3245831"/>
            <a:ext cx="1078068" cy="781663"/>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Enclave</a:t>
            </a:r>
          </a:p>
          <a:p>
            <a:pPr algn="ctr"/>
            <a:r>
              <a:rPr lang="en-US" dirty="0"/>
              <a:t>Logic</a:t>
            </a:r>
          </a:p>
        </p:txBody>
      </p:sp>
      <p:cxnSp>
        <p:nvCxnSpPr>
          <p:cNvPr id="14" name="Straight Arrow Connector 13">
            <a:extLst>
              <a:ext uri="{FF2B5EF4-FFF2-40B4-BE49-F238E27FC236}">
                <a16:creationId xmlns:a16="http://schemas.microsoft.com/office/drawing/2014/main" id="{1DE0DF9E-D495-4881-803A-819E9F188695}"/>
              </a:ext>
            </a:extLst>
          </p:cNvPr>
          <p:cNvCxnSpPr>
            <a:stCxn id="10" idx="2"/>
            <a:endCxn id="13" idx="0"/>
          </p:cNvCxnSpPr>
          <p:nvPr/>
        </p:nvCxnSpPr>
        <p:spPr>
          <a:xfrm>
            <a:off x="7748726" y="2571985"/>
            <a:ext cx="4840" cy="673846"/>
          </a:xfrm>
          <a:prstGeom prst="straightConnector1">
            <a:avLst/>
          </a:prstGeom>
          <a:ln w="25400">
            <a:solidFill>
              <a:schemeClr val="tx1">
                <a:lumMod val="65000"/>
                <a:lumOff val="3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6AD3F24-ADB5-4742-A30C-BAF1715FA1DE}"/>
              </a:ext>
            </a:extLst>
          </p:cNvPr>
          <p:cNvCxnSpPr>
            <a:endCxn id="11" idx="0"/>
          </p:cNvCxnSpPr>
          <p:nvPr/>
        </p:nvCxnSpPr>
        <p:spPr>
          <a:xfrm>
            <a:off x="7748726" y="4027493"/>
            <a:ext cx="4840" cy="336924"/>
          </a:xfrm>
          <a:prstGeom prst="straightConnector1">
            <a:avLst/>
          </a:prstGeom>
          <a:ln w="25400">
            <a:solidFill>
              <a:schemeClr val="tx1">
                <a:lumMod val="65000"/>
                <a:lumOff val="3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881A6D2-3A50-4425-B694-4769852BCB95}"/>
              </a:ext>
            </a:extLst>
          </p:cNvPr>
          <p:cNvCxnSpPr>
            <a:stCxn id="13" idx="3"/>
            <a:endCxn id="12" idx="1"/>
          </p:cNvCxnSpPr>
          <p:nvPr/>
        </p:nvCxnSpPr>
        <p:spPr>
          <a:xfrm flipV="1">
            <a:off x="8292600" y="3636662"/>
            <a:ext cx="268285" cy="1"/>
          </a:xfrm>
          <a:prstGeom prst="straightConnector1">
            <a:avLst/>
          </a:prstGeom>
          <a:ln w="25400">
            <a:solidFill>
              <a:schemeClr val="tx1">
                <a:lumMod val="65000"/>
                <a:lumOff val="3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9B9863-D41D-43AA-BC84-88C19D3CA3C8}"/>
              </a:ext>
            </a:extLst>
          </p:cNvPr>
          <p:cNvSpPr txBox="1"/>
          <p:nvPr/>
        </p:nvSpPr>
        <p:spPr>
          <a:xfrm>
            <a:off x="5531773" y="1542854"/>
            <a:ext cx="2120004" cy="369332"/>
          </a:xfrm>
          <a:prstGeom prst="rect">
            <a:avLst/>
          </a:prstGeom>
          <a:noFill/>
        </p:spPr>
        <p:txBody>
          <a:bodyPr wrap="none" rtlCol="0">
            <a:spAutoFit/>
          </a:bodyPr>
          <a:lstStyle/>
          <a:p>
            <a:r>
              <a:rPr lang="en-US" b="1" dirty="0">
                <a:solidFill>
                  <a:schemeClr val="bg1"/>
                </a:solidFill>
              </a:rPr>
              <a:t>Untrusted ARM CPU</a:t>
            </a:r>
          </a:p>
        </p:txBody>
      </p:sp>
      <p:sp>
        <p:nvSpPr>
          <p:cNvPr id="18" name="TextBox 17">
            <a:extLst>
              <a:ext uri="{FF2B5EF4-FFF2-40B4-BE49-F238E27FC236}">
                <a16:creationId xmlns:a16="http://schemas.microsoft.com/office/drawing/2014/main" id="{03C259D0-C5F8-4BAE-B4E7-4BDBAAB06D78}"/>
              </a:ext>
            </a:extLst>
          </p:cNvPr>
          <p:cNvSpPr txBox="1"/>
          <p:nvPr/>
        </p:nvSpPr>
        <p:spPr>
          <a:xfrm>
            <a:off x="5559005" y="2895905"/>
            <a:ext cx="2001253" cy="369332"/>
          </a:xfrm>
          <a:prstGeom prst="rect">
            <a:avLst/>
          </a:prstGeom>
          <a:noFill/>
        </p:spPr>
        <p:txBody>
          <a:bodyPr wrap="none" rtlCol="0">
            <a:spAutoFit/>
          </a:bodyPr>
          <a:lstStyle/>
          <a:p>
            <a:r>
              <a:rPr lang="en-US" b="1" dirty="0">
                <a:solidFill>
                  <a:schemeClr val="bg1"/>
                </a:solidFill>
              </a:rPr>
              <a:t>Trusted FPGA Logic</a:t>
            </a:r>
          </a:p>
        </p:txBody>
      </p:sp>
      <p:cxnSp>
        <p:nvCxnSpPr>
          <p:cNvPr id="19" name="Straight Arrow Connector 18">
            <a:extLst>
              <a:ext uri="{FF2B5EF4-FFF2-40B4-BE49-F238E27FC236}">
                <a16:creationId xmlns:a16="http://schemas.microsoft.com/office/drawing/2014/main" id="{3F69BF60-7F47-493B-A1E8-A204D55817F1}"/>
              </a:ext>
            </a:extLst>
          </p:cNvPr>
          <p:cNvCxnSpPr/>
          <p:nvPr/>
        </p:nvCxnSpPr>
        <p:spPr>
          <a:xfrm flipV="1">
            <a:off x="6948464" y="2242084"/>
            <a:ext cx="268285" cy="1"/>
          </a:xfrm>
          <a:prstGeom prst="straightConnector1">
            <a:avLst/>
          </a:prstGeom>
          <a:ln w="25400">
            <a:solidFill>
              <a:schemeClr val="tx1">
                <a:lumMod val="65000"/>
                <a:lumOff val="3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0C30C3F-5C6F-428B-BD43-3D013B8A5EF0}"/>
              </a:ext>
            </a:extLst>
          </p:cNvPr>
          <p:cNvSpPr/>
          <p:nvPr/>
        </p:nvSpPr>
        <p:spPr>
          <a:xfrm>
            <a:off x="2284760" y="1524000"/>
            <a:ext cx="2567011" cy="2503493"/>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3FD8D342-FA5C-4DDE-8130-C1E5A04A0956}"/>
              </a:ext>
            </a:extLst>
          </p:cNvPr>
          <p:cNvSpPr txBox="1"/>
          <p:nvPr/>
        </p:nvSpPr>
        <p:spPr>
          <a:xfrm>
            <a:off x="2284760" y="1524000"/>
            <a:ext cx="1561325" cy="369332"/>
          </a:xfrm>
          <a:prstGeom prst="rect">
            <a:avLst/>
          </a:prstGeom>
          <a:noFill/>
        </p:spPr>
        <p:txBody>
          <a:bodyPr wrap="none" rtlCol="0">
            <a:spAutoFit/>
          </a:bodyPr>
          <a:lstStyle/>
          <a:p>
            <a:r>
              <a:rPr lang="en-US" b="1" dirty="0">
                <a:solidFill>
                  <a:schemeClr val="bg1"/>
                </a:solidFill>
              </a:rPr>
              <a:t>Remote client</a:t>
            </a:r>
          </a:p>
        </p:txBody>
      </p:sp>
      <p:sp>
        <p:nvSpPr>
          <p:cNvPr id="22" name="Rectangle 21">
            <a:extLst>
              <a:ext uri="{FF2B5EF4-FFF2-40B4-BE49-F238E27FC236}">
                <a16:creationId xmlns:a16="http://schemas.microsoft.com/office/drawing/2014/main" id="{AB8E065E-6DA5-491C-ACF3-A537675E32A3}"/>
              </a:ext>
            </a:extLst>
          </p:cNvPr>
          <p:cNvSpPr/>
          <p:nvPr/>
        </p:nvSpPr>
        <p:spPr>
          <a:xfrm>
            <a:off x="2942313" y="1845367"/>
            <a:ext cx="1251899" cy="711202"/>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Attestation</a:t>
            </a:r>
          </a:p>
        </p:txBody>
      </p:sp>
      <p:sp>
        <p:nvSpPr>
          <p:cNvPr id="23" name="Rectangle 22">
            <a:extLst>
              <a:ext uri="{FF2B5EF4-FFF2-40B4-BE49-F238E27FC236}">
                <a16:creationId xmlns:a16="http://schemas.microsoft.com/office/drawing/2014/main" id="{A01615E4-BC1E-466D-938F-ACF507609178}"/>
              </a:ext>
            </a:extLst>
          </p:cNvPr>
          <p:cNvSpPr/>
          <p:nvPr/>
        </p:nvSpPr>
        <p:spPr>
          <a:xfrm>
            <a:off x="2937880" y="2877936"/>
            <a:ext cx="1251899" cy="711202"/>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Enclave libraries</a:t>
            </a:r>
          </a:p>
        </p:txBody>
      </p:sp>
      <p:cxnSp>
        <p:nvCxnSpPr>
          <p:cNvPr id="24" name="Straight Arrow Connector 23">
            <a:extLst>
              <a:ext uri="{FF2B5EF4-FFF2-40B4-BE49-F238E27FC236}">
                <a16:creationId xmlns:a16="http://schemas.microsoft.com/office/drawing/2014/main" id="{704C54E1-1FF0-49BC-9F6F-F8AB607511EA}"/>
              </a:ext>
            </a:extLst>
          </p:cNvPr>
          <p:cNvCxnSpPr/>
          <p:nvPr/>
        </p:nvCxnSpPr>
        <p:spPr>
          <a:xfrm flipV="1">
            <a:off x="4189779" y="2231260"/>
            <a:ext cx="1692514" cy="1"/>
          </a:xfrm>
          <a:prstGeom prst="straightConnector1">
            <a:avLst/>
          </a:prstGeom>
          <a:ln w="25400">
            <a:solidFill>
              <a:schemeClr val="tx1">
                <a:lumMod val="65000"/>
                <a:lumOff val="3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25" name="Picture 24" descr="File:Octicons-file-&lt;strong&gt;binary&lt;/strong&gt;.svg - Wikimedia Commons">
            <a:extLst>
              <a:ext uri="{FF2B5EF4-FFF2-40B4-BE49-F238E27FC236}">
                <a16:creationId xmlns:a16="http://schemas.microsoft.com/office/drawing/2014/main" id="{8EC51903-565C-4F5F-AAEE-239E6CD0BB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9249" y="2265934"/>
            <a:ext cx="345748" cy="460997"/>
          </a:xfrm>
          <a:prstGeom prst="rect">
            <a:avLst/>
          </a:prstGeom>
        </p:spPr>
      </p:pic>
      <p:pic>
        <p:nvPicPr>
          <p:cNvPr id="26" name="Picture 25" descr="File:Octicons-file-&lt;strong&gt;binary&lt;/strong&gt;.svg - Wikimedia Commons">
            <a:extLst>
              <a:ext uri="{FF2B5EF4-FFF2-40B4-BE49-F238E27FC236}">
                <a16:creationId xmlns:a16="http://schemas.microsoft.com/office/drawing/2014/main" id="{3648C917-9453-4195-9DCD-274834D273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0936" y="4896034"/>
            <a:ext cx="345748" cy="460997"/>
          </a:xfrm>
          <a:prstGeom prst="rect">
            <a:avLst/>
          </a:prstGeom>
        </p:spPr>
      </p:pic>
      <p:sp>
        <p:nvSpPr>
          <p:cNvPr id="27" name="Rectangle 26">
            <a:extLst>
              <a:ext uri="{FF2B5EF4-FFF2-40B4-BE49-F238E27FC236}">
                <a16:creationId xmlns:a16="http://schemas.microsoft.com/office/drawing/2014/main" id="{328D4C08-6E16-45E3-9128-6E6384855B0C}"/>
              </a:ext>
            </a:extLst>
          </p:cNvPr>
          <p:cNvSpPr/>
          <p:nvPr/>
        </p:nvSpPr>
        <p:spPr>
          <a:xfrm>
            <a:off x="5868179" y="3255534"/>
            <a:ext cx="1078068" cy="781663"/>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Secure RNG</a:t>
            </a:r>
          </a:p>
        </p:txBody>
      </p:sp>
      <p:cxnSp>
        <p:nvCxnSpPr>
          <p:cNvPr id="28" name="Straight Arrow Connector 27">
            <a:extLst>
              <a:ext uri="{FF2B5EF4-FFF2-40B4-BE49-F238E27FC236}">
                <a16:creationId xmlns:a16="http://schemas.microsoft.com/office/drawing/2014/main" id="{363C5362-DE51-454C-AD40-03B581D4B524}"/>
              </a:ext>
            </a:extLst>
          </p:cNvPr>
          <p:cNvCxnSpPr/>
          <p:nvPr/>
        </p:nvCxnSpPr>
        <p:spPr>
          <a:xfrm flipV="1">
            <a:off x="6955926" y="3646365"/>
            <a:ext cx="268285" cy="1"/>
          </a:xfrm>
          <a:prstGeom prst="straightConnector1">
            <a:avLst/>
          </a:prstGeom>
          <a:ln w="25400">
            <a:solidFill>
              <a:schemeClr val="tx1">
                <a:lumMod val="65000"/>
                <a:lumOff val="3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00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7" grpId="0"/>
      <p:bldP spid="18" grpId="0"/>
      <p:bldP spid="20" grpId="0" animBg="1"/>
      <p:bldP spid="21" grpId="0"/>
      <p:bldP spid="22" grpId="0" animBg="1"/>
      <p:bldP spid="23" grpId="0" animBg="1"/>
      <p:bldP spid="2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3535CF-B5E3-4617-B2B1-1A9AB72C6534}"/>
              </a:ext>
            </a:extLst>
          </p:cNvPr>
          <p:cNvSpPr>
            <a:spLocks noGrp="1"/>
          </p:cNvSpPr>
          <p:nvPr>
            <p:ph type="sldNum" sz="quarter" idx="12"/>
          </p:nvPr>
        </p:nvSpPr>
        <p:spPr/>
        <p:txBody>
          <a:bodyPr/>
          <a:lstStyle/>
          <a:p>
            <a:fld id="{75FC310F-8B6D-4753-AAE4-A928F19BE0F9}" type="slidenum">
              <a:rPr lang="en-US" smtClean="0"/>
              <a:pPr/>
              <a:t>66</a:t>
            </a:fld>
            <a:endParaRPr lang="en-US"/>
          </a:p>
        </p:txBody>
      </p:sp>
      <p:sp>
        <p:nvSpPr>
          <p:cNvPr id="3" name="Title 2">
            <a:extLst>
              <a:ext uri="{FF2B5EF4-FFF2-40B4-BE49-F238E27FC236}">
                <a16:creationId xmlns:a16="http://schemas.microsoft.com/office/drawing/2014/main" id="{A6B0F445-6FE2-4730-B029-BF6D1549E29C}"/>
              </a:ext>
            </a:extLst>
          </p:cNvPr>
          <p:cNvSpPr>
            <a:spLocks noGrp="1"/>
          </p:cNvSpPr>
          <p:nvPr>
            <p:ph type="title"/>
          </p:nvPr>
        </p:nvSpPr>
        <p:spPr/>
        <p:txBody>
          <a:bodyPr/>
          <a:lstStyle/>
          <a:p>
            <a:r>
              <a:rPr lang="en-US" dirty="0"/>
              <a:t>SDK</a:t>
            </a:r>
          </a:p>
        </p:txBody>
      </p:sp>
      <p:sp>
        <p:nvSpPr>
          <p:cNvPr id="8" name="Rectangle 7">
            <a:extLst>
              <a:ext uri="{FF2B5EF4-FFF2-40B4-BE49-F238E27FC236}">
                <a16:creationId xmlns:a16="http://schemas.microsoft.com/office/drawing/2014/main" id="{8A60A1C8-3124-4DEC-A94B-A1F10998F052}"/>
              </a:ext>
            </a:extLst>
          </p:cNvPr>
          <p:cNvSpPr/>
          <p:nvPr/>
        </p:nvSpPr>
        <p:spPr>
          <a:xfrm>
            <a:off x="6332678" y="2473742"/>
            <a:ext cx="1308563" cy="704367"/>
          </a:xfrm>
          <a:prstGeom prst="rect">
            <a:avLst/>
          </a:prstGeom>
          <a:solidFill>
            <a:schemeClr val="accent6"/>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arm.c</a:t>
            </a:r>
            <a:endParaRPr lang="en-US" sz="2400" dirty="0"/>
          </a:p>
        </p:txBody>
      </p:sp>
      <p:sp>
        <p:nvSpPr>
          <p:cNvPr id="9" name="Rectangle 8">
            <a:extLst>
              <a:ext uri="{FF2B5EF4-FFF2-40B4-BE49-F238E27FC236}">
                <a16:creationId xmlns:a16="http://schemas.microsoft.com/office/drawing/2014/main" id="{8895D9ED-F60D-4572-9BA5-A9B1A83920B4}"/>
              </a:ext>
            </a:extLst>
          </p:cNvPr>
          <p:cNvSpPr/>
          <p:nvPr/>
        </p:nvSpPr>
        <p:spPr>
          <a:xfrm>
            <a:off x="5886905" y="1706641"/>
            <a:ext cx="3638095" cy="1599066"/>
          </a:xfrm>
          <a:prstGeom prst="rect">
            <a:avLst/>
          </a:prstGeom>
          <a:noFill/>
          <a:ln w="317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a:extLst>
              <a:ext uri="{FF2B5EF4-FFF2-40B4-BE49-F238E27FC236}">
                <a16:creationId xmlns:a16="http://schemas.microsoft.com/office/drawing/2014/main" id="{D879D794-90BC-4F1F-8DCB-B5E1B925F88B}"/>
              </a:ext>
            </a:extLst>
          </p:cNvPr>
          <p:cNvSpPr txBox="1"/>
          <p:nvPr/>
        </p:nvSpPr>
        <p:spPr>
          <a:xfrm>
            <a:off x="6717509" y="1267254"/>
            <a:ext cx="1779013" cy="461664"/>
          </a:xfrm>
          <a:prstGeom prst="rect">
            <a:avLst/>
          </a:prstGeom>
          <a:noFill/>
        </p:spPr>
        <p:txBody>
          <a:bodyPr wrap="none" rtlCol="0">
            <a:spAutoFit/>
          </a:bodyPr>
          <a:lstStyle/>
          <a:p>
            <a:r>
              <a:rPr lang="en-US" sz="2400" dirty="0"/>
              <a:t>User created</a:t>
            </a:r>
          </a:p>
        </p:txBody>
      </p:sp>
      <p:sp>
        <p:nvSpPr>
          <p:cNvPr id="11" name="Rectangle 10">
            <a:extLst>
              <a:ext uri="{FF2B5EF4-FFF2-40B4-BE49-F238E27FC236}">
                <a16:creationId xmlns:a16="http://schemas.microsoft.com/office/drawing/2014/main" id="{76F04875-5C2E-4571-B4E2-61351249FD89}"/>
              </a:ext>
            </a:extLst>
          </p:cNvPr>
          <p:cNvSpPr/>
          <p:nvPr/>
        </p:nvSpPr>
        <p:spPr>
          <a:xfrm>
            <a:off x="4512725" y="3884218"/>
            <a:ext cx="2694247" cy="1242720"/>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SDK / </a:t>
            </a:r>
            <a:br>
              <a:rPr lang="en-US" sz="2400" dirty="0"/>
            </a:br>
            <a:r>
              <a:rPr lang="en-US" sz="2400" dirty="0"/>
              <a:t>Cross Compiler</a:t>
            </a:r>
          </a:p>
        </p:txBody>
      </p:sp>
      <p:sp>
        <p:nvSpPr>
          <p:cNvPr id="12" name="Rectangle 11">
            <a:extLst>
              <a:ext uri="{FF2B5EF4-FFF2-40B4-BE49-F238E27FC236}">
                <a16:creationId xmlns:a16="http://schemas.microsoft.com/office/drawing/2014/main" id="{A17250E6-501C-48C8-A8BD-86486708BD52}"/>
              </a:ext>
            </a:extLst>
          </p:cNvPr>
          <p:cNvSpPr/>
          <p:nvPr/>
        </p:nvSpPr>
        <p:spPr>
          <a:xfrm>
            <a:off x="7878506" y="2473742"/>
            <a:ext cx="1308563" cy="704367"/>
          </a:xfrm>
          <a:prstGeom prst="rect">
            <a:avLst/>
          </a:prstGeom>
          <a:solidFill>
            <a:schemeClr val="accent6"/>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mb.c</a:t>
            </a:r>
            <a:endParaRPr lang="en-US" sz="2400" dirty="0"/>
          </a:p>
        </p:txBody>
      </p:sp>
      <p:sp>
        <p:nvSpPr>
          <p:cNvPr id="13" name="Rectangle 12">
            <a:extLst>
              <a:ext uri="{FF2B5EF4-FFF2-40B4-BE49-F238E27FC236}">
                <a16:creationId xmlns:a16="http://schemas.microsoft.com/office/drawing/2014/main" id="{0A15CB95-2662-442B-AF97-6D9D2432552A}"/>
              </a:ext>
            </a:extLst>
          </p:cNvPr>
          <p:cNvSpPr/>
          <p:nvPr/>
        </p:nvSpPr>
        <p:spPr>
          <a:xfrm>
            <a:off x="6332677" y="1813190"/>
            <a:ext cx="2854391" cy="522360"/>
          </a:xfrm>
          <a:prstGeom prst="rect">
            <a:avLst/>
          </a:prstGeom>
          <a:solidFill>
            <a:schemeClr val="accent6"/>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interface.json</a:t>
            </a:r>
            <a:endParaRPr lang="en-US" sz="2400" dirty="0"/>
          </a:p>
        </p:txBody>
      </p:sp>
      <p:pic>
        <p:nvPicPr>
          <p:cNvPr id="14" name="Picture 13" descr="BIG IMAGE (PNG)">
            <a:extLst>
              <a:ext uri="{FF2B5EF4-FFF2-40B4-BE49-F238E27FC236}">
                <a16:creationId xmlns:a16="http://schemas.microsoft.com/office/drawing/2014/main" id="{C9209586-E85B-4045-AE1A-CAC939CC23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7251" y="3793212"/>
            <a:ext cx="621685" cy="562054"/>
          </a:xfrm>
          <a:prstGeom prst="rect">
            <a:avLst/>
          </a:prstGeom>
        </p:spPr>
      </p:pic>
      <p:sp>
        <p:nvSpPr>
          <p:cNvPr id="15" name="Rectangle 14">
            <a:extLst>
              <a:ext uri="{FF2B5EF4-FFF2-40B4-BE49-F238E27FC236}">
                <a16:creationId xmlns:a16="http://schemas.microsoft.com/office/drawing/2014/main" id="{0D014CDA-05CF-4F86-B858-8A9EFAE73C39}"/>
              </a:ext>
            </a:extLst>
          </p:cNvPr>
          <p:cNvSpPr/>
          <p:nvPr/>
        </p:nvSpPr>
        <p:spPr>
          <a:xfrm>
            <a:off x="6186006" y="5638455"/>
            <a:ext cx="2207307" cy="613363"/>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µBlaze binary</a:t>
            </a:r>
          </a:p>
        </p:txBody>
      </p:sp>
      <p:sp>
        <p:nvSpPr>
          <p:cNvPr id="16" name="Rectangle 15">
            <a:extLst>
              <a:ext uri="{FF2B5EF4-FFF2-40B4-BE49-F238E27FC236}">
                <a16:creationId xmlns:a16="http://schemas.microsoft.com/office/drawing/2014/main" id="{35644F16-BB41-42A4-B052-0C0D5C367E91}"/>
              </a:ext>
            </a:extLst>
          </p:cNvPr>
          <p:cNvSpPr/>
          <p:nvPr/>
        </p:nvSpPr>
        <p:spPr>
          <a:xfrm>
            <a:off x="3377816" y="5638455"/>
            <a:ext cx="2207307" cy="613363"/>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ARM binary</a:t>
            </a:r>
          </a:p>
        </p:txBody>
      </p:sp>
      <p:sp>
        <p:nvSpPr>
          <p:cNvPr id="17" name="Rectangle 16">
            <a:extLst>
              <a:ext uri="{FF2B5EF4-FFF2-40B4-BE49-F238E27FC236}">
                <a16:creationId xmlns:a16="http://schemas.microsoft.com/office/drawing/2014/main" id="{2257A949-F4CD-406D-8CB8-0A7D20232388}"/>
              </a:ext>
            </a:extLst>
          </p:cNvPr>
          <p:cNvSpPr/>
          <p:nvPr/>
        </p:nvSpPr>
        <p:spPr>
          <a:xfrm>
            <a:off x="3787228" y="2436561"/>
            <a:ext cx="1308563" cy="463274"/>
          </a:xfrm>
          <a:prstGeom prst="rect">
            <a:avLst/>
          </a:prstGeom>
          <a:solidFill>
            <a:schemeClr val="accent3"/>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encl.c</a:t>
            </a:r>
            <a:endParaRPr lang="en-US" sz="2400" dirty="0"/>
          </a:p>
        </p:txBody>
      </p:sp>
      <p:sp>
        <p:nvSpPr>
          <p:cNvPr id="18" name="Rectangle 17">
            <a:extLst>
              <a:ext uri="{FF2B5EF4-FFF2-40B4-BE49-F238E27FC236}">
                <a16:creationId xmlns:a16="http://schemas.microsoft.com/office/drawing/2014/main" id="{1F80A12A-B1CA-49A9-B284-95D4C28939B5}"/>
              </a:ext>
            </a:extLst>
          </p:cNvPr>
          <p:cNvSpPr/>
          <p:nvPr/>
        </p:nvSpPr>
        <p:spPr>
          <a:xfrm>
            <a:off x="3787226" y="1852739"/>
            <a:ext cx="1308563" cy="463274"/>
          </a:xfrm>
          <a:prstGeom prst="rect">
            <a:avLst/>
          </a:prstGeom>
          <a:solidFill>
            <a:schemeClr val="accent3"/>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encl.h</a:t>
            </a:r>
            <a:endParaRPr lang="en-US" sz="2400" dirty="0"/>
          </a:p>
        </p:txBody>
      </p:sp>
      <p:cxnSp>
        <p:nvCxnSpPr>
          <p:cNvPr id="19" name="Straight Arrow Connector 18">
            <a:extLst>
              <a:ext uri="{FF2B5EF4-FFF2-40B4-BE49-F238E27FC236}">
                <a16:creationId xmlns:a16="http://schemas.microsoft.com/office/drawing/2014/main" id="{81050DA1-1E70-48CD-9114-5E4B5FE1CE7E}"/>
              </a:ext>
            </a:extLst>
          </p:cNvPr>
          <p:cNvCxnSpPr/>
          <p:nvPr/>
        </p:nvCxnSpPr>
        <p:spPr>
          <a:xfrm>
            <a:off x="5055613" y="3134274"/>
            <a:ext cx="2346" cy="72785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2D8E563-5FA6-4B1D-B0AC-7A69F9057BDA}"/>
              </a:ext>
            </a:extLst>
          </p:cNvPr>
          <p:cNvSpPr/>
          <p:nvPr/>
        </p:nvSpPr>
        <p:spPr>
          <a:xfrm>
            <a:off x="3660744" y="1706415"/>
            <a:ext cx="1521744" cy="1315687"/>
          </a:xfrm>
          <a:prstGeom prst="rect">
            <a:avLst/>
          </a:prstGeom>
          <a:noFill/>
          <a:ln w="317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Box 20">
            <a:extLst>
              <a:ext uri="{FF2B5EF4-FFF2-40B4-BE49-F238E27FC236}">
                <a16:creationId xmlns:a16="http://schemas.microsoft.com/office/drawing/2014/main" id="{D1D6739A-F4B8-40EC-B653-8A19C7DFA1CD}"/>
              </a:ext>
            </a:extLst>
          </p:cNvPr>
          <p:cNvSpPr txBox="1"/>
          <p:nvPr/>
        </p:nvSpPr>
        <p:spPr>
          <a:xfrm>
            <a:off x="3276600" y="1222618"/>
            <a:ext cx="1999137" cy="461664"/>
          </a:xfrm>
          <a:prstGeom prst="rect">
            <a:avLst/>
          </a:prstGeom>
          <a:noFill/>
        </p:spPr>
        <p:txBody>
          <a:bodyPr wrap="none" rtlCol="0">
            <a:spAutoFit/>
          </a:bodyPr>
          <a:lstStyle/>
          <a:p>
            <a:r>
              <a:rPr lang="en-US" sz="2400" dirty="0"/>
              <a:t>Enclave library</a:t>
            </a:r>
          </a:p>
        </p:txBody>
      </p:sp>
      <p:cxnSp>
        <p:nvCxnSpPr>
          <p:cNvPr id="22" name="Straight Arrow Connector 21">
            <a:extLst>
              <a:ext uri="{FF2B5EF4-FFF2-40B4-BE49-F238E27FC236}">
                <a16:creationId xmlns:a16="http://schemas.microsoft.com/office/drawing/2014/main" id="{06990130-A4F9-4EA4-95B2-3B8F99ABF46D}"/>
              </a:ext>
            </a:extLst>
          </p:cNvPr>
          <p:cNvCxnSpPr/>
          <p:nvPr/>
        </p:nvCxnSpPr>
        <p:spPr>
          <a:xfrm>
            <a:off x="6095414" y="3418241"/>
            <a:ext cx="0" cy="44389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1D2E024-214C-445A-8741-4EA3BFB30D2B}"/>
              </a:ext>
            </a:extLst>
          </p:cNvPr>
          <p:cNvCxnSpPr/>
          <p:nvPr/>
        </p:nvCxnSpPr>
        <p:spPr>
          <a:xfrm>
            <a:off x="6401700" y="5176352"/>
            <a:ext cx="0" cy="44389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B2FAD05-7B74-4883-8557-72DFA56C1F38}"/>
              </a:ext>
            </a:extLst>
          </p:cNvPr>
          <p:cNvCxnSpPr/>
          <p:nvPr/>
        </p:nvCxnSpPr>
        <p:spPr>
          <a:xfrm>
            <a:off x="5368560" y="5157100"/>
            <a:ext cx="0" cy="44389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82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animBg="1"/>
      <p:bldP spid="12" grpId="0" animBg="1"/>
      <p:bldP spid="13" grpId="0" animBg="1"/>
      <p:bldP spid="15" grpId="0" animBg="1"/>
      <p:bldP spid="16" grpId="0" animBg="1"/>
      <p:bldP spid="17" grpId="0" animBg="1"/>
      <p:bldP spid="18" grpId="0" animBg="1"/>
      <p:bldP spid="20" grpId="0" animBg="1"/>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2A4535-4C94-4A35-8A01-4915FD68878A}"/>
              </a:ext>
            </a:extLst>
          </p:cNvPr>
          <p:cNvSpPr>
            <a:spLocks noGrp="1"/>
          </p:cNvSpPr>
          <p:nvPr>
            <p:ph sz="half" idx="1"/>
          </p:nvPr>
        </p:nvSpPr>
        <p:spPr>
          <a:xfrm>
            <a:off x="609600" y="1600201"/>
            <a:ext cx="4572000" cy="4525963"/>
          </a:xfrm>
        </p:spPr>
        <p:txBody>
          <a:bodyPr/>
          <a:lstStyle/>
          <a:p>
            <a:r>
              <a:rPr lang="en-US" dirty="0"/>
              <a:t>The </a:t>
            </a:r>
            <a:r>
              <a:rPr lang="en-US" dirty="0" err="1"/>
              <a:t>MicroBlaze</a:t>
            </a:r>
            <a:r>
              <a:rPr lang="en-US" dirty="0"/>
              <a:t> binary is hashed when loaded</a:t>
            </a:r>
          </a:p>
          <a:p>
            <a:endParaRPr lang="en-US" dirty="0"/>
          </a:p>
          <a:p>
            <a:r>
              <a:rPr lang="en-US" dirty="0"/>
              <a:t>Remote verifier and loading logic exchange public keys</a:t>
            </a:r>
          </a:p>
          <a:p>
            <a:endParaRPr lang="en-US" dirty="0"/>
          </a:p>
          <a:p>
            <a:r>
              <a:rPr lang="en-US" dirty="0"/>
              <a:t>Remote verifier verifies loading logic’s signature and provided hash</a:t>
            </a:r>
          </a:p>
        </p:txBody>
      </p:sp>
      <p:sp>
        <p:nvSpPr>
          <p:cNvPr id="4" name="Slide Number Placeholder 3">
            <a:extLst>
              <a:ext uri="{FF2B5EF4-FFF2-40B4-BE49-F238E27FC236}">
                <a16:creationId xmlns:a16="http://schemas.microsoft.com/office/drawing/2014/main" id="{C0F13D03-5626-45BD-9BBB-9535EC193D34}"/>
              </a:ext>
            </a:extLst>
          </p:cNvPr>
          <p:cNvSpPr>
            <a:spLocks noGrp="1"/>
          </p:cNvSpPr>
          <p:nvPr>
            <p:ph type="sldNum" sz="quarter" idx="12"/>
          </p:nvPr>
        </p:nvSpPr>
        <p:spPr/>
        <p:txBody>
          <a:bodyPr/>
          <a:lstStyle/>
          <a:p>
            <a:fld id="{75FC310F-8B6D-4753-AAE4-A928F19BE0F9}" type="slidenum">
              <a:rPr lang="en-US" smtClean="0"/>
              <a:pPr/>
              <a:t>67</a:t>
            </a:fld>
            <a:endParaRPr lang="en-US"/>
          </a:p>
        </p:txBody>
      </p:sp>
      <p:sp>
        <p:nvSpPr>
          <p:cNvPr id="3" name="Title 2">
            <a:extLst>
              <a:ext uri="{FF2B5EF4-FFF2-40B4-BE49-F238E27FC236}">
                <a16:creationId xmlns:a16="http://schemas.microsoft.com/office/drawing/2014/main" id="{4A6FC2B4-1333-401E-BD5F-1C1659EDBAEB}"/>
              </a:ext>
            </a:extLst>
          </p:cNvPr>
          <p:cNvSpPr>
            <a:spLocks noGrp="1"/>
          </p:cNvSpPr>
          <p:nvPr>
            <p:ph type="title"/>
          </p:nvPr>
        </p:nvSpPr>
        <p:spPr/>
        <p:txBody>
          <a:bodyPr/>
          <a:lstStyle/>
          <a:p>
            <a:r>
              <a:rPr lang="en-US" dirty="0"/>
              <a:t>Remote Attestation</a:t>
            </a:r>
          </a:p>
        </p:txBody>
      </p:sp>
      <p:pic>
        <p:nvPicPr>
          <p:cNvPr id="5" name="Picture 4">
            <a:extLst>
              <a:ext uri="{FF2B5EF4-FFF2-40B4-BE49-F238E27FC236}">
                <a16:creationId xmlns:a16="http://schemas.microsoft.com/office/drawing/2014/main" id="{38A320AE-5DF0-48F6-A94F-5316AF229DA8}"/>
              </a:ext>
            </a:extLst>
          </p:cNvPr>
          <p:cNvPicPr>
            <a:picLocks noChangeAspect="1"/>
          </p:cNvPicPr>
          <p:nvPr/>
        </p:nvPicPr>
        <p:blipFill rotWithShape="1">
          <a:blip r:embed="rId3"/>
          <a:srcRect l="10858" t="9804" r="10964" b="3922"/>
          <a:stretch/>
        </p:blipFill>
        <p:spPr>
          <a:xfrm>
            <a:off x="5029200" y="2453482"/>
            <a:ext cx="6920345" cy="2819400"/>
          </a:xfrm>
          <a:prstGeom prst="rect">
            <a:avLst/>
          </a:prstGeom>
        </p:spPr>
      </p:pic>
    </p:spTree>
    <p:extLst>
      <p:ext uri="{BB962C8B-B14F-4D97-AF65-F5344CB8AC3E}">
        <p14:creationId xmlns:p14="http://schemas.microsoft.com/office/powerpoint/2010/main" val="29591223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63298-DFE8-4776-A9DF-C830AD03E392}"/>
              </a:ext>
            </a:extLst>
          </p:cNvPr>
          <p:cNvSpPr>
            <a:spLocks noGrp="1"/>
          </p:cNvSpPr>
          <p:nvPr>
            <p:ph idx="1"/>
          </p:nvPr>
        </p:nvSpPr>
        <p:spPr/>
        <p:txBody>
          <a:bodyPr>
            <a:normAutofit fontScale="92500"/>
          </a:bodyPr>
          <a:lstStyle/>
          <a:p>
            <a:r>
              <a:rPr lang="en-US" dirty="0"/>
              <a:t>Password Manager</a:t>
            </a:r>
          </a:p>
          <a:p>
            <a:pPr lvl="1"/>
            <a:r>
              <a:rPr lang="en-US" dirty="0"/>
              <a:t>Encrypt/decrypt user credentials in the enclave</a:t>
            </a:r>
          </a:p>
          <a:p>
            <a:pPr lvl="1"/>
            <a:r>
              <a:rPr lang="en-US" dirty="0"/>
              <a:t>Perform encryption using user password and key stored in secure storage</a:t>
            </a:r>
          </a:p>
          <a:p>
            <a:pPr lvl="1"/>
            <a:r>
              <a:rPr lang="en-US" dirty="0"/>
              <a:t>Only encrypted data stored in persistent storage</a:t>
            </a:r>
          </a:p>
          <a:p>
            <a:pPr lvl="1"/>
            <a:endParaRPr lang="en-US" dirty="0"/>
          </a:p>
          <a:p>
            <a:r>
              <a:rPr lang="en-US" dirty="0"/>
              <a:t>Private set intersection</a:t>
            </a:r>
          </a:p>
          <a:p>
            <a:pPr lvl="1"/>
            <a:r>
              <a:rPr lang="en-US" dirty="0"/>
              <a:t>Upload encrypted set values</a:t>
            </a:r>
          </a:p>
          <a:p>
            <a:pPr lvl="1"/>
            <a:r>
              <a:rPr lang="en-US" dirty="0"/>
              <a:t>Decrypt and match against set in the enclave</a:t>
            </a:r>
          </a:p>
          <a:p>
            <a:pPr lvl="1"/>
            <a:r>
              <a:rPr lang="en-US" dirty="0"/>
              <a:t>Negotiate secure channel during remote attestation to return results</a:t>
            </a:r>
          </a:p>
        </p:txBody>
      </p:sp>
      <p:sp>
        <p:nvSpPr>
          <p:cNvPr id="3" name="Title 2">
            <a:extLst>
              <a:ext uri="{FF2B5EF4-FFF2-40B4-BE49-F238E27FC236}">
                <a16:creationId xmlns:a16="http://schemas.microsoft.com/office/drawing/2014/main" id="{9B8279ED-D940-4F6F-8CF3-32DD7AC59FF0}"/>
              </a:ext>
            </a:extLst>
          </p:cNvPr>
          <p:cNvSpPr>
            <a:spLocks noGrp="1"/>
          </p:cNvSpPr>
          <p:nvPr>
            <p:ph type="title"/>
          </p:nvPr>
        </p:nvSpPr>
        <p:spPr/>
        <p:txBody>
          <a:bodyPr/>
          <a:lstStyle/>
          <a:p>
            <a:r>
              <a:rPr lang="en-US" dirty="0"/>
              <a:t>Applications</a:t>
            </a:r>
          </a:p>
        </p:txBody>
      </p:sp>
      <p:sp>
        <p:nvSpPr>
          <p:cNvPr id="4" name="Slide Number Placeholder 3">
            <a:extLst>
              <a:ext uri="{FF2B5EF4-FFF2-40B4-BE49-F238E27FC236}">
                <a16:creationId xmlns:a16="http://schemas.microsoft.com/office/drawing/2014/main" id="{23784BD5-1B5D-4AA1-92D4-A026F589403C}"/>
              </a:ext>
            </a:extLst>
          </p:cNvPr>
          <p:cNvSpPr>
            <a:spLocks noGrp="1"/>
          </p:cNvSpPr>
          <p:nvPr>
            <p:ph type="sldNum" sz="quarter" idx="12"/>
          </p:nvPr>
        </p:nvSpPr>
        <p:spPr/>
        <p:txBody>
          <a:bodyPr/>
          <a:lstStyle/>
          <a:p>
            <a:fld id="{75FC310F-8B6D-4753-AAE4-A928F19BE0F9}" type="slidenum">
              <a:rPr lang="en-US" smtClean="0"/>
              <a:pPr/>
              <a:t>68</a:t>
            </a:fld>
            <a:endParaRPr lang="en-US"/>
          </a:p>
        </p:txBody>
      </p:sp>
    </p:spTree>
    <p:extLst>
      <p:ext uri="{BB962C8B-B14F-4D97-AF65-F5344CB8AC3E}">
        <p14:creationId xmlns:p14="http://schemas.microsoft.com/office/powerpoint/2010/main" val="15719063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DB8B06-9A13-44A6-904F-0B5B24ADEE23}"/>
              </a:ext>
            </a:extLst>
          </p:cNvPr>
          <p:cNvSpPr>
            <a:spLocks noGrp="1"/>
          </p:cNvSpPr>
          <p:nvPr>
            <p:ph idx="1"/>
          </p:nvPr>
        </p:nvSpPr>
        <p:spPr/>
        <p:txBody>
          <a:bodyPr/>
          <a:lstStyle/>
          <a:p>
            <a:r>
              <a:rPr lang="en-US" dirty="0"/>
              <a:t>Determine the design trade-offs when using an FPGA</a:t>
            </a:r>
          </a:p>
          <a:p>
            <a:endParaRPr lang="en-US" dirty="0"/>
          </a:p>
          <a:p>
            <a:r>
              <a:rPr lang="en-US" dirty="0"/>
              <a:t>Recognize that FPGAs are not always the best target, but performance is not the goal</a:t>
            </a:r>
          </a:p>
        </p:txBody>
      </p:sp>
      <p:sp>
        <p:nvSpPr>
          <p:cNvPr id="3" name="Title 2">
            <a:extLst>
              <a:ext uri="{FF2B5EF4-FFF2-40B4-BE49-F238E27FC236}">
                <a16:creationId xmlns:a16="http://schemas.microsoft.com/office/drawing/2014/main" id="{0999F437-74FA-4F5D-BF7F-0960AB55ECD6}"/>
              </a:ext>
            </a:extLst>
          </p:cNvPr>
          <p:cNvSpPr>
            <a:spLocks noGrp="1"/>
          </p:cNvSpPr>
          <p:nvPr>
            <p:ph type="title"/>
          </p:nvPr>
        </p:nvSpPr>
        <p:spPr/>
        <p:txBody>
          <a:bodyPr/>
          <a:lstStyle/>
          <a:p>
            <a:r>
              <a:rPr lang="en-US" dirty="0"/>
              <a:t>Evaluation</a:t>
            </a:r>
          </a:p>
        </p:txBody>
      </p:sp>
      <p:sp>
        <p:nvSpPr>
          <p:cNvPr id="4" name="Slide Number Placeholder 3">
            <a:extLst>
              <a:ext uri="{FF2B5EF4-FFF2-40B4-BE49-F238E27FC236}">
                <a16:creationId xmlns:a16="http://schemas.microsoft.com/office/drawing/2014/main" id="{05FD28AA-8605-4A3A-A739-993C27E60116}"/>
              </a:ext>
            </a:extLst>
          </p:cNvPr>
          <p:cNvSpPr>
            <a:spLocks noGrp="1"/>
          </p:cNvSpPr>
          <p:nvPr>
            <p:ph type="sldNum" sz="quarter" idx="12"/>
          </p:nvPr>
        </p:nvSpPr>
        <p:spPr/>
        <p:txBody>
          <a:bodyPr/>
          <a:lstStyle/>
          <a:p>
            <a:fld id="{75FC310F-8B6D-4753-AAE4-A928F19BE0F9}" type="slidenum">
              <a:rPr lang="en-US" smtClean="0"/>
              <a:pPr/>
              <a:t>69</a:t>
            </a:fld>
            <a:endParaRPr lang="en-US"/>
          </a:p>
        </p:txBody>
      </p:sp>
    </p:spTree>
    <p:extLst>
      <p:ext uri="{BB962C8B-B14F-4D97-AF65-F5344CB8AC3E}">
        <p14:creationId xmlns:p14="http://schemas.microsoft.com/office/powerpoint/2010/main" val="249180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2032" y="6492875"/>
            <a:ext cx="2844800" cy="365125"/>
          </a:xfrm>
        </p:spPr>
        <p:txBody>
          <a:bodyPr/>
          <a:lstStyle/>
          <a:p>
            <a:fld id="{75FC310F-8B6D-4753-AAE4-A928F19BE0F9}" type="slidenum">
              <a:rPr lang="en-US" smtClean="0"/>
              <a:pPr/>
              <a:t>7</a:t>
            </a:fld>
            <a:endParaRPr lang="en-US" dirty="0"/>
          </a:p>
        </p:txBody>
      </p:sp>
      <p:sp>
        <p:nvSpPr>
          <p:cNvPr id="9" name="TextBox 8"/>
          <p:cNvSpPr txBox="1"/>
          <p:nvPr/>
        </p:nvSpPr>
        <p:spPr>
          <a:xfrm>
            <a:off x="1762125" y="2644170"/>
            <a:ext cx="8667750" cy="1569660"/>
          </a:xfrm>
          <a:prstGeom prst="rect">
            <a:avLst/>
          </a:prstGeom>
          <a:noFill/>
        </p:spPr>
        <p:txBody>
          <a:bodyPr wrap="square" rtlCol="0">
            <a:spAutoFit/>
          </a:bodyPr>
          <a:lstStyle/>
          <a:p>
            <a:pPr algn="ctr"/>
            <a:r>
              <a:rPr lang="en-US" sz="4800" dirty="0"/>
              <a:t>What if developers could make these decisions?</a:t>
            </a:r>
          </a:p>
        </p:txBody>
      </p:sp>
    </p:spTree>
    <p:extLst>
      <p:ext uri="{BB962C8B-B14F-4D97-AF65-F5344CB8AC3E}">
        <p14:creationId xmlns:p14="http://schemas.microsoft.com/office/powerpoint/2010/main" val="1867571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79BB5-7503-4396-8226-C59C51C2B9A3}"/>
              </a:ext>
            </a:extLst>
          </p:cNvPr>
          <p:cNvSpPr>
            <a:spLocks noGrp="1"/>
          </p:cNvSpPr>
          <p:nvPr>
            <p:ph type="title"/>
          </p:nvPr>
        </p:nvSpPr>
        <p:spPr>
          <a:xfrm>
            <a:off x="609600" y="274638"/>
            <a:ext cx="10972800" cy="792162"/>
          </a:xfrm>
        </p:spPr>
        <p:txBody>
          <a:bodyPr/>
          <a:lstStyle/>
          <a:p>
            <a:r>
              <a:rPr lang="en-US" dirty="0"/>
              <a:t>Secure Filesystem Throughput</a:t>
            </a:r>
          </a:p>
        </p:txBody>
      </p:sp>
      <p:sp>
        <p:nvSpPr>
          <p:cNvPr id="4" name="Slide Number Placeholder 3">
            <a:extLst>
              <a:ext uri="{FF2B5EF4-FFF2-40B4-BE49-F238E27FC236}">
                <a16:creationId xmlns:a16="http://schemas.microsoft.com/office/drawing/2014/main" id="{15B7530D-3EF4-4C2E-A12A-ED4A54DD9B08}"/>
              </a:ext>
            </a:extLst>
          </p:cNvPr>
          <p:cNvSpPr>
            <a:spLocks noGrp="1"/>
          </p:cNvSpPr>
          <p:nvPr>
            <p:ph type="sldNum" sz="quarter" idx="12"/>
          </p:nvPr>
        </p:nvSpPr>
        <p:spPr/>
        <p:txBody>
          <a:bodyPr/>
          <a:lstStyle/>
          <a:p>
            <a:fld id="{75FC310F-8B6D-4753-AAE4-A928F19BE0F9}" type="slidenum">
              <a:rPr lang="en-US" smtClean="0"/>
              <a:pPr/>
              <a:t>70</a:t>
            </a:fld>
            <a:endParaRPr lang="en-US"/>
          </a:p>
        </p:txBody>
      </p:sp>
      <p:pic>
        <p:nvPicPr>
          <p:cNvPr id="5" name="Picture 4">
            <a:extLst>
              <a:ext uri="{FF2B5EF4-FFF2-40B4-BE49-F238E27FC236}">
                <a16:creationId xmlns:a16="http://schemas.microsoft.com/office/drawing/2014/main" id="{B4FBE22C-E3C4-4404-966F-F6B3DD57B5DE}"/>
              </a:ext>
            </a:extLst>
          </p:cNvPr>
          <p:cNvPicPr>
            <a:picLocks noChangeAspect="1"/>
          </p:cNvPicPr>
          <p:nvPr/>
        </p:nvPicPr>
        <p:blipFill>
          <a:blip r:embed="rId3"/>
          <a:stretch>
            <a:fillRect/>
          </a:stretch>
        </p:blipFill>
        <p:spPr>
          <a:xfrm>
            <a:off x="2836069" y="1371600"/>
            <a:ext cx="6519862" cy="4996320"/>
          </a:xfrm>
          <a:prstGeom prst="rect">
            <a:avLst/>
          </a:prstGeom>
        </p:spPr>
      </p:pic>
    </p:spTree>
    <p:extLst>
      <p:ext uri="{BB962C8B-B14F-4D97-AF65-F5344CB8AC3E}">
        <p14:creationId xmlns:p14="http://schemas.microsoft.com/office/powerpoint/2010/main" val="38813118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829554-324F-4E99-8DB0-1E6E0EFA770F}"/>
              </a:ext>
            </a:extLst>
          </p:cNvPr>
          <p:cNvSpPr>
            <a:spLocks noGrp="1"/>
          </p:cNvSpPr>
          <p:nvPr>
            <p:ph idx="1"/>
          </p:nvPr>
        </p:nvSpPr>
        <p:spPr/>
        <p:txBody>
          <a:bodyPr/>
          <a:lstStyle/>
          <a:p>
            <a:r>
              <a:rPr lang="en-US" dirty="0"/>
              <a:t>Loading an enclave can be done at 35 KB/s</a:t>
            </a:r>
          </a:p>
          <a:p>
            <a:endParaRPr lang="en-US" dirty="0"/>
          </a:p>
          <a:p>
            <a:r>
              <a:rPr lang="en-US" dirty="0"/>
              <a:t>The </a:t>
            </a:r>
            <a:r>
              <a:rPr lang="en-US" dirty="0" err="1"/>
              <a:t>Microblaze</a:t>
            </a:r>
            <a:r>
              <a:rPr lang="en-US" dirty="0"/>
              <a:t> CPU is generally 20x slower than a software </a:t>
            </a:r>
            <a:r>
              <a:rPr lang="en-US" dirty="0" err="1"/>
              <a:t>implemnation</a:t>
            </a:r>
            <a:endParaRPr lang="en-US" dirty="0"/>
          </a:p>
          <a:p>
            <a:endParaRPr lang="en-US" dirty="0"/>
          </a:p>
          <a:p>
            <a:r>
              <a:rPr lang="en-US" dirty="0"/>
              <a:t>The password manager can read passwords in 120 </a:t>
            </a:r>
            <a:r>
              <a:rPr lang="en-US" dirty="0" err="1"/>
              <a:t>ms</a:t>
            </a:r>
            <a:r>
              <a:rPr lang="en-US" dirty="0"/>
              <a:t> and write passwords in 202 </a:t>
            </a:r>
            <a:r>
              <a:rPr lang="en-US" dirty="0" err="1"/>
              <a:t>ms</a:t>
            </a:r>
            <a:endParaRPr lang="en-US" dirty="0"/>
          </a:p>
        </p:txBody>
      </p:sp>
      <p:sp>
        <p:nvSpPr>
          <p:cNvPr id="3" name="Title 2">
            <a:extLst>
              <a:ext uri="{FF2B5EF4-FFF2-40B4-BE49-F238E27FC236}">
                <a16:creationId xmlns:a16="http://schemas.microsoft.com/office/drawing/2014/main" id="{148CFC16-9D4A-421D-B1F2-4B7042A7B0E9}"/>
              </a:ext>
            </a:extLst>
          </p:cNvPr>
          <p:cNvSpPr>
            <a:spLocks noGrp="1"/>
          </p:cNvSpPr>
          <p:nvPr>
            <p:ph type="title"/>
          </p:nvPr>
        </p:nvSpPr>
        <p:spPr/>
        <p:txBody>
          <a:bodyPr/>
          <a:lstStyle/>
          <a:p>
            <a:r>
              <a:rPr lang="en-US" dirty="0"/>
              <a:t>Enclave Execution Benchmarks</a:t>
            </a:r>
          </a:p>
        </p:txBody>
      </p:sp>
      <p:sp>
        <p:nvSpPr>
          <p:cNvPr id="4" name="Slide Number Placeholder 3">
            <a:extLst>
              <a:ext uri="{FF2B5EF4-FFF2-40B4-BE49-F238E27FC236}">
                <a16:creationId xmlns:a16="http://schemas.microsoft.com/office/drawing/2014/main" id="{6621EA2A-1A57-439D-8ED7-8FACEE6A7B21}"/>
              </a:ext>
            </a:extLst>
          </p:cNvPr>
          <p:cNvSpPr>
            <a:spLocks noGrp="1"/>
          </p:cNvSpPr>
          <p:nvPr>
            <p:ph type="sldNum" sz="quarter" idx="12"/>
          </p:nvPr>
        </p:nvSpPr>
        <p:spPr/>
        <p:txBody>
          <a:bodyPr/>
          <a:lstStyle/>
          <a:p>
            <a:fld id="{75FC310F-8B6D-4753-AAE4-A928F19BE0F9}" type="slidenum">
              <a:rPr lang="en-US" smtClean="0"/>
              <a:pPr/>
              <a:t>71</a:t>
            </a:fld>
            <a:endParaRPr lang="en-US"/>
          </a:p>
        </p:txBody>
      </p:sp>
    </p:spTree>
    <p:extLst>
      <p:ext uri="{BB962C8B-B14F-4D97-AF65-F5344CB8AC3E}">
        <p14:creationId xmlns:p14="http://schemas.microsoft.com/office/powerpoint/2010/main" val="9914602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FF4237-70AC-4B13-8C9B-91AF0CABFDD1}"/>
              </a:ext>
            </a:extLst>
          </p:cNvPr>
          <p:cNvSpPr>
            <a:spLocks noGrp="1"/>
          </p:cNvSpPr>
          <p:nvPr>
            <p:ph idx="1"/>
          </p:nvPr>
        </p:nvSpPr>
        <p:spPr/>
        <p:txBody>
          <a:bodyPr/>
          <a:lstStyle/>
          <a:p>
            <a:r>
              <a:rPr lang="en-US" dirty="0"/>
              <a:t>Used the private set intersection application</a:t>
            </a:r>
          </a:p>
          <a:p>
            <a:endParaRPr lang="en-US" dirty="0"/>
          </a:p>
          <a:p>
            <a:r>
              <a:rPr lang="en-US" dirty="0"/>
              <a:t>Matches a set of 17 client integers against 6 enclave integers</a:t>
            </a:r>
          </a:p>
          <a:p>
            <a:endParaRPr lang="en-US" dirty="0"/>
          </a:p>
          <a:p>
            <a:r>
              <a:rPr lang="en-US" dirty="0"/>
              <a:t>107.2 </a:t>
            </a:r>
            <a:r>
              <a:rPr lang="en-US" dirty="0" err="1"/>
              <a:t>ms</a:t>
            </a:r>
            <a:r>
              <a:rPr lang="en-US" dirty="0"/>
              <a:t> average end-to-end latency, 8.604 </a:t>
            </a:r>
            <a:r>
              <a:rPr lang="en-US" dirty="0" err="1"/>
              <a:t>ms</a:t>
            </a:r>
            <a:r>
              <a:rPr lang="en-US" dirty="0"/>
              <a:t> standard deviation</a:t>
            </a:r>
          </a:p>
        </p:txBody>
      </p:sp>
      <p:sp>
        <p:nvSpPr>
          <p:cNvPr id="3" name="Title 2">
            <a:extLst>
              <a:ext uri="{FF2B5EF4-FFF2-40B4-BE49-F238E27FC236}">
                <a16:creationId xmlns:a16="http://schemas.microsoft.com/office/drawing/2014/main" id="{57C12F77-C1BA-4F89-A43B-AFAEE62D9607}"/>
              </a:ext>
            </a:extLst>
          </p:cNvPr>
          <p:cNvSpPr>
            <a:spLocks noGrp="1"/>
          </p:cNvSpPr>
          <p:nvPr>
            <p:ph type="title"/>
          </p:nvPr>
        </p:nvSpPr>
        <p:spPr/>
        <p:txBody>
          <a:bodyPr/>
          <a:lstStyle/>
          <a:p>
            <a:r>
              <a:rPr lang="en-US" dirty="0"/>
              <a:t>Remote Attestation Performance</a:t>
            </a:r>
          </a:p>
        </p:txBody>
      </p:sp>
      <p:sp>
        <p:nvSpPr>
          <p:cNvPr id="4" name="Slide Number Placeholder 3">
            <a:extLst>
              <a:ext uri="{FF2B5EF4-FFF2-40B4-BE49-F238E27FC236}">
                <a16:creationId xmlns:a16="http://schemas.microsoft.com/office/drawing/2014/main" id="{46C33C52-9A69-40CF-A626-A80885C33A11}"/>
              </a:ext>
            </a:extLst>
          </p:cNvPr>
          <p:cNvSpPr>
            <a:spLocks noGrp="1"/>
          </p:cNvSpPr>
          <p:nvPr>
            <p:ph type="sldNum" sz="quarter" idx="12"/>
          </p:nvPr>
        </p:nvSpPr>
        <p:spPr/>
        <p:txBody>
          <a:bodyPr/>
          <a:lstStyle/>
          <a:p>
            <a:fld id="{75FC310F-8B6D-4753-AAE4-A928F19BE0F9}" type="slidenum">
              <a:rPr lang="en-US" smtClean="0"/>
              <a:pPr/>
              <a:t>72</a:t>
            </a:fld>
            <a:endParaRPr lang="en-US"/>
          </a:p>
        </p:txBody>
      </p:sp>
    </p:spTree>
    <p:extLst>
      <p:ext uri="{BB962C8B-B14F-4D97-AF65-F5344CB8AC3E}">
        <p14:creationId xmlns:p14="http://schemas.microsoft.com/office/powerpoint/2010/main" val="17571822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A961D-5267-4192-89A8-C33FD04C2BEE}"/>
              </a:ext>
            </a:extLst>
          </p:cNvPr>
          <p:cNvSpPr>
            <a:spLocks noGrp="1"/>
          </p:cNvSpPr>
          <p:nvPr>
            <p:ph type="title"/>
          </p:nvPr>
        </p:nvSpPr>
        <p:spPr/>
        <p:txBody>
          <a:bodyPr/>
          <a:lstStyle/>
          <a:p>
            <a:r>
              <a:rPr lang="en-US" dirty="0"/>
              <a:t>User Space Secure Hardware</a:t>
            </a:r>
          </a:p>
        </p:txBody>
      </p:sp>
      <p:sp>
        <p:nvSpPr>
          <p:cNvPr id="3" name="Text Placeholder 2">
            <a:extLst>
              <a:ext uri="{FF2B5EF4-FFF2-40B4-BE49-F238E27FC236}">
                <a16:creationId xmlns:a16="http://schemas.microsoft.com/office/drawing/2014/main" id="{E277FD14-E670-4EF9-BAE7-B927A5E337D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414BC5-CBB9-4E70-B5F9-237BA2D47225}"/>
              </a:ext>
            </a:extLst>
          </p:cNvPr>
          <p:cNvSpPr>
            <a:spLocks noGrp="1"/>
          </p:cNvSpPr>
          <p:nvPr>
            <p:ph type="sldNum" sz="quarter" idx="12"/>
          </p:nvPr>
        </p:nvSpPr>
        <p:spPr/>
        <p:txBody>
          <a:bodyPr/>
          <a:lstStyle/>
          <a:p>
            <a:fld id="{75FC310F-8B6D-4753-AAE4-A928F19BE0F9}" type="slidenum">
              <a:rPr lang="en-US" smtClean="0"/>
              <a:pPr/>
              <a:t>73</a:t>
            </a:fld>
            <a:endParaRPr lang="en-US"/>
          </a:p>
        </p:txBody>
      </p:sp>
    </p:spTree>
    <p:extLst>
      <p:ext uri="{BB962C8B-B14F-4D97-AF65-F5344CB8AC3E}">
        <p14:creationId xmlns:p14="http://schemas.microsoft.com/office/powerpoint/2010/main" val="33796116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B01E9F-7FE3-465F-8377-2C9AF57054F3}"/>
              </a:ext>
            </a:extLst>
          </p:cNvPr>
          <p:cNvSpPr>
            <a:spLocks noGrp="1"/>
          </p:cNvSpPr>
          <p:nvPr>
            <p:ph idx="1"/>
          </p:nvPr>
        </p:nvSpPr>
        <p:spPr/>
        <p:txBody>
          <a:bodyPr/>
          <a:lstStyle/>
          <a:p>
            <a:r>
              <a:rPr lang="en-US" dirty="0"/>
              <a:t>Cloud RTR provides user space hardware in an FPGA</a:t>
            </a:r>
          </a:p>
          <a:p>
            <a:endParaRPr lang="en-US" dirty="0"/>
          </a:p>
          <a:p>
            <a:r>
              <a:rPr lang="en-US" dirty="0"/>
              <a:t>SDSHW provides secure hardware in an FPGA</a:t>
            </a:r>
          </a:p>
          <a:p>
            <a:endParaRPr lang="en-US" dirty="0"/>
          </a:p>
          <a:p>
            <a:r>
              <a:rPr lang="en-US" dirty="0"/>
              <a:t>Combine the contributions to provide User Space Secure Hardware</a:t>
            </a:r>
          </a:p>
        </p:txBody>
      </p:sp>
      <p:sp>
        <p:nvSpPr>
          <p:cNvPr id="3" name="Title 2">
            <a:extLst>
              <a:ext uri="{FF2B5EF4-FFF2-40B4-BE49-F238E27FC236}">
                <a16:creationId xmlns:a16="http://schemas.microsoft.com/office/drawing/2014/main" id="{A52C3EC7-3CDB-4520-A3F0-17AD2B320EF2}"/>
              </a:ext>
            </a:extLst>
          </p:cNvPr>
          <p:cNvSpPr>
            <a:spLocks noGrp="1"/>
          </p:cNvSpPr>
          <p:nvPr>
            <p:ph type="title"/>
          </p:nvPr>
        </p:nvSpPr>
        <p:spPr/>
        <p:txBody>
          <a:bodyPr/>
          <a:lstStyle/>
          <a:p>
            <a:r>
              <a:rPr lang="en-US" dirty="0"/>
              <a:t>Combining Solutions</a:t>
            </a:r>
          </a:p>
        </p:txBody>
      </p:sp>
      <p:sp>
        <p:nvSpPr>
          <p:cNvPr id="4" name="Slide Number Placeholder 3">
            <a:extLst>
              <a:ext uri="{FF2B5EF4-FFF2-40B4-BE49-F238E27FC236}">
                <a16:creationId xmlns:a16="http://schemas.microsoft.com/office/drawing/2014/main" id="{2C37CA39-9897-4D6E-88BD-B37FBFB66338}"/>
              </a:ext>
            </a:extLst>
          </p:cNvPr>
          <p:cNvSpPr>
            <a:spLocks noGrp="1"/>
          </p:cNvSpPr>
          <p:nvPr>
            <p:ph type="sldNum" sz="quarter" idx="12"/>
          </p:nvPr>
        </p:nvSpPr>
        <p:spPr/>
        <p:txBody>
          <a:bodyPr/>
          <a:lstStyle/>
          <a:p>
            <a:fld id="{75FC310F-8B6D-4753-AAE4-A928F19BE0F9}" type="slidenum">
              <a:rPr lang="en-US" smtClean="0"/>
              <a:pPr/>
              <a:t>74</a:t>
            </a:fld>
            <a:endParaRPr lang="en-US"/>
          </a:p>
        </p:txBody>
      </p:sp>
    </p:spTree>
    <p:extLst>
      <p:ext uri="{BB962C8B-B14F-4D97-AF65-F5344CB8AC3E}">
        <p14:creationId xmlns:p14="http://schemas.microsoft.com/office/powerpoint/2010/main" val="119307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88D0DE-E412-4174-94E7-BB2BB460D2E7}"/>
              </a:ext>
            </a:extLst>
          </p:cNvPr>
          <p:cNvSpPr>
            <a:spLocks noGrp="1"/>
          </p:cNvSpPr>
          <p:nvPr>
            <p:ph idx="1"/>
          </p:nvPr>
        </p:nvSpPr>
        <p:spPr/>
        <p:txBody>
          <a:bodyPr/>
          <a:lstStyle/>
          <a:p>
            <a:r>
              <a:rPr lang="en-US" dirty="0"/>
              <a:t>Cloud RTR and SDSHW are incompatible</a:t>
            </a:r>
          </a:p>
          <a:p>
            <a:pPr lvl="1"/>
            <a:endParaRPr lang="en-US" dirty="0"/>
          </a:p>
          <a:p>
            <a:r>
              <a:rPr lang="en-US" dirty="0"/>
              <a:t>Cloud RTR requires complete FPGA control</a:t>
            </a:r>
          </a:p>
          <a:p>
            <a:pPr lvl="1"/>
            <a:endParaRPr lang="en-US" dirty="0"/>
          </a:p>
          <a:p>
            <a:r>
              <a:rPr lang="en-US" dirty="0"/>
              <a:t>SDSHW assumes all of the FPGA is trusted</a:t>
            </a:r>
          </a:p>
        </p:txBody>
      </p:sp>
      <p:sp>
        <p:nvSpPr>
          <p:cNvPr id="3" name="Title 2">
            <a:extLst>
              <a:ext uri="{FF2B5EF4-FFF2-40B4-BE49-F238E27FC236}">
                <a16:creationId xmlns:a16="http://schemas.microsoft.com/office/drawing/2014/main" id="{6F35B69F-D6DF-444C-A033-AF588988C80D}"/>
              </a:ext>
            </a:extLst>
          </p:cNvPr>
          <p:cNvSpPr>
            <a:spLocks noGrp="1"/>
          </p:cNvSpPr>
          <p:nvPr>
            <p:ph type="title"/>
          </p:nvPr>
        </p:nvSpPr>
        <p:spPr/>
        <p:txBody>
          <a:bodyPr/>
          <a:lstStyle/>
          <a:p>
            <a:r>
              <a:rPr lang="en-US" dirty="0"/>
              <a:t>Challenges</a:t>
            </a:r>
          </a:p>
        </p:txBody>
      </p:sp>
      <p:sp>
        <p:nvSpPr>
          <p:cNvPr id="4" name="Slide Number Placeholder 3">
            <a:extLst>
              <a:ext uri="{FF2B5EF4-FFF2-40B4-BE49-F238E27FC236}">
                <a16:creationId xmlns:a16="http://schemas.microsoft.com/office/drawing/2014/main" id="{D0EDCE61-D44C-47BB-AD56-AA457311ED33}"/>
              </a:ext>
            </a:extLst>
          </p:cNvPr>
          <p:cNvSpPr>
            <a:spLocks noGrp="1"/>
          </p:cNvSpPr>
          <p:nvPr>
            <p:ph type="sldNum" sz="quarter" idx="12"/>
          </p:nvPr>
        </p:nvSpPr>
        <p:spPr/>
        <p:txBody>
          <a:bodyPr/>
          <a:lstStyle/>
          <a:p>
            <a:fld id="{75FC310F-8B6D-4753-AAE4-A928F19BE0F9}" type="slidenum">
              <a:rPr lang="en-US" smtClean="0"/>
              <a:pPr/>
              <a:t>75</a:t>
            </a:fld>
            <a:endParaRPr lang="en-US"/>
          </a:p>
        </p:txBody>
      </p:sp>
    </p:spTree>
    <p:extLst>
      <p:ext uri="{BB962C8B-B14F-4D97-AF65-F5344CB8AC3E}">
        <p14:creationId xmlns:p14="http://schemas.microsoft.com/office/powerpoint/2010/main" val="35291556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4B46E9-3B4E-4CC7-8860-1389ADEBFDA0}"/>
              </a:ext>
            </a:extLst>
          </p:cNvPr>
          <p:cNvSpPr>
            <a:spLocks noGrp="1"/>
          </p:cNvSpPr>
          <p:nvPr>
            <p:ph idx="1"/>
          </p:nvPr>
        </p:nvSpPr>
        <p:spPr/>
        <p:txBody>
          <a:bodyPr/>
          <a:lstStyle/>
          <a:p>
            <a:r>
              <a:rPr lang="en-US" dirty="0"/>
              <a:t>Remove direct configuration control from Cloud RTR</a:t>
            </a:r>
          </a:p>
          <a:p>
            <a:pPr lvl="1"/>
            <a:r>
              <a:rPr lang="en-US" dirty="0"/>
              <a:t>Use internal configuration to load modules from the CPU</a:t>
            </a:r>
          </a:p>
          <a:p>
            <a:endParaRPr lang="en-US" dirty="0"/>
          </a:p>
          <a:p>
            <a:r>
              <a:rPr lang="en-US" dirty="0"/>
              <a:t>Remove trust in the entire FPGA from SDSHW</a:t>
            </a:r>
          </a:p>
          <a:p>
            <a:pPr lvl="1"/>
            <a:r>
              <a:rPr lang="en-US" dirty="0"/>
              <a:t>Redesign slots for isolation while still having peripheral access</a:t>
            </a:r>
          </a:p>
        </p:txBody>
      </p:sp>
      <p:sp>
        <p:nvSpPr>
          <p:cNvPr id="3" name="Title 2">
            <a:extLst>
              <a:ext uri="{FF2B5EF4-FFF2-40B4-BE49-F238E27FC236}">
                <a16:creationId xmlns:a16="http://schemas.microsoft.com/office/drawing/2014/main" id="{DE3DA89C-8231-48D2-9DF5-213B45E0029B}"/>
              </a:ext>
            </a:extLst>
          </p:cNvPr>
          <p:cNvSpPr>
            <a:spLocks noGrp="1"/>
          </p:cNvSpPr>
          <p:nvPr>
            <p:ph type="title"/>
          </p:nvPr>
        </p:nvSpPr>
        <p:spPr/>
        <p:txBody>
          <a:bodyPr/>
          <a:lstStyle/>
          <a:p>
            <a:r>
              <a:rPr lang="en-US" dirty="0"/>
              <a:t>Solutions</a:t>
            </a:r>
          </a:p>
        </p:txBody>
      </p:sp>
      <p:sp>
        <p:nvSpPr>
          <p:cNvPr id="4" name="Slide Number Placeholder 3">
            <a:extLst>
              <a:ext uri="{FF2B5EF4-FFF2-40B4-BE49-F238E27FC236}">
                <a16:creationId xmlns:a16="http://schemas.microsoft.com/office/drawing/2014/main" id="{22DE3DEF-CCA0-4888-9185-42D7DFDF4069}"/>
              </a:ext>
            </a:extLst>
          </p:cNvPr>
          <p:cNvSpPr>
            <a:spLocks noGrp="1"/>
          </p:cNvSpPr>
          <p:nvPr>
            <p:ph type="sldNum" sz="quarter" idx="12"/>
          </p:nvPr>
        </p:nvSpPr>
        <p:spPr/>
        <p:txBody>
          <a:bodyPr/>
          <a:lstStyle/>
          <a:p>
            <a:fld id="{75FC310F-8B6D-4753-AAE4-A928F19BE0F9}" type="slidenum">
              <a:rPr lang="en-US" smtClean="0"/>
              <a:pPr/>
              <a:t>76</a:t>
            </a:fld>
            <a:endParaRPr lang="en-US"/>
          </a:p>
        </p:txBody>
      </p:sp>
    </p:spTree>
    <p:extLst>
      <p:ext uri="{BB962C8B-B14F-4D97-AF65-F5344CB8AC3E}">
        <p14:creationId xmlns:p14="http://schemas.microsoft.com/office/powerpoint/2010/main" val="35967014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0FE0E1-0936-40D6-81B1-AD1530FFE801}"/>
              </a:ext>
            </a:extLst>
          </p:cNvPr>
          <p:cNvSpPr>
            <a:spLocks noGrp="1"/>
          </p:cNvSpPr>
          <p:nvPr>
            <p:ph type="sldNum" sz="quarter" idx="12"/>
          </p:nvPr>
        </p:nvSpPr>
        <p:spPr/>
        <p:txBody>
          <a:bodyPr/>
          <a:lstStyle/>
          <a:p>
            <a:fld id="{75FC310F-8B6D-4753-AAE4-A928F19BE0F9}" type="slidenum">
              <a:rPr lang="en-US" smtClean="0"/>
              <a:pPr/>
              <a:t>77</a:t>
            </a:fld>
            <a:endParaRPr lang="en-US"/>
          </a:p>
        </p:txBody>
      </p:sp>
      <p:sp>
        <p:nvSpPr>
          <p:cNvPr id="3" name="Title 2">
            <a:extLst>
              <a:ext uri="{FF2B5EF4-FFF2-40B4-BE49-F238E27FC236}">
                <a16:creationId xmlns:a16="http://schemas.microsoft.com/office/drawing/2014/main" id="{35B07174-E076-4D58-8AC4-7335B2E6997A}"/>
              </a:ext>
            </a:extLst>
          </p:cNvPr>
          <p:cNvSpPr>
            <a:spLocks noGrp="1"/>
          </p:cNvSpPr>
          <p:nvPr>
            <p:ph type="title"/>
          </p:nvPr>
        </p:nvSpPr>
        <p:spPr/>
        <p:txBody>
          <a:bodyPr/>
          <a:lstStyle/>
          <a:p>
            <a:r>
              <a:rPr lang="en-US" dirty="0"/>
              <a:t>Internal Reconfiguration</a:t>
            </a:r>
          </a:p>
        </p:txBody>
      </p:sp>
      <p:sp>
        <p:nvSpPr>
          <p:cNvPr id="8" name="Rectangle 7">
            <a:extLst>
              <a:ext uri="{FF2B5EF4-FFF2-40B4-BE49-F238E27FC236}">
                <a16:creationId xmlns:a16="http://schemas.microsoft.com/office/drawing/2014/main" id="{AE5312C0-A08F-41DA-B44C-D61CD4B94F6D}"/>
              </a:ext>
            </a:extLst>
          </p:cNvPr>
          <p:cNvSpPr/>
          <p:nvPr/>
        </p:nvSpPr>
        <p:spPr>
          <a:xfrm>
            <a:off x="4105051" y="2306924"/>
            <a:ext cx="2997402" cy="2774822"/>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tx1"/>
              </a:solidFill>
            </a:endParaRPr>
          </a:p>
        </p:txBody>
      </p:sp>
      <p:sp>
        <p:nvSpPr>
          <p:cNvPr id="9" name="Rectangle 8">
            <a:extLst>
              <a:ext uri="{FF2B5EF4-FFF2-40B4-BE49-F238E27FC236}">
                <a16:creationId xmlns:a16="http://schemas.microsoft.com/office/drawing/2014/main" id="{07770458-C01A-49B5-AC7C-FE1F4EE3C9AC}"/>
              </a:ext>
            </a:extLst>
          </p:cNvPr>
          <p:cNvSpPr/>
          <p:nvPr/>
        </p:nvSpPr>
        <p:spPr>
          <a:xfrm>
            <a:off x="3752213" y="1573761"/>
            <a:ext cx="6762090" cy="4288472"/>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a:p>
        </p:txBody>
      </p:sp>
      <p:sp>
        <p:nvSpPr>
          <p:cNvPr id="10" name="Trapezoid 9">
            <a:extLst>
              <a:ext uri="{FF2B5EF4-FFF2-40B4-BE49-F238E27FC236}">
                <a16:creationId xmlns:a16="http://schemas.microsoft.com/office/drawing/2014/main" id="{76919055-B221-46CD-A08F-C0A9176C1948}"/>
              </a:ext>
            </a:extLst>
          </p:cNvPr>
          <p:cNvSpPr/>
          <p:nvPr/>
        </p:nvSpPr>
        <p:spPr>
          <a:xfrm rot="10800000">
            <a:off x="4899863" y="5819324"/>
            <a:ext cx="2209900" cy="513497"/>
          </a:xfrm>
          <a:prstGeom prst="trapezoid">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rot lat="0" lon="0" rev="10799999"/>
              </a:camera>
              <a:lightRig rig="threePt" dir="t"/>
            </a:scene3d>
          </a:bodyPr>
          <a:lstStyle/>
          <a:p>
            <a:pPr algn="ctr"/>
            <a:endParaRPr lang="en-US" sz="2400" b="1" dirty="0">
              <a:solidFill>
                <a:schemeClr val="tx1"/>
              </a:solidFill>
            </a:endParaRPr>
          </a:p>
        </p:txBody>
      </p:sp>
      <p:cxnSp>
        <p:nvCxnSpPr>
          <p:cNvPr id="11" name="Straight Arrow Connector 10">
            <a:extLst>
              <a:ext uri="{FF2B5EF4-FFF2-40B4-BE49-F238E27FC236}">
                <a16:creationId xmlns:a16="http://schemas.microsoft.com/office/drawing/2014/main" id="{31740CFF-AAA7-46DB-8297-0B0872505A43}"/>
              </a:ext>
            </a:extLst>
          </p:cNvPr>
          <p:cNvCxnSpPr>
            <a:cxnSpLocks/>
            <a:stCxn id="15" idx="3"/>
            <a:endCxn id="20" idx="1"/>
          </p:cNvCxnSpPr>
          <p:nvPr/>
        </p:nvCxnSpPr>
        <p:spPr>
          <a:xfrm>
            <a:off x="2874524" y="2912168"/>
            <a:ext cx="2249104"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A9E2B30-1DB6-46D8-AEAC-1E71C8E6F0FD}"/>
              </a:ext>
            </a:extLst>
          </p:cNvPr>
          <p:cNvSpPr txBox="1"/>
          <p:nvPr/>
        </p:nvSpPr>
        <p:spPr>
          <a:xfrm>
            <a:off x="3153422" y="2592006"/>
            <a:ext cx="1482461" cy="707886"/>
          </a:xfrm>
          <a:prstGeom prst="rect">
            <a:avLst/>
          </a:prstGeom>
          <a:solidFill>
            <a:schemeClr val="bg1"/>
          </a:solidFill>
        </p:spPr>
        <p:txBody>
          <a:bodyPr wrap="square" rtlCol="0">
            <a:spAutoFit/>
          </a:bodyPr>
          <a:lstStyle/>
          <a:p>
            <a:pPr algn="ctr"/>
            <a:r>
              <a:rPr lang="en-US" sz="2000" b="1" dirty="0"/>
              <a:t>1. Load Bitstream</a:t>
            </a:r>
          </a:p>
        </p:txBody>
      </p:sp>
      <p:cxnSp>
        <p:nvCxnSpPr>
          <p:cNvPr id="13" name="Straight Arrow Connector 12">
            <a:extLst>
              <a:ext uri="{FF2B5EF4-FFF2-40B4-BE49-F238E27FC236}">
                <a16:creationId xmlns:a16="http://schemas.microsoft.com/office/drawing/2014/main" id="{68800AE7-F9AD-4E23-BFE3-20C85035AD43}"/>
              </a:ext>
            </a:extLst>
          </p:cNvPr>
          <p:cNvCxnSpPr>
            <a:cxnSpLocks/>
            <a:stCxn id="29" idx="2"/>
            <a:endCxn id="10" idx="2"/>
          </p:cNvCxnSpPr>
          <p:nvPr/>
        </p:nvCxnSpPr>
        <p:spPr>
          <a:xfrm>
            <a:off x="6004812" y="4511770"/>
            <a:ext cx="0" cy="130755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D3B5919-98F8-4B5C-9C52-A8EB80706620}"/>
              </a:ext>
            </a:extLst>
          </p:cNvPr>
          <p:cNvSpPr/>
          <p:nvPr/>
        </p:nvSpPr>
        <p:spPr>
          <a:xfrm>
            <a:off x="4892895" y="1266156"/>
            <a:ext cx="2211310" cy="458977"/>
          </a:xfrm>
          <a:prstGeom prst="rect">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tx1"/>
                </a:solidFill>
              </a:rPr>
              <a:t>Secure Storage</a:t>
            </a:r>
          </a:p>
        </p:txBody>
      </p:sp>
      <p:sp>
        <p:nvSpPr>
          <p:cNvPr id="15" name="Rectangle 14">
            <a:extLst>
              <a:ext uri="{FF2B5EF4-FFF2-40B4-BE49-F238E27FC236}">
                <a16:creationId xmlns:a16="http://schemas.microsoft.com/office/drawing/2014/main" id="{3B078B50-C53D-4983-AE93-3C30E4A15CE9}"/>
              </a:ext>
            </a:extLst>
          </p:cNvPr>
          <p:cNvSpPr/>
          <p:nvPr/>
        </p:nvSpPr>
        <p:spPr>
          <a:xfrm>
            <a:off x="1905000" y="2464626"/>
            <a:ext cx="969524" cy="895085"/>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tx1"/>
                </a:solidFill>
              </a:rPr>
              <a:t>CPU</a:t>
            </a:r>
          </a:p>
        </p:txBody>
      </p:sp>
      <p:cxnSp>
        <p:nvCxnSpPr>
          <p:cNvPr id="16" name="Straight Arrow Connector 15">
            <a:extLst>
              <a:ext uri="{FF2B5EF4-FFF2-40B4-BE49-F238E27FC236}">
                <a16:creationId xmlns:a16="http://schemas.microsoft.com/office/drawing/2014/main" id="{348D89A8-45D0-441F-9705-304B7FEB679E}"/>
              </a:ext>
            </a:extLst>
          </p:cNvPr>
          <p:cNvCxnSpPr>
            <a:cxnSpLocks/>
            <a:stCxn id="20" idx="2"/>
            <a:endCxn id="29" idx="0"/>
          </p:cNvCxnSpPr>
          <p:nvPr/>
        </p:nvCxnSpPr>
        <p:spPr>
          <a:xfrm flipH="1">
            <a:off x="6004812" y="3261106"/>
            <a:ext cx="1" cy="55278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185CF4B-90FE-489B-A2F1-0A34E8DD088D}"/>
              </a:ext>
            </a:extLst>
          </p:cNvPr>
          <p:cNvSpPr txBox="1"/>
          <p:nvPr/>
        </p:nvSpPr>
        <p:spPr>
          <a:xfrm>
            <a:off x="4173747" y="4601352"/>
            <a:ext cx="1762370" cy="298857"/>
          </a:xfrm>
          <a:prstGeom prst="rect">
            <a:avLst/>
          </a:prstGeom>
          <a:noFill/>
        </p:spPr>
        <p:txBody>
          <a:bodyPr wrap="square" rtlCol="0">
            <a:spAutoFit/>
          </a:bodyPr>
          <a:lstStyle/>
          <a:p>
            <a:r>
              <a:rPr lang="en-US" sz="2000" b="1" dirty="0"/>
              <a:t>Loading Logic</a:t>
            </a:r>
          </a:p>
        </p:txBody>
      </p:sp>
      <p:sp>
        <p:nvSpPr>
          <p:cNvPr id="18" name="Rectangle 17">
            <a:extLst>
              <a:ext uri="{FF2B5EF4-FFF2-40B4-BE49-F238E27FC236}">
                <a16:creationId xmlns:a16="http://schemas.microsoft.com/office/drawing/2014/main" id="{C6A57752-9F12-4A7C-AADE-0B955EC6E199}"/>
              </a:ext>
            </a:extLst>
          </p:cNvPr>
          <p:cNvSpPr/>
          <p:nvPr/>
        </p:nvSpPr>
        <p:spPr>
          <a:xfrm>
            <a:off x="7407971" y="2279178"/>
            <a:ext cx="1230467" cy="2686051"/>
          </a:xfrm>
          <a:prstGeom prst="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Slot 1</a:t>
            </a:r>
          </a:p>
        </p:txBody>
      </p:sp>
      <p:cxnSp>
        <p:nvCxnSpPr>
          <p:cNvPr id="19" name="Connector: Elbow 18">
            <a:extLst>
              <a:ext uri="{FF2B5EF4-FFF2-40B4-BE49-F238E27FC236}">
                <a16:creationId xmlns:a16="http://schemas.microsoft.com/office/drawing/2014/main" id="{9E8CF100-584D-4ACE-A3A6-0B37815338B6}"/>
              </a:ext>
            </a:extLst>
          </p:cNvPr>
          <p:cNvCxnSpPr>
            <a:cxnSpLocks/>
            <a:stCxn id="10" idx="1"/>
            <a:endCxn id="18" idx="2"/>
          </p:cNvCxnSpPr>
          <p:nvPr/>
        </p:nvCxnSpPr>
        <p:spPr>
          <a:xfrm flipV="1">
            <a:off x="7043246" y="4965229"/>
            <a:ext cx="979958" cy="1110843"/>
          </a:xfrm>
          <a:prstGeom prst="bentConnector2">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9407DB1-2F83-4853-9D15-B11224D82E1F}"/>
              </a:ext>
            </a:extLst>
          </p:cNvPr>
          <p:cNvSpPr/>
          <p:nvPr/>
        </p:nvSpPr>
        <p:spPr>
          <a:xfrm>
            <a:off x="5123628" y="2563230"/>
            <a:ext cx="1762370" cy="697876"/>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tx1"/>
                </a:solidFill>
              </a:rPr>
              <a:t>2. Verification</a:t>
            </a:r>
          </a:p>
          <a:p>
            <a:pPr algn="ctr"/>
            <a:r>
              <a:rPr lang="en-US" sz="2000" b="1" dirty="0">
                <a:solidFill>
                  <a:schemeClr val="tx1"/>
                </a:solidFill>
              </a:rPr>
              <a:t>Logic</a:t>
            </a:r>
          </a:p>
        </p:txBody>
      </p:sp>
      <p:cxnSp>
        <p:nvCxnSpPr>
          <p:cNvPr id="21" name="Straight Arrow Connector 20">
            <a:extLst>
              <a:ext uri="{FF2B5EF4-FFF2-40B4-BE49-F238E27FC236}">
                <a16:creationId xmlns:a16="http://schemas.microsoft.com/office/drawing/2014/main" id="{1D13E7AC-A31D-4CF9-A1CE-1743DE5ED75B}"/>
              </a:ext>
            </a:extLst>
          </p:cNvPr>
          <p:cNvCxnSpPr>
            <a:cxnSpLocks/>
            <a:stCxn id="14" idx="2"/>
            <a:endCxn id="20" idx="0"/>
          </p:cNvCxnSpPr>
          <p:nvPr/>
        </p:nvCxnSpPr>
        <p:spPr>
          <a:xfrm>
            <a:off x="5998550" y="1725133"/>
            <a:ext cx="6263" cy="838098"/>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3273595-AB68-4BAC-9D43-1B30B87D9336}"/>
              </a:ext>
            </a:extLst>
          </p:cNvPr>
          <p:cNvSpPr txBox="1"/>
          <p:nvPr/>
        </p:nvSpPr>
        <p:spPr>
          <a:xfrm>
            <a:off x="4959102" y="1818447"/>
            <a:ext cx="2078895" cy="298857"/>
          </a:xfrm>
          <a:prstGeom prst="rect">
            <a:avLst/>
          </a:prstGeom>
          <a:solidFill>
            <a:schemeClr val="bg1"/>
          </a:solidFill>
        </p:spPr>
        <p:txBody>
          <a:bodyPr wrap="square" rtlCol="0">
            <a:spAutoFit/>
          </a:bodyPr>
          <a:lstStyle/>
          <a:p>
            <a:r>
              <a:rPr lang="en-US" sz="2000" b="1" dirty="0"/>
              <a:t>Verification Data</a:t>
            </a:r>
          </a:p>
        </p:txBody>
      </p:sp>
      <p:cxnSp>
        <p:nvCxnSpPr>
          <p:cNvPr id="23" name="Connector: Elbow 22">
            <a:extLst>
              <a:ext uri="{FF2B5EF4-FFF2-40B4-BE49-F238E27FC236}">
                <a16:creationId xmlns:a16="http://schemas.microsoft.com/office/drawing/2014/main" id="{BD18DCBF-E619-4CCA-9A8B-AA9D0E8A0EAA}"/>
              </a:ext>
            </a:extLst>
          </p:cNvPr>
          <p:cNvCxnSpPr>
            <a:stCxn id="29" idx="1"/>
            <a:endCxn id="15" idx="2"/>
          </p:cNvCxnSpPr>
          <p:nvPr/>
        </p:nvCxnSpPr>
        <p:spPr>
          <a:xfrm rot="10800000">
            <a:off x="2389763" y="3359712"/>
            <a:ext cx="2733865" cy="803122"/>
          </a:xfrm>
          <a:prstGeom prst="bentConnector2">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3AD2DC7-8F87-4E84-924C-BEFF6B3B78AB}"/>
              </a:ext>
            </a:extLst>
          </p:cNvPr>
          <p:cNvSpPr/>
          <p:nvPr/>
        </p:nvSpPr>
        <p:spPr>
          <a:xfrm>
            <a:off x="9008411" y="2279177"/>
            <a:ext cx="1230927" cy="2686051"/>
          </a:xfrm>
          <a:prstGeom prst="rect">
            <a:avLst/>
          </a:prstGeom>
          <a:solidFill>
            <a:schemeClr val="accent3">
              <a:lumMod val="60000"/>
              <a:lumOff val="40000"/>
            </a:schemeClr>
          </a:solid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Slot 2 </a:t>
            </a:r>
          </a:p>
          <a:p>
            <a:pPr algn="ctr"/>
            <a:r>
              <a:rPr lang="en-US" sz="2000" b="1" dirty="0">
                <a:solidFill>
                  <a:schemeClr val="tx1"/>
                </a:solidFill>
              </a:rPr>
              <a:t>(in use)</a:t>
            </a:r>
          </a:p>
        </p:txBody>
      </p:sp>
      <p:sp>
        <p:nvSpPr>
          <p:cNvPr id="25" name="TextBox 24">
            <a:extLst>
              <a:ext uri="{FF2B5EF4-FFF2-40B4-BE49-F238E27FC236}">
                <a16:creationId xmlns:a16="http://schemas.microsoft.com/office/drawing/2014/main" id="{5AB3BCFC-B810-42FC-9235-CBC90B0327E0}"/>
              </a:ext>
            </a:extLst>
          </p:cNvPr>
          <p:cNvSpPr txBox="1"/>
          <p:nvPr/>
        </p:nvSpPr>
        <p:spPr>
          <a:xfrm>
            <a:off x="2616438" y="3963477"/>
            <a:ext cx="2276457" cy="400110"/>
          </a:xfrm>
          <a:prstGeom prst="rect">
            <a:avLst/>
          </a:prstGeom>
          <a:solidFill>
            <a:schemeClr val="bg1"/>
          </a:solidFill>
        </p:spPr>
        <p:txBody>
          <a:bodyPr wrap="square" rtlCol="0">
            <a:spAutoFit/>
          </a:bodyPr>
          <a:lstStyle/>
          <a:p>
            <a:pPr algn="ctr"/>
            <a:r>
              <a:rPr lang="en-US" sz="2000" b="1" dirty="0"/>
              <a:t>4. Loaded in Slot 1</a:t>
            </a:r>
          </a:p>
        </p:txBody>
      </p:sp>
      <p:sp>
        <p:nvSpPr>
          <p:cNvPr id="26" name="TextBox 25">
            <a:extLst>
              <a:ext uri="{FF2B5EF4-FFF2-40B4-BE49-F238E27FC236}">
                <a16:creationId xmlns:a16="http://schemas.microsoft.com/office/drawing/2014/main" id="{8BB2EB2E-2C19-4175-B0A7-DFD8D9B895AC}"/>
              </a:ext>
            </a:extLst>
          </p:cNvPr>
          <p:cNvSpPr txBox="1"/>
          <p:nvPr/>
        </p:nvSpPr>
        <p:spPr>
          <a:xfrm>
            <a:off x="4614354" y="5162490"/>
            <a:ext cx="2831717" cy="400110"/>
          </a:xfrm>
          <a:prstGeom prst="rect">
            <a:avLst/>
          </a:prstGeom>
          <a:solidFill>
            <a:schemeClr val="bg1"/>
          </a:solidFill>
        </p:spPr>
        <p:txBody>
          <a:bodyPr wrap="square" rtlCol="0">
            <a:spAutoFit/>
          </a:bodyPr>
          <a:lstStyle/>
          <a:p>
            <a:pPr algn="ctr"/>
            <a:r>
              <a:rPr lang="en-US" sz="2000" b="1" dirty="0"/>
              <a:t>3. Reconfigure Slot 1</a:t>
            </a:r>
          </a:p>
        </p:txBody>
      </p:sp>
      <p:sp>
        <p:nvSpPr>
          <p:cNvPr id="27" name="TextBox 26">
            <a:extLst>
              <a:ext uri="{FF2B5EF4-FFF2-40B4-BE49-F238E27FC236}">
                <a16:creationId xmlns:a16="http://schemas.microsoft.com/office/drawing/2014/main" id="{503E3314-DA5B-453B-B579-275B3A91AA84}"/>
              </a:ext>
            </a:extLst>
          </p:cNvPr>
          <p:cNvSpPr txBox="1"/>
          <p:nvPr/>
        </p:nvSpPr>
        <p:spPr>
          <a:xfrm>
            <a:off x="9634541" y="5366571"/>
            <a:ext cx="795485" cy="298857"/>
          </a:xfrm>
          <a:prstGeom prst="rect">
            <a:avLst/>
          </a:prstGeom>
          <a:noFill/>
        </p:spPr>
        <p:txBody>
          <a:bodyPr wrap="square" rtlCol="0">
            <a:spAutoFit/>
          </a:bodyPr>
          <a:lstStyle/>
          <a:p>
            <a:r>
              <a:rPr lang="en-US" sz="2000" b="1" dirty="0"/>
              <a:t>FPGA</a:t>
            </a:r>
          </a:p>
        </p:txBody>
      </p:sp>
      <p:sp>
        <p:nvSpPr>
          <p:cNvPr id="28" name="TextBox 27">
            <a:extLst>
              <a:ext uri="{FF2B5EF4-FFF2-40B4-BE49-F238E27FC236}">
                <a16:creationId xmlns:a16="http://schemas.microsoft.com/office/drawing/2014/main" id="{22178753-354D-464C-B52D-4B8F1559308A}"/>
              </a:ext>
            </a:extLst>
          </p:cNvPr>
          <p:cNvSpPr txBox="1"/>
          <p:nvPr/>
        </p:nvSpPr>
        <p:spPr>
          <a:xfrm>
            <a:off x="5627678" y="5880666"/>
            <a:ext cx="741741" cy="298857"/>
          </a:xfrm>
          <a:prstGeom prst="rect">
            <a:avLst/>
          </a:prstGeom>
          <a:noFill/>
        </p:spPr>
        <p:txBody>
          <a:bodyPr wrap="square" rtlCol="0">
            <a:spAutoFit/>
          </a:bodyPr>
          <a:lstStyle/>
          <a:p>
            <a:pPr algn="ctr"/>
            <a:r>
              <a:rPr lang="en-US" sz="2000" b="1" dirty="0"/>
              <a:t>ICAP</a:t>
            </a:r>
          </a:p>
        </p:txBody>
      </p:sp>
      <p:sp>
        <p:nvSpPr>
          <p:cNvPr id="29" name="Rectangle 28">
            <a:extLst>
              <a:ext uri="{FF2B5EF4-FFF2-40B4-BE49-F238E27FC236}">
                <a16:creationId xmlns:a16="http://schemas.microsoft.com/office/drawing/2014/main" id="{56BA6A0F-677B-4039-8E89-BC9C46A4B423}"/>
              </a:ext>
            </a:extLst>
          </p:cNvPr>
          <p:cNvSpPr/>
          <p:nvPr/>
        </p:nvSpPr>
        <p:spPr>
          <a:xfrm>
            <a:off x="5123627" y="3813895"/>
            <a:ext cx="1762370" cy="69787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tx1"/>
                </a:solidFill>
              </a:rPr>
              <a:t>ICAP Controller</a:t>
            </a:r>
          </a:p>
        </p:txBody>
      </p:sp>
    </p:spTree>
    <p:extLst>
      <p:ext uri="{BB962C8B-B14F-4D97-AF65-F5344CB8AC3E}">
        <p14:creationId xmlns:p14="http://schemas.microsoft.com/office/powerpoint/2010/main" val="425821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2" grpId="0" animBg="1"/>
      <p:bldP spid="25" grpId="0" animBg="1"/>
      <p:bldP spid="26" grpId="0" animBg="1"/>
      <p:bldP spid="2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719599-009C-4C4B-9B42-07E51FCA47C8}"/>
              </a:ext>
            </a:extLst>
          </p:cNvPr>
          <p:cNvSpPr>
            <a:spLocks noGrp="1"/>
          </p:cNvSpPr>
          <p:nvPr>
            <p:ph sz="half" idx="1"/>
          </p:nvPr>
        </p:nvSpPr>
        <p:spPr>
          <a:xfrm>
            <a:off x="609600" y="1600201"/>
            <a:ext cx="5029200" cy="4525963"/>
          </a:xfrm>
        </p:spPr>
        <p:txBody>
          <a:bodyPr/>
          <a:lstStyle/>
          <a:p>
            <a:r>
              <a:rPr lang="en-US" dirty="0"/>
              <a:t>Floorplan slots to not interfere with sensitive signals</a:t>
            </a:r>
          </a:p>
          <a:p>
            <a:endParaRPr lang="en-US" dirty="0"/>
          </a:p>
          <a:p>
            <a:r>
              <a:rPr lang="en-US" dirty="0"/>
              <a:t>May need to use constraints if the design is overly complicated</a:t>
            </a:r>
          </a:p>
        </p:txBody>
      </p:sp>
      <p:sp>
        <p:nvSpPr>
          <p:cNvPr id="4" name="Slide Number Placeholder 3">
            <a:extLst>
              <a:ext uri="{FF2B5EF4-FFF2-40B4-BE49-F238E27FC236}">
                <a16:creationId xmlns:a16="http://schemas.microsoft.com/office/drawing/2014/main" id="{A84796D4-FF84-4F75-979E-602A0A770472}"/>
              </a:ext>
            </a:extLst>
          </p:cNvPr>
          <p:cNvSpPr>
            <a:spLocks noGrp="1"/>
          </p:cNvSpPr>
          <p:nvPr>
            <p:ph type="sldNum" sz="quarter" idx="12"/>
          </p:nvPr>
        </p:nvSpPr>
        <p:spPr/>
        <p:txBody>
          <a:bodyPr/>
          <a:lstStyle/>
          <a:p>
            <a:fld id="{75FC310F-8B6D-4753-AAE4-A928F19BE0F9}" type="slidenum">
              <a:rPr lang="en-US" smtClean="0"/>
              <a:pPr/>
              <a:t>78</a:t>
            </a:fld>
            <a:endParaRPr lang="en-US"/>
          </a:p>
        </p:txBody>
      </p:sp>
      <p:sp>
        <p:nvSpPr>
          <p:cNvPr id="3" name="Title 2">
            <a:extLst>
              <a:ext uri="{FF2B5EF4-FFF2-40B4-BE49-F238E27FC236}">
                <a16:creationId xmlns:a16="http://schemas.microsoft.com/office/drawing/2014/main" id="{F49FF98D-8B50-4B35-A253-65CC9F4610F6}"/>
              </a:ext>
            </a:extLst>
          </p:cNvPr>
          <p:cNvSpPr>
            <a:spLocks noGrp="1"/>
          </p:cNvSpPr>
          <p:nvPr>
            <p:ph type="title"/>
          </p:nvPr>
        </p:nvSpPr>
        <p:spPr/>
        <p:txBody>
          <a:bodyPr/>
          <a:lstStyle/>
          <a:p>
            <a:r>
              <a:rPr lang="en-US" dirty="0"/>
              <a:t>Slot Isolation</a:t>
            </a:r>
          </a:p>
        </p:txBody>
      </p:sp>
      <p:pic>
        <p:nvPicPr>
          <p:cNvPr id="6" name="Picture 5">
            <a:extLst>
              <a:ext uri="{FF2B5EF4-FFF2-40B4-BE49-F238E27FC236}">
                <a16:creationId xmlns:a16="http://schemas.microsoft.com/office/drawing/2014/main" id="{663FB7D4-45B7-4DBD-A513-5F03F3281C62}"/>
              </a:ext>
            </a:extLst>
          </p:cNvPr>
          <p:cNvPicPr>
            <a:picLocks noChangeAspect="1"/>
          </p:cNvPicPr>
          <p:nvPr/>
        </p:nvPicPr>
        <p:blipFill>
          <a:blip r:embed="rId3"/>
          <a:stretch>
            <a:fillRect/>
          </a:stretch>
        </p:blipFill>
        <p:spPr>
          <a:xfrm>
            <a:off x="5715000" y="1600201"/>
            <a:ext cx="5368573" cy="2157412"/>
          </a:xfrm>
          <a:prstGeom prst="rect">
            <a:avLst/>
          </a:prstGeom>
        </p:spPr>
      </p:pic>
      <p:pic>
        <p:nvPicPr>
          <p:cNvPr id="7" name="Picture 6">
            <a:extLst>
              <a:ext uri="{FF2B5EF4-FFF2-40B4-BE49-F238E27FC236}">
                <a16:creationId xmlns:a16="http://schemas.microsoft.com/office/drawing/2014/main" id="{5919FCDB-31CD-416D-8B81-4332E211110F}"/>
              </a:ext>
            </a:extLst>
          </p:cNvPr>
          <p:cNvPicPr>
            <a:picLocks noChangeAspect="1"/>
          </p:cNvPicPr>
          <p:nvPr/>
        </p:nvPicPr>
        <p:blipFill>
          <a:blip r:embed="rId4"/>
          <a:stretch>
            <a:fillRect/>
          </a:stretch>
        </p:blipFill>
        <p:spPr>
          <a:xfrm>
            <a:off x="5715000" y="4000760"/>
            <a:ext cx="5368573" cy="2125404"/>
          </a:xfrm>
          <a:prstGeom prst="rect">
            <a:avLst/>
          </a:prstGeom>
        </p:spPr>
      </p:pic>
    </p:spTree>
    <p:extLst>
      <p:ext uri="{BB962C8B-B14F-4D97-AF65-F5344CB8AC3E}">
        <p14:creationId xmlns:p14="http://schemas.microsoft.com/office/powerpoint/2010/main" val="251979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D64F90-040B-4303-943B-03CF49F384EC}"/>
              </a:ext>
            </a:extLst>
          </p:cNvPr>
          <p:cNvSpPr>
            <a:spLocks noGrp="1"/>
          </p:cNvSpPr>
          <p:nvPr>
            <p:ph type="title"/>
          </p:nvPr>
        </p:nvSpPr>
        <p:spPr/>
        <p:txBody>
          <a:bodyPr/>
          <a:lstStyle/>
          <a:p>
            <a:r>
              <a:rPr lang="en-US" dirty="0"/>
              <a:t>Secure Storage Access</a:t>
            </a:r>
          </a:p>
        </p:txBody>
      </p:sp>
      <p:sp>
        <p:nvSpPr>
          <p:cNvPr id="4" name="Slide Number Placeholder 3">
            <a:extLst>
              <a:ext uri="{FF2B5EF4-FFF2-40B4-BE49-F238E27FC236}">
                <a16:creationId xmlns:a16="http://schemas.microsoft.com/office/drawing/2014/main" id="{8C8DFE4F-3262-45D6-ACFF-D966777CEEF4}"/>
              </a:ext>
            </a:extLst>
          </p:cNvPr>
          <p:cNvSpPr>
            <a:spLocks noGrp="1"/>
          </p:cNvSpPr>
          <p:nvPr>
            <p:ph type="sldNum" sz="quarter" idx="12"/>
          </p:nvPr>
        </p:nvSpPr>
        <p:spPr/>
        <p:txBody>
          <a:bodyPr/>
          <a:lstStyle/>
          <a:p>
            <a:fld id="{75FC310F-8B6D-4753-AAE4-A928F19BE0F9}" type="slidenum">
              <a:rPr lang="en-US" smtClean="0"/>
              <a:pPr/>
              <a:t>79</a:t>
            </a:fld>
            <a:endParaRPr lang="en-US"/>
          </a:p>
        </p:txBody>
      </p:sp>
      <p:sp>
        <p:nvSpPr>
          <p:cNvPr id="5" name="Rectangle 4">
            <a:extLst>
              <a:ext uri="{FF2B5EF4-FFF2-40B4-BE49-F238E27FC236}">
                <a16:creationId xmlns:a16="http://schemas.microsoft.com/office/drawing/2014/main" id="{FF226651-BC3A-4AB9-9D54-8AADB1E67B0E}"/>
              </a:ext>
            </a:extLst>
          </p:cNvPr>
          <p:cNvSpPr/>
          <p:nvPr/>
        </p:nvSpPr>
        <p:spPr>
          <a:xfrm>
            <a:off x="3541335" y="3289159"/>
            <a:ext cx="1902700" cy="809954"/>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tx1"/>
                </a:solidFill>
              </a:rPr>
              <a:t>Loading Logic</a:t>
            </a:r>
          </a:p>
        </p:txBody>
      </p:sp>
      <p:sp>
        <p:nvSpPr>
          <p:cNvPr id="6" name="Rectangle 5">
            <a:extLst>
              <a:ext uri="{FF2B5EF4-FFF2-40B4-BE49-F238E27FC236}">
                <a16:creationId xmlns:a16="http://schemas.microsoft.com/office/drawing/2014/main" id="{569F385D-3B52-42EB-9A4A-65C4B2325D11}"/>
              </a:ext>
            </a:extLst>
          </p:cNvPr>
          <p:cNvSpPr/>
          <p:nvPr/>
        </p:nvSpPr>
        <p:spPr>
          <a:xfrm>
            <a:off x="3265277" y="1595913"/>
            <a:ext cx="6825904" cy="4582512"/>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a:p>
        </p:txBody>
      </p:sp>
      <p:sp>
        <p:nvSpPr>
          <p:cNvPr id="8" name="Rectangle 7">
            <a:extLst>
              <a:ext uri="{FF2B5EF4-FFF2-40B4-BE49-F238E27FC236}">
                <a16:creationId xmlns:a16="http://schemas.microsoft.com/office/drawing/2014/main" id="{61851058-308E-48CD-ABC6-6A70181B2D2B}"/>
              </a:ext>
            </a:extLst>
          </p:cNvPr>
          <p:cNvSpPr/>
          <p:nvPr/>
        </p:nvSpPr>
        <p:spPr>
          <a:xfrm>
            <a:off x="6802762" y="1366010"/>
            <a:ext cx="2170166" cy="459806"/>
          </a:xfrm>
          <a:prstGeom prst="rect">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tx1"/>
                </a:solidFill>
              </a:rPr>
              <a:t>Secure Storage</a:t>
            </a:r>
          </a:p>
        </p:txBody>
      </p:sp>
      <p:sp>
        <p:nvSpPr>
          <p:cNvPr id="9" name="Rectangle 8">
            <a:extLst>
              <a:ext uri="{FF2B5EF4-FFF2-40B4-BE49-F238E27FC236}">
                <a16:creationId xmlns:a16="http://schemas.microsoft.com/office/drawing/2014/main" id="{D6CD18BA-D504-4027-9EA9-8E451D253979}"/>
              </a:ext>
            </a:extLst>
          </p:cNvPr>
          <p:cNvSpPr/>
          <p:nvPr/>
        </p:nvSpPr>
        <p:spPr>
          <a:xfrm>
            <a:off x="6328294" y="3627551"/>
            <a:ext cx="1216402" cy="1818220"/>
          </a:xfrm>
          <a:prstGeom prst="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Slot 1</a:t>
            </a:r>
          </a:p>
        </p:txBody>
      </p:sp>
      <p:sp>
        <p:nvSpPr>
          <p:cNvPr id="10" name="Rectangle 9">
            <a:extLst>
              <a:ext uri="{FF2B5EF4-FFF2-40B4-BE49-F238E27FC236}">
                <a16:creationId xmlns:a16="http://schemas.microsoft.com/office/drawing/2014/main" id="{0C341635-F431-4394-939D-3EBD026855C2}"/>
              </a:ext>
            </a:extLst>
          </p:cNvPr>
          <p:cNvSpPr/>
          <p:nvPr/>
        </p:nvSpPr>
        <p:spPr>
          <a:xfrm>
            <a:off x="6936495" y="2370328"/>
            <a:ext cx="1902701" cy="626770"/>
          </a:xfrm>
          <a:prstGeom prst="rect">
            <a:avLst/>
          </a:prstGeom>
          <a:no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Storage Proxy</a:t>
            </a:r>
          </a:p>
        </p:txBody>
      </p:sp>
      <p:sp>
        <p:nvSpPr>
          <p:cNvPr id="11" name="Rectangle 10">
            <a:extLst>
              <a:ext uri="{FF2B5EF4-FFF2-40B4-BE49-F238E27FC236}">
                <a16:creationId xmlns:a16="http://schemas.microsoft.com/office/drawing/2014/main" id="{3CF13AA1-D95D-43EB-9C57-DA1C7C1B6362}"/>
              </a:ext>
            </a:extLst>
          </p:cNvPr>
          <p:cNvSpPr/>
          <p:nvPr/>
        </p:nvSpPr>
        <p:spPr>
          <a:xfrm>
            <a:off x="8215323" y="3647403"/>
            <a:ext cx="1173956" cy="1778515"/>
          </a:xfrm>
          <a:prstGeom prst="rect">
            <a:avLst/>
          </a:prstGeom>
          <a:noFill/>
          <a:ln w="762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Slot 2</a:t>
            </a:r>
          </a:p>
        </p:txBody>
      </p:sp>
      <p:cxnSp>
        <p:nvCxnSpPr>
          <p:cNvPr id="12" name="Connector: Elbow 11">
            <a:extLst>
              <a:ext uri="{FF2B5EF4-FFF2-40B4-BE49-F238E27FC236}">
                <a16:creationId xmlns:a16="http://schemas.microsoft.com/office/drawing/2014/main" id="{43B20708-3986-4343-8E86-B628282A3D4F}"/>
              </a:ext>
            </a:extLst>
          </p:cNvPr>
          <p:cNvCxnSpPr>
            <a:stCxn id="5" idx="2"/>
            <a:endCxn id="11" idx="2"/>
          </p:cNvCxnSpPr>
          <p:nvPr/>
        </p:nvCxnSpPr>
        <p:spPr>
          <a:xfrm rot="16200000" flipH="1">
            <a:off x="5984091" y="2607707"/>
            <a:ext cx="1326805" cy="4309616"/>
          </a:xfrm>
          <a:prstGeom prst="bentConnector3">
            <a:avLst>
              <a:gd name="adj1" fmla="val 132875"/>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9B1673C8-DE8A-47D9-AB9B-AFEC809408F6}"/>
              </a:ext>
            </a:extLst>
          </p:cNvPr>
          <p:cNvCxnSpPr>
            <a:stCxn id="5" idx="2"/>
            <a:endCxn id="9" idx="2"/>
          </p:cNvCxnSpPr>
          <p:nvPr/>
        </p:nvCxnSpPr>
        <p:spPr>
          <a:xfrm rot="16200000" flipH="1">
            <a:off x="5041261" y="3550537"/>
            <a:ext cx="1346658" cy="2443809"/>
          </a:xfrm>
          <a:prstGeom prst="bentConnector3">
            <a:avLst>
              <a:gd name="adj1" fmla="val 130909"/>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9BF48D-C32E-48E9-801A-8BE942FD2827}"/>
              </a:ext>
            </a:extLst>
          </p:cNvPr>
          <p:cNvCxnSpPr>
            <a:stCxn id="19" idx="3"/>
            <a:endCxn id="5" idx="1"/>
          </p:cNvCxnSpPr>
          <p:nvPr/>
        </p:nvCxnSpPr>
        <p:spPr>
          <a:xfrm>
            <a:off x="2551685" y="3694135"/>
            <a:ext cx="989650" cy="1"/>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C98BAB-2F85-4508-87DF-8A15F0FE3DD6}"/>
              </a:ext>
            </a:extLst>
          </p:cNvPr>
          <p:cNvCxnSpPr>
            <a:stCxn id="8" idx="2"/>
            <a:endCxn id="10" idx="0"/>
          </p:cNvCxnSpPr>
          <p:nvPr/>
        </p:nvCxnSpPr>
        <p:spPr>
          <a:xfrm>
            <a:off x="7887845" y="1825816"/>
            <a:ext cx="0" cy="544512"/>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0224D28-60DA-4153-A10F-C9668C375DEB}"/>
              </a:ext>
            </a:extLst>
          </p:cNvPr>
          <p:cNvCxnSpPr>
            <a:stCxn id="10" idx="2"/>
            <a:endCxn id="9" idx="0"/>
          </p:cNvCxnSpPr>
          <p:nvPr/>
        </p:nvCxnSpPr>
        <p:spPr>
          <a:xfrm rot="5400000">
            <a:off x="7096945" y="2836649"/>
            <a:ext cx="630452" cy="951351"/>
          </a:xfrm>
          <a:prstGeom prst="bentConnector3">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DE681AB-A229-42BA-BD80-03375F275493}"/>
              </a:ext>
            </a:extLst>
          </p:cNvPr>
          <p:cNvCxnSpPr>
            <a:stCxn id="10" idx="2"/>
            <a:endCxn id="11" idx="0"/>
          </p:cNvCxnSpPr>
          <p:nvPr/>
        </p:nvCxnSpPr>
        <p:spPr>
          <a:xfrm rot="16200000" flipH="1">
            <a:off x="8019921" y="2865023"/>
            <a:ext cx="650305" cy="914456"/>
          </a:xfrm>
          <a:prstGeom prst="bentConnector3">
            <a:avLst>
              <a:gd name="adj1" fmla="val 48466"/>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FEA0F4F9-F60F-4C5D-A1B9-816E1BCF69C7}"/>
              </a:ext>
            </a:extLst>
          </p:cNvPr>
          <p:cNvCxnSpPr>
            <a:stCxn id="8" idx="2"/>
            <a:endCxn id="5" idx="0"/>
          </p:cNvCxnSpPr>
          <p:nvPr/>
        </p:nvCxnSpPr>
        <p:spPr>
          <a:xfrm rot="5400000">
            <a:off x="5458594" y="859907"/>
            <a:ext cx="1463343" cy="3395160"/>
          </a:xfrm>
          <a:prstGeom prst="bentConnector3">
            <a:avLst>
              <a:gd name="adj1" fmla="val 17659"/>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8F84FE1-F0B9-4E43-93A1-6AD9A2DC5CCA}"/>
              </a:ext>
            </a:extLst>
          </p:cNvPr>
          <p:cNvSpPr/>
          <p:nvPr/>
        </p:nvSpPr>
        <p:spPr>
          <a:xfrm>
            <a:off x="1600200" y="3245784"/>
            <a:ext cx="951485" cy="896702"/>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tx1"/>
                </a:solidFill>
              </a:rPr>
              <a:t>CPU</a:t>
            </a:r>
          </a:p>
        </p:txBody>
      </p:sp>
      <p:sp>
        <p:nvSpPr>
          <p:cNvPr id="20" name="TextBox 19">
            <a:extLst>
              <a:ext uri="{FF2B5EF4-FFF2-40B4-BE49-F238E27FC236}">
                <a16:creationId xmlns:a16="http://schemas.microsoft.com/office/drawing/2014/main" id="{60CD513D-3246-4E09-A083-AE7A2A6292A1}"/>
              </a:ext>
            </a:extLst>
          </p:cNvPr>
          <p:cNvSpPr txBox="1"/>
          <p:nvPr/>
        </p:nvSpPr>
        <p:spPr>
          <a:xfrm>
            <a:off x="3327373" y="5662707"/>
            <a:ext cx="1036127" cy="400110"/>
          </a:xfrm>
          <a:prstGeom prst="rect">
            <a:avLst/>
          </a:prstGeom>
          <a:noFill/>
        </p:spPr>
        <p:txBody>
          <a:bodyPr wrap="square" rtlCol="0">
            <a:spAutoFit/>
          </a:bodyPr>
          <a:lstStyle/>
          <a:p>
            <a:pPr algn="ctr"/>
            <a:r>
              <a:rPr lang="en-US" sz="2000" b="1" dirty="0"/>
              <a:t>FPGA</a:t>
            </a:r>
          </a:p>
        </p:txBody>
      </p:sp>
      <p:cxnSp>
        <p:nvCxnSpPr>
          <p:cNvPr id="21" name="Connector: Elbow 20">
            <a:extLst>
              <a:ext uri="{FF2B5EF4-FFF2-40B4-BE49-F238E27FC236}">
                <a16:creationId xmlns:a16="http://schemas.microsoft.com/office/drawing/2014/main" id="{0FC89FAB-B871-473A-9A7F-A9A8C290E819}"/>
              </a:ext>
            </a:extLst>
          </p:cNvPr>
          <p:cNvCxnSpPr>
            <a:stCxn id="5" idx="3"/>
            <a:endCxn id="10" idx="1"/>
          </p:cNvCxnSpPr>
          <p:nvPr/>
        </p:nvCxnSpPr>
        <p:spPr>
          <a:xfrm flipV="1">
            <a:off x="5444035" y="2683713"/>
            <a:ext cx="1492460" cy="1010423"/>
          </a:xfrm>
          <a:prstGeom prst="bentConnector3">
            <a:avLst>
              <a:gd name="adj1" fmla="val 36813"/>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95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842691-02EA-45C5-BD76-F9AA0844ADC8}"/>
              </a:ext>
            </a:extLst>
          </p:cNvPr>
          <p:cNvSpPr>
            <a:spLocks noGrp="1"/>
          </p:cNvSpPr>
          <p:nvPr>
            <p:ph idx="1"/>
          </p:nvPr>
        </p:nvSpPr>
        <p:spPr>
          <a:xfrm>
            <a:off x="609600" y="1600201"/>
            <a:ext cx="10820400" cy="731835"/>
          </a:xfrm>
        </p:spPr>
        <p:txBody>
          <a:bodyPr/>
          <a:lstStyle/>
          <a:p>
            <a:pPr marL="0" indent="0">
              <a:buNone/>
            </a:pPr>
            <a:r>
              <a:rPr lang="en-US" dirty="0"/>
              <a:t>Let developers define their own secure hardware features</a:t>
            </a:r>
          </a:p>
          <a:p>
            <a:endParaRPr lang="en-US" dirty="0"/>
          </a:p>
        </p:txBody>
      </p:sp>
      <p:sp>
        <p:nvSpPr>
          <p:cNvPr id="3" name="Title 2">
            <a:extLst>
              <a:ext uri="{FF2B5EF4-FFF2-40B4-BE49-F238E27FC236}">
                <a16:creationId xmlns:a16="http://schemas.microsoft.com/office/drawing/2014/main" id="{CAE5FAD7-B56C-4094-893B-264A3CFC2C6C}"/>
              </a:ext>
            </a:extLst>
          </p:cNvPr>
          <p:cNvSpPr>
            <a:spLocks noGrp="1"/>
          </p:cNvSpPr>
          <p:nvPr>
            <p:ph type="title"/>
          </p:nvPr>
        </p:nvSpPr>
        <p:spPr/>
        <p:txBody>
          <a:bodyPr/>
          <a:lstStyle/>
          <a:p>
            <a:r>
              <a:rPr lang="en-US" dirty="0"/>
              <a:t>Introducing User Space Secure Hardware</a:t>
            </a:r>
          </a:p>
        </p:txBody>
      </p:sp>
      <p:sp>
        <p:nvSpPr>
          <p:cNvPr id="4" name="Slide Number Placeholder 3">
            <a:extLst>
              <a:ext uri="{FF2B5EF4-FFF2-40B4-BE49-F238E27FC236}">
                <a16:creationId xmlns:a16="http://schemas.microsoft.com/office/drawing/2014/main" id="{5264D3FA-352F-4482-9E83-28E5EABA55D9}"/>
              </a:ext>
            </a:extLst>
          </p:cNvPr>
          <p:cNvSpPr>
            <a:spLocks noGrp="1"/>
          </p:cNvSpPr>
          <p:nvPr>
            <p:ph type="sldNum" sz="quarter" idx="12"/>
          </p:nvPr>
        </p:nvSpPr>
        <p:spPr/>
        <p:txBody>
          <a:bodyPr/>
          <a:lstStyle/>
          <a:p>
            <a:fld id="{75FC310F-8B6D-4753-AAE4-A928F19BE0F9}" type="slidenum">
              <a:rPr lang="en-US" smtClean="0"/>
              <a:pPr/>
              <a:t>8</a:t>
            </a:fld>
            <a:endParaRPr lang="en-US"/>
          </a:p>
        </p:txBody>
      </p:sp>
      <p:grpSp>
        <p:nvGrpSpPr>
          <p:cNvPr id="9" name="Group 8">
            <a:extLst>
              <a:ext uri="{FF2B5EF4-FFF2-40B4-BE49-F238E27FC236}">
                <a16:creationId xmlns:a16="http://schemas.microsoft.com/office/drawing/2014/main" id="{546E5A04-5F99-4B02-8835-13D4AFE562FD}"/>
              </a:ext>
            </a:extLst>
          </p:cNvPr>
          <p:cNvGrpSpPr/>
          <p:nvPr/>
        </p:nvGrpSpPr>
        <p:grpSpPr>
          <a:xfrm>
            <a:off x="800101" y="2713036"/>
            <a:ext cx="9182099" cy="2925764"/>
            <a:chOff x="800101" y="2713036"/>
            <a:chExt cx="7048499" cy="2468564"/>
          </a:xfrm>
        </p:grpSpPr>
        <p:sp>
          <p:nvSpPr>
            <p:cNvPr id="5" name="Rectangle 4"/>
            <p:cNvSpPr/>
            <p:nvPr/>
          </p:nvSpPr>
          <p:spPr>
            <a:xfrm>
              <a:off x="2438400" y="4495800"/>
              <a:ext cx="3200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Processor</a:t>
              </a:r>
            </a:p>
          </p:txBody>
        </p:sp>
        <p:sp>
          <p:nvSpPr>
            <p:cNvPr id="6" name="Rectangle 5"/>
            <p:cNvSpPr/>
            <p:nvPr/>
          </p:nvSpPr>
          <p:spPr>
            <a:xfrm>
              <a:off x="2438400" y="3657600"/>
              <a:ext cx="5410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Operating System</a:t>
              </a:r>
            </a:p>
          </p:txBody>
        </p:sp>
        <p:sp>
          <p:nvSpPr>
            <p:cNvPr id="7" name="Rectangle 6"/>
            <p:cNvSpPr/>
            <p:nvPr/>
          </p:nvSpPr>
          <p:spPr>
            <a:xfrm>
              <a:off x="2438400" y="2713036"/>
              <a:ext cx="3200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Application</a:t>
              </a:r>
            </a:p>
          </p:txBody>
        </p:sp>
        <p:sp>
          <p:nvSpPr>
            <p:cNvPr id="8" name="Rectangle 7"/>
            <p:cNvSpPr/>
            <p:nvPr/>
          </p:nvSpPr>
          <p:spPr>
            <a:xfrm>
              <a:off x="5638800" y="4495800"/>
              <a:ext cx="2209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Secure Hardware</a:t>
              </a:r>
            </a:p>
          </p:txBody>
        </p:sp>
        <p:cxnSp>
          <p:nvCxnSpPr>
            <p:cNvPr id="10" name="Curved Connector 9"/>
            <p:cNvCxnSpPr>
              <a:stCxn id="7" idx="3"/>
              <a:endCxn id="8" idx="0"/>
            </p:cNvCxnSpPr>
            <p:nvPr/>
          </p:nvCxnSpPr>
          <p:spPr>
            <a:xfrm>
              <a:off x="5638800" y="3017836"/>
              <a:ext cx="1104900" cy="1477964"/>
            </a:xfrm>
            <a:prstGeom prst="curvedConnector2">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209331" y="2979802"/>
              <a:ext cx="978666" cy="461665"/>
            </a:xfrm>
            <a:prstGeom prst="rect">
              <a:avLst/>
            </a:prstGeom>
            <a:noFill/>
          </p:spPr>
          <p:txBody>
            <a:bodyPr wrap="none" rtlCol="0">
              <a:spAutoFit/>
            </a:bodyPr>
            <a:lstStyle/>
            <a:p>
              <a:r>
                <a:rPr lang="en-US" sz="2400" dirty="0"/>
                <a:t>define</a:t>
              </a:r>
            </a:p>
          </p:txBody>
        </p:sp>
        <p:sp>
          <p:nvSpPr>
            <p:cNvPr id="12" name="TextBox 11"/>
            <p:cNvSpPr txBox="1"/>
            <p:nvPr/>
          </p:nvSpPr>
          <p:spPr>
            <a:xfrm flipH="1">
              <a:off x="800101" y="2713036"/>
              <a:ext cx="1638299" cy="461665"/>
            </a:xfrm>
            <a:prstGeom prst="rect">
              <a:avLst/>
            </a:prstGeom>
            <a:noFill/>
          </p:spPr>
          <p:txBody>
            <a:bodyPr wrap="square" rtlCol="0">
              <a:spAutoFit/>
            </a:bodyPr>
            <a:lstStyle/>
            <a:p>
              <a:r>
                <a:rPr lang="en-US" sz="2400" dirty="0"/>
                <a:t>User Space</a:t>
              </a:r>
            </a:p>
          </p:txBody>
        </p:sp>
        <p:sp>
          <p:nvSpPr>
            <p:cNvPr id="13" name="TextBox 12"/>
            <p:cNvSpPr txBox="1"/>
            <p:nvPr/>
          </p:nvSpPr>
          <p:spPr>
            <a:xfrm flipH="1">
              <a:off x="824640" y="3714006"/>
              <a:ext cx="1638299" cy="830997"/>
            </a:xfrm>
            <a:prstGeom prst="rect">
              <a:avLst/>
            </a:prstGeom>
            <a:noFill/>
          </p:spPr>
          <p:txBody>
            <a:bodyPr wrap="square" rtlCol="0">
              <a:spAutoFit/>
            </a:bodyPr>
            <a:lstStyle/>
            <a:p>
              <a:r>
                <a:rPr lang="en-US" sz="2400" dirty="0"/>
                <a:t>Kernel Space</a:t>
              </a:r>
            </a:p>
          </p:txBody>
        </p:sp>
      </p:grpSp>
    </p:spTree>
    <p:extLst>
      <p:ext uri="{BB962C8B-B14F-4D97-AF65-F5344CB8AC3E}">
        <p14:creationId xmlns:p14="http://schemas.microsoft.com/office/powerpoint/2010/main" val="18030675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F5A520-AB49-4B9B-9604-7FA66006C38D}"/>
              </a:ext>
            </a:extLst>
          </p:cNvPr>
          <p:cNvSpPr>
            <a:spLocks noGrp="1"/>
          </p:cNvSpPr>
          <p:nvPr>
            <p:ph type="title"/>
          </p:nvPr>
        </p:nvSpPr>
        <p:spPr/>
        <p:txBody>
          <a:bodyPr/>
          <a:lstStyle/>
          <a:p>
            <a:r>
              <a:rPr lang="en-US" dirty="0"/>
              <a:t>Combined Solution</a:t>
            </a:r>
          </a:p>
        </p:txBody>
      </p:sp>
      <p:sp>
        <p:nvSpPr>
          <p:cNvPr id="4" name="Slide Number Placeholder 3">
            <a:extLst>
              <a:ext uri="{FF2B5EF4-FFF2-40B4-BE49-F238E27FC236}">
                <a16:creationId xmlns:a16="http://schemas.microsoft.com/office/drawing/2014/main" id="{65547C23-269E-4EF5-B845-FBF0B165080C}"/>
              </a:ext>
            </a:extLst>
          </p:cNvPr>
          <p:cNvSpPr>
            <a:spLocks noGrp="1"/>
          </p:cNvSpPr>
          <p:nvPr>
            <p:ph type="sldNum" sz="quarter" idx="12"/>
          </p:nvPr>
        </p:nvSpPr>
        <p:spPr/>
        <p:txBody>
          <a:bodyPr/>
          <a:lstStyle/>
          <a:p>
            <a:fld id="{75FC310F-8B6D-4753-AAE4-A928F19BE0F9}" type="slidenum">
              <a:rPr lang="en-US" smtClean="0"/>
              <a:pPr/>
              <a:t>80</a:t>
            </a:fld>
            <a:endParaRPr lang="en-US"/>
          </a:p>
        </p:txBody>
      </p:sp>
      <p:cxnSp>
        <p:nvCxnSpPr>
          <p:cNvPr id="6" name="Straight Connector 5">
            <a:extLst>
              <a:ext uri="{FF2B5EF4-FFF2-40B4-BE49-F238E27FC236}">
                <a16:creationId xmlns:a16="http://schemas.microsoft.com/office/drawing/2014/main" id="{3B892F4C-ED1E-443C-966F-48CD687209B7}"/>
              </a:ext>
            </a:extLst>
          </p:cNvPr>
          <p:cNvCxnSpPr>
            <a:cxnSpLocks/>
          </p:cNvCxnSpPr>
          <p:nvPr/>
        </p:nvCxnSpPr>
        <p:spPr>
          <a:xfrm flipH="1">
            <a:off x="8988384" y="1653941"/>
            <a:ext cx="43128" cy="4583563"/>
          </a:xfrm>
          <a:prstGeom prst="line">
            <a:avLst/>
          </a:prstGeom>
          <a:ln w="635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5782A346-2DB6-4519-98EB-17A9CC896AF3}"/>
              </a:ext>
            </a:extLst>
          </p:cNvPr>
          <p:cNvGrpSpPr/>
          <p:nvPr/>
        </p:nvGrpSpPr>
        <p:grpSpPr>
          <a:xfrm>
            <a:off x="7571988" y="1975716"/>
            <a:ext cx="2141920" cy="1377710"/>
            <a:chOff x="7571988" y="1975716"/>
            <a:chExt cx="2141920" cy="1377710"/>
          </a:xfrm>
        </p:grpSpPr>
        <p:sp>
          <p:nvSpPr>
            <p:cNvPr id="8" name="Cloud 7">
              <a:extLst>
                <a:ext uri="{FF2B5EF4-FFF2-40B4-BE49-F238E27FC236}">
                  <a16:creationId xmlns:a16="http://schemas.microsoft.com/office/drawing/2014/main" id="{76D93164-48BD-4F19-820A-03AE74D69E02}"/>
                </a:ext>
              </a:extLst>
            </p:cNvPr>
            <p:cNvSpPr/>
            <p:nvPr/>
          </p:nvSpPr>
          <p:spPr>
            <a:xfrm>
              <a:off x="7571988" y="1975716"/>
              <a:ext cx="2141920" cy="1377710"/>
            </a:xfrm>
            <a:prstGeom prst="cloud">
              <a:avLst/>
            </a:prstGeom>
            <a:solidFill>
              <a:schemeClr val="bg1"/>
            </a:solidFill>
            <a:ln w="539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2F028F7-BB56-4CCE-8F5E-4EDFCE6DBFE4}"/>
                </a:ext>
              </a:extLst>
            </p:cNvPr>
            <p:cNvSpPr/>
            <p:nvPr/>
          </p:nvSpPr>
          <p:spPr>
            <a:xfrm>
              <a:off x="8086700" y="2240475"/>
              <a:ext cx="1117459" cy="782139"/>
            </a:xfrm>
            <a:prstGeom prst="rect">
              <a:avLst/>
            </a:prstGeom>
            <a:no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6AF9BE-A818-4759-9FAA-D7E26EA0CE95}"/>
                </a:ext>
              </a:extLst>
            </p:cNvPr>
            <p:cNvSpPr/>
            <p:nvPr/>
          </p:nvSpPr>
          <p:spPr>
            <a:xfrm>
              <a:off x="8178020" y="2577529"/>
              <a:ext cx="221089" cy="350018"/>
            </a:xfrm>
            <a:prstGeom prst="rect">
              <a:avLst/>
            </a:prstGeom>
            <a:solidFill>
              <a:schemeClr val="bg1"/>
            </a:solid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07FB70-41E3-4B82-B27D-A63A949980A5}"/>
                </a:ext>
              </a:extLst>
            </p:cNvPr>
            <p:cNvSpPr/>
            <p:nvPr/>
          </p:nvSpPr>
          <p:spPr>
            <a:xfrm>
              <a:off x="8526776" y="2577529"/>
              <a:ext cx="221089" cy="350018"/>
            </a:xfrm>
            <a:prstGeom prst="rect">
              <a:avLst/>
            </a:prstGeom>
            <a:solidFill>
              <a:schemeClr val="bg1"/>
            </a:solid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EBC3E71-3D0B-40CA-8B44-A7B46503A1B0}"/>
                </a:ext>
              </a:extLst>
            </p:cNvPr>
            <p:cNvSpPr/>
            <p:nvPr/>
          </p:nvSpPr>
          <p:spPr>
            <a:xfrm>
              <a:off x="8875531" y="2577529"/>
              <a:ext cx="221089" cy="350018"/>
            </a:xfrm>
            <a:prstGeom prst="rect">
              <a:avLst/>
            </a:prstGeom>
            <a:solidFill>
              <a:schemeClr val="bg1"/>
            </a:solid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CA52C32-9383-46C5-B789-5AA4E9A4455A}"/>
                </a:ext>
              </a:extLst>
            </p:cNvPr>
            <p:cNvSpPr/>
            <p:nvPr/>
          </p:nvSpPr>
          <p:spPr>
            <a:xfrm>
              <a:off x="8178017" y="2324738"/>
              <a:ext cx="918599" cy="157723"/>
            </a:xfrm>
            <a:prstGeom prst="rect">
              <a:avLst/>
            </a:prstGeom>
            <a:noFill/>
            <a:ln w="539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8832DB1B-59C0-4575-98BF-6CF92050773D}"/>
              </a:ext>
            </a:extLst>
          </p:cNvPr>
          <p:cNvSpPr/>
          <p:nvPr/>
        </p:nvSpPr>
        <p:spPr>
          <a:xfrm>
            <a:off x="622165" y="1958754"/>
            <a:ext cx="797076" cy="340742"/>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CPU</a:t>
            </a:r>
          </a:p>
        </p:txBody>
      </p:sp>
      <p:pic>
        <p:nvPicPr>
          <p:cNvPr id="15" name="Graphic 14" descr="Group">
            <a:extLst>
              <a:ext uri="{FF2B5EF4-FFF2-40B4-BE49-F238E27FC236}">
                <a16:creationId xmlns:a16="http://schemas.microsoft.com/office/drawing/2014/main" id="{B20BEE88-4D5B-4E48-8F7D-4C06988548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56023" y="4973594"/>
            <a:ext cx="922804" cy="829671"/>
          </a:xfrm>
          <a:prstGeom prst="rect">
            <a:avLst/>
          </a:prstGeom>
        </p:spPr>
      </p:pic>
      <p:pic>
        <p:nvPicPr>
          <p:cNvPr id="16" name="Graphic 15" descr="Disk">
            <a:extLst>
              <a:ext uri="{FF2B5EF4-FFF2-40B4-BE49-F238E27FC236}">
                <a16:creationId xmlns:a16="http://schemas.microsoft.com/office/drawing/2014/main" id="{508EFC5D-216B-45AE-837A-67115F15C0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6346" y="3941798"/>
            <a:ext cx="1108714" cy="996818"/>
          </a:xfrm>
          <a:prstGeom prst="rect">
            <a:avLst/>
          </a:prstGeom>
        </p:spPr>
      </p:pic>
      <p:sp>
        <p:nvSpPr>
          <p:cNvPr id="17" name="Rectangle 16">
            <a:extLst>
              <a:ext uri="{FF2B5EF4-FFF2-40B4-BE49-F238E27FC236}">
                <a16:creationId xmlns:a16="http://schemas.microsoft.com/office/drawing/2014/main" id="{234B48A5-9221-46FF-9069-9475A327A3D8}"/>
              </a:ext>
            </a:extLst>
          </p:cNvPr>
          <p:cNvSpPr/>
          <p:nvPr/>
        </p:nvSpPr>
        <p:spPr>
          <a:xfrm>
            <a:off x="507279" y="1803367"/>
            <a:ext cx="6328170" cy="4165316"/>
          </a:xfrm>
          <a:prstGeom prst="rect">
            <a:avLst/>
          </a:prstGeom>
          <a:noFill/>
          <a:ln w="63500">
            <a:solidFill>
              <a:srgbClr val="7030A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0"/>
          </a:p>
        </p:txBody>
      </p:sp>
      <p:sp>
        <p:nvSpPr>
          <p:cNvPr id="18" name="Rectangle 17">
            <a:extLst>
              <a:ext uri="{FF2B5EF4-FFF2-40B4-BE49-F238E27FC236}">
                <a16:creationId xmlns:a16="http://schemas.microsoft.com/office/drawing/2014/main" id="{F6B32A6C-8229-4CB4-AE8D-64156974C62D}"/>
              </a:ext>
            </a:extLst>
          </p:cNvPr>
          <p:cNvSpPr/>
          <p:nvPr/>
        </p:nvSpPr>
        <p:spPr>
          <a:xfrm>
            <a:off x="7003058" y="1803367"/>
            <a:ext cx="4400147" cy="4156527"/>
          </a:xfrm>
          <a:prstGeom prst="rect">
            <a:avLst/>
          </a:prstGeom>
          <a:noFill/>
          <a:ln w="66675">
            <a:solidFill>
              <a:srgbClr val="92D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US" sz="100"/>
          </a:p>
        </p:txBody>
      </p:sp>
      <p:cxnSp>
        <p:nvCxnSpPr>
          <p:cNvPr id="19" name="Straight Arrow Connector 18">
            <a:extLst>
              <a:ext uri="{FF2B5EF4-FFF2-40B4-BE49-F238E27FC236}">
                <a16:creationId xmlns:a16="http://schemas.microsoft.com/office/drawing/2014/main" id="{4A4B3504-FCCC-4E13-B0EE-EAF2FEAEDAEC}"/>
              </a:ext>
            </a:extLst>
          </p:cNvPr>
          <p:cNvCxnSpPr>
            <a:cxnSpLocks/>
          </p:cNvCxnSpPr>
          <p:nvPr/>
        </p:nvCxnSpPr>
        <p:spPr>
          <a:xfrm flipV="1">
            <a:off x="7955802" y="3317968"/>
            <a:ext cx="244810" cy="618454"/>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57590E2-AE22-4212-BCC6-D50B5370EAA1}"/>
              </a:ext>
            </a:extLst>
          </p:cNvPr>
          <p:cNvCxnSpPr>
            <a:cxnSpLocks/>
          </p:cNvCxnSpPr>
          <p:nvPr/>
        </p:nvCxnSpPr>
        <p:spPr>
          <a:xfrm>
            <a:off x="9718872" y="2852786"/>
            <a:ext cx="627354" cy="495390"/>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FF889379-CD19-4B60-8E90-DC1D26050521}"/>
              </a:ext>
            </a:extLst>
          </p:cNvPr>
          <p:cNvGrpSpPr/>
          <p:nvPr/>
        </p:nvGrpSpPr>
        <p:grpSpPr>
          <a:xfrm>
            <a:off x="583945" y="5207171"/>
            <a:ext cx="873516" cy="601509"/>
            <a:chOff x="433290" y="19882749"/>
            <a:chExt cx="3895023" cy="2983218"/>
          </a:xfrm>
        </p:grpSpPr>
        <p:sp>
          <p:nvSpPr>
            <p:cNvPr id="22" name="Rectangle 21">
              <a:extLst>
                <a:ext uri="{FF2B5EF4-FFF2-40B4-BE49-F238E27FC236}">
                  <a16:creationId xmlns:a16="http://schemas.microsoft.com/office/drawing/2014/main" id="{32E8985C-1862-4BCA-A2FA-8C7B315A3C03}"/>
                </a:ext>
              </a:extLst>
            </p:cNvPr>
            <p:cNvSpPr/>
            <p:nvPr/>
          </p:nvSpPr>
          <p:spPr>
            <a:xfrm>
              <a:off x="433290" y="19882749"/>
              <a:ext cx="3895023" cy="2983218"/>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pic>
          <p:nvPicPr>
            <p:cNvPr id="23" name="Graphic 22" descr="Key">
              <a:extLst>
                <a:ext uri="{FF2B5EF4-FFF2-40B4-BE49-F238E27FC236}">
                  <a16:creationId xmlns:a16="http://schemas.microsoft.com/office/drawing/2014/main" id="{9871E6C9-B297-45D2-9E15-F5B76C36ED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9055" y="20092612"/>
              <a:ext cx="2563492" cy="2563492"/>
            </a:xfrm>
            <a:prstGeom prst="rect">
              <a:avLst/>
            </a:prstGeom>
          </p:spPr>
        </p:pic>
      </p:grpSp>
      <p:grpSp>
        <p:nvGrpSpPr>
          <p:cNvPr id="87" name="Group 86">
            <a:extLst>
              <a:ext uri="{FF2B5EF4-FFF2-40B4-BE49-F238E27FC236}">
                <a16:creationId xmlns:a16="http://schemas.microsoft.com/office/drawing/2014/main" id="{3766FDA9-EAEC-4F2A-B0DE-74BD8D77A96A}"/>
              </a:ext>
            </a:extLst>
          </p:cNvPr>
          <p:cNvGrpSpPr/>
          <p:nvPr/>
        </p:nvGrpSpPr>
        <p:grpSpPr>
          <a:xfrm>
            <a:off x="1820080" y="3117563"/>
            <a:ext cx="2324175" cy="1728906"/>
            <a:chOff x="1820080" y="3117563"/>
            <a:chExt cx="2324175" cy="1728906"/>
          </a:xfrm>
        </p:grpSpPr>
        <p:sp>
          <p:nvSpPr>
            <p:cNvPr id="25" name="Rectangle 24">
              <a:extLst>
                <a:ext uri="{FF2B5EF4-FFF2-40B4-BE49-F238E27FC236}">
                  <a16:creationId xmlns:a16="http://schemas.microsoft.com/office/drawing/2014/main" id="{0B7D5E14-607B-4831-B7AC-BB7E9B21CDF8}"/>
                </a:ext>
              </a:extLst>
            </p:cNvPr>
            <p:cNvSpPr/>
            <p:nvPr/>
          </p:nvSpPr>
          <p:spPr>
            <a:xfrm>
              <a:off x="1820080" y="3117563"/>
              <a:ext cx="2324175" cy="1728906"/>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82C93A4-E273-4A72-81CE-0DAE98FCDCD3}"/>
                </a:ext>
              </a:extLst>
            </p:cNvPr>
            <p:cNvSpPr/>
            <p:nvPr/>
          </p:nvSpPr>
          <p:spPr>
            <a:xfrm>
              <a:off x="1970710" y="4340888"/>
              <a:ext cx="2018635" cy="340742"/>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tx1"/>
                </a:solidFill>
              </a:endParaRPr>
            </a:p>
          </p:txBody>
        </p:sp>
        <p:sp>
          <p:nvSpPr>
            <p:cNvPr id="27" name="Rectangle 26">
              <a:extLst>
                <a:ext uri="{FF2B5EF4-FFF2-40B4-BE49-F238E27FC236}">
                  <a16:creationId xmlns:a16="http://schemas.microsoft.com/office/drawing/2014/main" id="{48806306-2A99-4E4F-9F8E-980CAC0FD018}"/>
                </a:ext>
              </a:extLst>
            </p:cNvPr>
            <p:cNvSpPr/>
            <p:nvPr/>
          </p:nvSpPr>
          <p:spPr>
            <a:xfrm>
              <a:off x="1992059" y="3238711"/>
              <a:ext cx="797076" cy="340742"/>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CPU</a:t>
              </a:r>
            </a:p>
          </p:txBody>
        </p:sp>
        <p:pic>
          <p:nvPicPr>
            <p:cNvPr id="28" name="Graphic 27" descr="Disk">
              <a:extLst>
                <a:ext uri="{FF2B5EF4-FFF2-40B4-BE49-F238E27FC236}">
                  <a16:creationId xmlns:a16="http://schemas.microsoft.com/office/drawing/2014/main" id="{630AE77C-24EA-4475-A13F-CEF40BDBA6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71382" y="3607722"/>
              <a:ext cx="706275" cy="634994"/>
            </a:xfrm>
            <a:prstGeom prst="rect">
              <a:avLst/>
            </a:prstGeom>
          </p:spPr>
        </p:pic>
        <p:pic>
          <p:nvPicPr>
            <p:cNvPr id="29" name="Graphic 28" descr="Key">
              <a:extLst>
                <a:ext uri="{FF2B5EF4-FFF2-40B4-BE49-F238E27FC236}">
                  <a16:creationId xmlns:a16="http://schemas.microsoft.com/office/drawing/2014/main" id="{09674477-3CED-424D-BBF7-462BB0D3E8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92577" y="4252819"/>
              <a:ext cx="574901" cy="516879"/>
            </a:xfrm>
            <a:prstGeom prst="rect">
              <a:avLst/>
            </a:prstGeom>
          </p:spPr>
        </p:pic>
        <p:grpSp>
          <p:nvGrpSpPr>
            <p:cNvPr id="30" name="Group 29">
              <a:extLst>
                <a:ext uri="{FF2B5EF4-FFF2-40B4-BE49-F238E27FC236}">
                  <a16:creationId xmlns:a16="http://schemas.microsoft.com/office/drawing/2014/main" id="{7D67D711-CF30-4C4C-8E22-624AC707CE59}"/>
                </a:ext>
              </a:extLst>
            </p:cNvPr>
            <p:cNvGrpSpPr/>
            <p:nvPr/>
          </p:nvGrpSpPr>
          <p:grpSpPr>
            <a:xfrm>
              <a:off x="2906729" y="3230438"/>
              <a:ext cx="1091025" cy="996818"/>
              <a:chOff x="1097285" y="15891516"/>
              <a:chExt cx="3243266" cy="3295850"/>
            </a:xfrm>
          </p:grpSpPr>
          <p:sp>
            <p:nvSpPr>
              <p:cNvPr id="31" name="Rectangle 30">
                <a:extLst>
                  <a:ext uri="{FF2B5EF4-FFF2-40B4-BE49-F238E27FC236}">
                    <a16:creationId xmlns:a16="http://schemas.microsoft.com/office/drawing/2014/main" id="{F6E51366-F460-424B-BFB8-32CC13E8EC82}"/>
                  </a:ext>
                </a:extLst>
              </p:cNvPr>
              <p:cNvSpPr/>
              <p:nvPr/>
            </p:nvSpPr>
            <p:spPr>
              <a:xfrm>
                <a:off x="1097285" y="15891516"/>
                <a:ext cx="3243266" cy="3295850"/>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0A38CE7B-DE5F-48B3-953F-67B8F323350E}"/>
                  </a:ext>
                </a:extLst>
              </p:cNvPr>
              <p:cNvSpPr txBox="1"/>
              <p:nvPr/>
            </p:nvSpPr>
            <p:spPr>
              <a:xfrm>
                <a:off x="1332462" y="18058686"/>
                <a:ext cx="2222560" cy="975306"/>
              </a:xfrm>
              <a:prstGeom prst="rect">
                <a:avLst/>
              </a:prstGeom>
              <a:noFill/>
            </p:spPr>
            <p:txBody>
              <a:bodyPr wrap="square" rtlCol="0">
                <a:spAutoFit/>
              </a:bodyPr>
              <a:lstStyle/>
              <a:p>
                <a:r>
                  <a:rPr lang="en-US" sz="1200" b="1" dirty="0"/>
                  <a:t>FPGA</a:t>
                </a:r>
              </a:p>
            </p:txBody>
          </p:sp>
        </p:grpSp>
      </p:grpSp>
      <p:sp>
        <p:nvSpPr>
          <p:cNvPr id="33" name="TextBox 32">
            <a:extLst>
              <a:ext uri="{FF2B5EF4-FFF2-40B4-BE49-F238E27FC236}">
                <a16:creationId xmlns:a16="http://schemas.microsoft.com/office/drawing/2014/main" id="{8AFAFC83-4DCC-4412-A166-C84A6887AD2A}"/>
              </a:ext>
            </a:extLst>
          </p:cNvPr>
          <p:cNvSpPr txBox="1"/>
          <p:nvPr/>
        </p:nvSpPr>
        <p:spPr>
          <a:xfrm>
            <a:off x="9947616" y="1843607"/>
            <a:ext cx="1395502" cy="327754"/>
          </a:xfrm>
          <a:prstGeom prst="rect">
            <a:avLst/>
          </a:prstGeom>
          <a:noFill/>
        </p:spPr>
        <p:txBody>
          <a:bodyPr wrap="square" rtlCol="0">
            <a:spAutoFit/>
          </a:bodyPr>
          <a:lstStyle/>
          <a:p>
            <a:pPr algn="ctr"/>
            <a:r>
              <a:rPr lang="en-US" sz="1400" b="1" dirty="0"/>
              <a:t>Cloud RTR</a:t>
            </a:r>
          </a:p>
        </p:txBody>
      </p:sp>
      <p:sp>
        <p:nvSpPr>
          <p:cNvPr id="34" name="TextBox 33">
            <a:extLst>
              <a:ext uri="{FF2B5EF4-FFF2-40B4-BE49-F238E27FC236}">
                <a16:creationId xmlns:a16="http://schemas.microsoft.com/office/drawing/2014/main" id="{F9B4DAB5-6B9D-41C5-81F1-FCDC205EE477}"/>
              </a:ext>
            </a:extLst>
          </p:cNvPr>
          <p:cNvSpPr txBox="1"/>
          <p:nvPr/>
        </p:nvSpPr>
        <p:spPr>
          <a:xfrm>
            <a:off x="2331159" y="1984931"/>
            <a:ext cx="1041889" cy="327754"/>
          </a:xfrm>
          <a:prstGeom prst="rect">
            <a:avLst/>
          </a:prstGeom>
          <a:noFill/>
        </p:spPr>
        <p:txBody>
          <a:bodyPr wrap="square" rtlCol="0">
            <a:spAutoFit/>
          </a:bodyPr>
          <a:lstStyle/>
          <a:p>
            <a:pPr algn="ctr"/>
            <a:r>
              <a:rPr lang="en-US" sz="1400" b="1" dirty="0"/>
              <a:t>SDSHW</a:t>
            </a:r>
          </a:p>
        </p:txBody>
      </p:sp>
      <p:sp>
        <p:nvSpPr>
          <p:cNvPr id="35" name="TextBox 34">
            <a:extLst>
              <a:ext uri="{FF2B5EF4-FFF2-40B4-BE49-F238E27FC236}">
                <a16:creationId xmlns:a16="http://schemas.microsoft.com/office/drawing/2014/main" id="{810FD15F-60E1-4167-B3D9-67058191330D}"/>
              </a:ext>
            </a:extLst>
          </p:cNvPr>
          <p:cNvSpPr txBox="1"/>
          <p:nvPr/>
        </p:nvSpPr>
        <p:spPr>
          <a:xfrm>
            <a:off x="243840" y="6003322"/>
            <a:ext cx="1536208" cy="327754"/>
          </a:xfrm>
          <a:prstGeom prst="rect">
            <a:avLst/>
          </a:prstGeom>
          <a:noFill/>
        </p:spPr>
        <p:txBody>
          <a:bodyPr wrap="square" rtlCol="0">
            <a:spAutoFit/>
          </a:bodyPr>
          <a:lstStyle/>
          <a:p>
            <a:pPr algn="ctr"/>
            <a:r>
              <a:rPr lang="en-US" sz="1400" b="1" dirty="0"/>
              <a:t>1. Build Chips</a:t>
            </a:r>
          </a:p>
        </p:txBody>
      </p:sp>
      <p:sp>
        <p:nvSpPr>
          <p:cNvPr id="36" name="TextBox 35">
            <a:extLst>
              <a:ext uri="{FF2B5EF4-FFF2-40B4-BE49-F238E27FC236}">
                <a16:creationId xmlns:a16="http://schemas.microsoft.com/office/drawing/2014/main" id="{AA26F034-6F5F-415E-86A5-53426012485A}"/>
              </a:ext>
            </a:extLst>
          </p:cNvPr>
          <p:cNvSpPr txBox="1"/>
          <p:nvPr/>
        </p:nvSpPr>
        <p:spPr>
          <a:xfrm>
            <a:off x="1717787" y="6003322"/>
            <a:ext cx="2177675" cy="327754"/>
          </a:xfrm>
          <a:prstGeom prst="rect">
            <a:avLst/>
          </a:prstGeom>
          <a:noFill/>
        </p:spPr>
        <p:txBody>
          <a:bodyPr wrap="square" rtlCol="0">
            <a:spAutoFit/>
          </a:bodyPr>
          <a:lstStyle/>
          <a:p>
            <a:pPr algn="ctr"/>
            <a:r>
              <a:rPr lang="en-US" sz="1400" b="1" dirty="0"/>
              <a:t>2. Assemble Devices</a:t>
            </a:r>
          </a:p>
        </p:txBody>
      </p:sp>
      <p:sp>
        <p:nvSpPr>
          <p:cNvPr id="37" name="TextBox 36">
            <a:extLst>
              <a:ext uri="{FF2B5EF4-FFF2-40B4-BE49-F238E27FC236}">
                <a16:creationId xmlns:a16="http://schemas.microsoft.com/office/drawing/2014/main" id="{3CDDF875-F27A-4ED5-9BE7-A0397D2290EF}"/>
              </a:ext>
            </a:extLst>
          </p:cNvPr>
          <p:cNvSpPr txBox="1"/>
          <p:nvPr/>
        </p:nvSpPr>
        <p:spPr>
          <a:xfrm>
            <a:off x="4467986" y="6003322"/>
            <a:ext cx="2071017" cy="327754"/>
          </a:xfrm>
          <a:prstGeom prst="rect">
            <a:avLst/>
          </a:prstGeom>
          <a:noFill/>
        </p:spPr>
        <p:txBody>
          <a:bodyPr wrap="square" rtlCol="0">
            <a:spAutoFit/>
          </a:bodyPr>
          <a:lstStyle/>
          <a:p>
            <a:pPr algn="ctr"/>
            <a:r>
              <a:rPr lang="en-US" sz="1400" b="1" dirty="0"/>
              <a:t>3. Provision Devices</a:t>
            </a:r>
          </a:p>
        </p:txBody>
      </p:sp>
      <p:sp>
        <p:nvSpPr>
          <p:cNvPr id="38" name="TextBox 37">
            <a:extLst>
              <a:ext uri="{FF2B5EF4-FFF2-40B4-BE49-F238E27FC236}">
                <a16:creationId xmlns:a16="http://schemas.microsoft.com/office/drawing/2014/main" id="{B9602D02-1BE5-4004-8B08-17C6D63BD56E}"/>
              </a:ext>
            </a:extLst>
          </p:cNvPr>
          <p:cNvSpPr txBox="1"/>
          <p:nvPr/>
        </p:nvSpPr>
        <p:spPr>
          <a:xfrm>
            <a:off x="7179027" y="6003322"/>
            <a:ext cx="1870834" cy="557180"/>
          </a:xfrm>
          <a:prstGeom prst="rect">
            <a:avLst/>
          </a:prstGeom>
          <a:noFill/>
        </p:spPr>
        <p:txBody>
          <a:bodyPr wrap="square" rtlCol="0">
            <a:spAutoFit/>
          </a:bodyPr>
          <a:lstStyle/>
          <a:p>
            <a:pPr algn="ctr"/>
            <a:r>
              <a:rPr lang="en-US" sz="1400" b="1" dirty="0"/>
              <a:t>4. Develop Applications</a:t>
            </a:r>
          </a:p>
        </p:txBody>
      </p:sp>
      <p:sp>
        <p:nvSpPr>
          <p:cNvPr id="39" name="TextBox 38">
            <a:extLst>
              <a:ext uri="{FF2B5EF4-FFF2-40B4-BE49-F238E27FC236}">
                <a16:creationId xmlns:a16="http://schemas.microsoft.com/office/drawing/2014/main" id="{7CFE2773-F775-426F-B4A3-AF982B51A3E4}"/>
              </a:ext>
            </a:extLst>
          </p:cNvPr>
          <p:cNvSpPr txBox="1"/>
          <p:nvPr/>
        </p:nvSpPr>
        <p:spPr>
          <a:xfrm>
            <a:off x="7586594" y="1245642"/>
            <a:ext cx="3201770" cy="327754"/>
          </a:xfrm>
          <a:prstGeom prst="rect">
            <a:avLst/>
          </a:prstGeom>
          <a:noFill/>
        </p:spPr>
        <p:txBody>
          <a:bodyPr wrap="square" rtlCol="0">
            <a:spAutoFit/>
          </a:bodyPr>
          <a:lstStyle/>
          <a:p>
            <a:r>
              <a:rPr lang="en-US" sz="1400" b="1" dirty="0"/>
              <a:t>5. Upload to Distributor</a:t>
            </a:r>
          </a:p>
        </p:txBody>
      </p:sp>
      <p:sp>
        <p:nvSpPr>
          <p:cNvPr id="40" name="TextBox 39">
            <a:extLst>
              <a:ext uri="{FF2B5EF4-FFF2-40B4-BE49-F238E27FC236}">
                <a16:creationId xmlns:a16="http://schemas.microsoft.com/office/drawing/2014/main" id="{E3822FE9-83EF-457F-B11E-8A231DFA546B}"/>
              </a:ext>
            </a:extLst>
          </p:cNvPr>
          <p:cNvSpPr txBox="1"/>
          <p:nvPr/>
        </p:nvSpPr>
        <p:spPr>
          <a:xfrm>
            <a:off x="9165671" y="6003322"/>
            <a:ext cx="2431969" cy="327754"/>
          </a:xfrm>
          <a:prstGeom prst="rect">
            <a:avLst/>
          </a:prstGeom>
          <a:noFill/>
        </p:spPr>
        <p:txBody>
          <a:bodyPr wrap="square" rtlCol="0">
            <a:spAutoFit/>
          </a:bodyPr>
          <a:lstStyle/>
          <a:p>
            <a:pPr algn="ctr"/>
            <a:r>
              <a:rPr lang="en-US" sz="1400" b="1" dirty="0"/>
              <a:t>6. Download applications</a:t>
            </a:r>
          </a:p>
        </p:txBody>
      </p:sp>
      <p:grpSp>
        <p:nvGrpSpPr>
          <p:cNvPr id="94" name="Group 93">
            <a:extLst>
              <a:ext uri="{FF2B5EF4-FFF2-40B4-BE49-F238E27FC236}">
                <a16:creationId xmlns:a16="http://schemas.microsoft.com/office/drawing/2014/main" id="{D5148F74-E008-4C98-A0D0-6626B2B00BBE}"/>
              </a:ext>
            </a:extLst>
          </p:cNvPr>
          <p:cNvGrpSpPr/>
          <p:nvPr/>
        </p:nvGrpSpPr>
        <p:grpSpPr>
          <a:xfrm>
            <a:off x="7073465" y="4013766"/>
            <a:ext cx="1817654" cy="918976"/>
            <a:chOff x="7073465" y="4013766"/>
            <a:chExt cx="1817654" cy="918976"/>
          </a:xfrm>
        </p:grpSpPr>
        <p:sp>
          <p:nvSpPr>
            <p:cNvPr id="42" name="Rectangle 41">
              <a:extLst>
                <a:ext uri="{FF2B5EF4-FFF2-40B4-BE49-F238E27FC236}">
                  <a16:creationId xmlns:a16="http://schemas.microsoft.com/office/drawing/2014/main" id="{5EF00347-53AB-4885-AE39-58ADE1516339}"/>
                </a:ext>
              </a:extLst>
            </p:cNvPr>
            <p:cNvSpPr/>
            <p:nvPr/>
          </p:nvSpPr>
          <p:spPr>
            <a:xfrm>
              <a:off x="7122405" y="4013766"/>
              <a:ext cx="1768714" cy="918976"/>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BD3691AC-C35C-4DE4-A3E8-91482B38E517}"/>
                </a:ext>
              </a:extLst>
            </p:cNvPr>
            <p:cNvGrpSpPr/>
            <p:nvPr/>
          </p:nvGrpSpPr>
          <p:grpSpPr>
            <a:xfrm>
              <a:off x="7955803" y="4148026"/>
              <a:ext cx="851813" cy="620813"/>
              <a:chOff x="34386749" y="14572667"/>
              <a:chExt cx="3798248" cy="3078960"/>
            </a:xfrm>
          </p:grpSpPr>
          <p:sp>
            <p:nvSpPr>
              <p:cNvPr id="46" name="Flowchart: Delay 45">
                <a:extLst>
                  <a:ext uri="{FF2B5EF4-FFF2-40B4-BE49-F238E27FC236}">
                    <a16:creationId xmlns:a16="http://schemas.microsoft.com/office/drawing/2014/main" id="{1100F053-57E4-4973-8A1B-C6E6590D328B}"/>
                  </a:ext>
                </a:extLst>
              </p:cNvPr>
              <p:cNvSpPr/>
              <p:nvPr/>
            </p:nvSpPr>
            <p:spPr>
              <a:xfrm>
                <a:off x="36999141" y="15481073"/>
                <a:ext cx="1185856" cy="1140144"/>
              </a:xfrm>
              <a:prstGeom prst="flowChartDelay">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Stored Data 46">
                <a:extLst>
                  <a:ext uri="{FF2B5EF4-FFF2-40B4-BE49-F238E27FC236}">
                    <a16:creationId xmlns:a16="http://schemas.microsoft.com/office/drawing/2014/main" id="{D4F51385-55F6-401F-8470-A0F745200B03}"/>
                  </a:ext>
                </a:extLst>
              </p:cNvPr>
              <p:cNvSpPr/>
              <p:nvPr/>
            </p:nvSpPr>
            <p:spPr>
              <a:xfrm rot="10800000">
                <a:off x="34386749" y="16420043"/>
                <a:ext cx="1388746" cy="1231584"/>
              </a:xfrm>
              <a:prstGeom prst="flowChartOnlineStorag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Stored Data 47">
                <a:extLst>
                  <a:ext uri="{FF2B5EF4-FFF2-40B4-BE49-F238E27FC236}">
                    <a16:creationId xmlns:a16="http://schemas.microsoft.com/office/drawing/2014/main" id="{1C462448-DAB2-4C35-8DF5-FCC14EF1B3CB}"/>
                  </a:ext>
                </a:extLst>
              </p:cNvPr>
              <p:cNvSpPr/>
              <p:nvPr/>
            </p:nvSpPr>
            <p:spPr>
              <a:xfrm rot="10800000">
                <a:off x="34386749" y="14572667"/>
                <a:ext cx="1388746" cy="1231584"/>
              </a:xfrm>
              <a:prstGeom prst="flowChartOnlineStorag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64ED6323-0276-4CD9-9E3C-FC77683B8C6A}"/>
                  </a:ext>
                </a:extLst>
              </p:cNvPr>
              <p:cNvCxnSpPr>
                <a:cxnSpLocks/>
                <a:stCxn id="48" idx="1"/>
                <a:endCxn id="46" idx="1"/>
              </p:cNvCxnSpPr>
              <p:nvPr/>
            </p:nvCxnSpPr>
            <p:spPr>
              <a:xfrm>
                <a:off x="35775497" y="15188455"/>
                <a:ext cx="1223650" cy="862696"/>
              </a:xfrm>
              <a:prstGeom prst="bentConnector3">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BEED88FC-90D3-4690-ABBE-9C4FF84C9599}"/>
                  </a:ext>
                </a:extLst>
              </p:cNvPr>
              <p:cNvCxnSpPr>
                <a:cxnSpLocks/>
                <a:stCxn id="47" idx="1"/>
                <a:endCxn id="46" idx="1"/>
              </p:cNvCxnSpPr>
              <p:nvPr/>
            </p:nvCxnSpPr>
            <p:spPr>
              <a:xfrm flipV="1">
                <a:off x="35775497" y="16051139"/>
                <a:ext cx="1223650" cy="984690"/>
              </a:xfrm>
              <a:prstGeom prst="bentConnector3">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840EFCE4-EFF7-4656-99E0-EC870CAB2AB2}"/>
                </a:ext>
              </a:extLst>
            </p:cNvPr>
            <p:cNvCxnSpPr/>
            <p:nvPr/>
          </p:nvCxnSpPr>
          <p:spPr>
            <a:xfrm>
              <a:off x="7765360" y="4102680"/>
              <a:ext cx="0" cy="71443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5" name="Graphic 44" descr="Paper">
              <a:extLst>
                <a:ext uri="{FF2B5EF4-FFF2-40B4-BE49-F238E27FC236}">
                  <a16:creationId xmlns:a16="http://schemas.microsoft.com/office/drawing/2014/main" id="{5F718D83-5696-4035-B1C0-1E9787B88CE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73465" y="4105333"/>
              <a:ext cx="740131" cy="665434"/>
            </a:xfrm>
            <a:prstGeom prst="rect">
              <a:avLst/>
            </a:prstGeom>
          </p:spPr>
        </p:pic>
      </p:grpSp>
      <p:grpSp>
        <p:nvGrpSpPr>
          <p:cNvPr id="51" name="Group 50">
            <a:extLst>
              <a:ext uri="{FF2B5EF4-FFF2-40B4-BE49-F238E27FC236}">
                <a16:creationId xmlns:a16="http://schemas.microsoft.com/office/drawing/2014/main" id="{478AA483-BBBC-4CFA-A8F4-3C005E0BBC18}"/>
              </a:ext>
            </a:extLst>
          </p:cNvPr>
          <p:cNvGrpSpPr/>
          <p:nvPr/>
        </p:nvGrpSpPr>
        <p:grpSpPr>
          <a:xfrm>
            <a:off x="645508" y="2761314"/>
            <a:ext cx="750390" cy="857165"/>
            <a:chOff x="1097285" y="15891516"/>
            <a:chExt cx="2673820" cy="3295850"/>
          </a:xfrm>
        </p:grpSpPr>
        <p:sp>
          <p:nvSpPr>
            <p:cNvPr id="52" name="Rectangle 51">
              <a:extLst>
                <a:ext uri="{FF2B5EF4-FFF2-40B4-BE49-F238E27FC236}">
                  <a16:creationId xmlns:a16="http://schemas.microsoft.com/office/drawing/2014/main" id="{9B3DD5A0-E739-4242-88CD-F0CFA09D6950}"/>
                </a:ext>
              </a:extLst>
            </p:cNvPr>
            <p:cNvSpPr/>
            <p:nvPr/>
          </p:nvSpPr>
          <p:spPr>
            <a:xfrm>
              <a:off x="1097285" y="15891516"/>
              <a:ext cx="2673820" cy="3295850"/>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C6F003AD-2069-4210-99CE-83511FB4F98F}"/>
                </a:ext>
              </a:extLst>
            </p:cNvPr>
            <p:cNvSpPr txBox="1"/>
            <p:nvPr/>
          </p:nvSpPr>
          <p:spPr>
            <a:xfrm>
              <a:off x="1332056" y="17046999"/>
              <a:ext cx="2222561" cy="1134207"/>
            </a:xfrm>
            <a:prstGeom prst="rect">
              <a:avLst/>
            </a:prstGeom>
            <a:noFill/>
          </p:spPr>
          <p:txBody>
            <a:bodyPr wrap="square" rtlCol="0">
              <a:spAutoFit/>
            </a:bodyPr>
            <a:lstStyle/>
            <a:p>
              <a:r>
                <a:rPr lang="en-US" sz="1200" b="1" dirty="0"/>
                <a:t>FPGA</a:t>
              </a:r>
            </a:p>
          </p:txBody>
        </p:sp>
      </p:grpSp>
      <p:grpSp>
        <p:nvGrpSpPr>
          <p:cNvPr id="93" name="Group 92">
            <a:extLst>
              <a:ext uri="{FF2B5EF4-FFF2-40B4-BE49-F238E27FC236}">
                <a16:creationId xmlns:a16="http://schemas.microsoft.com/office/drawing/2014/main" id="{06FF31B5-F0A0-45F3-9B3E-200FC3E3DE59}"/>
              </a:ext>
            </a:extLst>
          </p:cNvPr>
          <p:cNvGrpSpPr/>
          <p:nvPr/>
        </p:nvGrpSpPr>
        <p:grpSpPr>
          <a:xfrm>
            <a:off x="9158523" y="3403203"/>
            <a:ext cx="2106453" cy="1596436"/>
            <a:chOff x="9158523" y="3403203"/>
            <a:chExt cx="2106453" cy="1596436"/>
          </a:xfrm>
        </p:grpSpPr>
        <p:sp>
          <p:nvSpPr>
            <p:cNvPr id="54" name="Rectangle 53">
              <a:extLst>
                <a:ext uri="{FF2B5EF4-FFF2-40B4-BE49-F238E27FC236}">
                  <a16:creationId xmlns:a16="http://schemas.microsoft.com/office/drawing/2014/main" id="{BBD5071A-8052-4A4E-9842-CEE856AD70D7}"/>
                </a:ext>
              </a:extLst>
            </p:cNvPr>
            <p:cNvSpPr/>
            <p:nvPr/>
          </p:nvSpPr>
          <p:spPr>
            <a:xfrm>
              <a:off x="9158523" y="3403203"/>
              <a:ext cx="2106453" cy="157953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7855DE01-0A6A-42EC-80B5-3BAAE1DE45DD}"/>
                </a:ext>
              </a:extLst>
            </p:cNvPr>
            <p:cNvSpPr/>
            <p:nvPr/>
          </p:nvSpPr>
          <p:spPr>
            <a:xfrm>
              <a:off x="9257591" y="3466584"/>
              <a:ext cx="636536" cy="340742"/>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pic>
          <p:nvPicPr>
            <p:cNvPr id="56" name="Graphic 55" descr="Disk">
              <a:extLst>
                <a:ext uri="{FF2B5EF4-FFF2-40B4-BE49-F238E27FC236}">
                  <a16:creationId xmlns:a16="http://schemas.microsoft.com/office/drawing/2014/main" id="{F5C5906C-25C3-489B-BA7F-CDAA136537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87853" y="3878937"/>
              <a:ext cx="706274" cy="634994"/>
            </a:xfrm>
            <a:prstGeom prst="rect">
              <a:avLst/>
            </a:prstGeom>
          </p:spPr>
        </p:pic>
        <p:pic>
          <p:nvPicPr>
            <p:cNvPr id="57" name="Graphic 56" descr="Paper">
              <a:extLst>
                <a:ext uri="{FF2B5EF4-FFF2-40B4-BE49-F238E27FC236}">
                  <a16:creationId xmlns:a16="http://schemas.microsoft.com/office/drawing/2014/main" id="{5E2951A4-76A1-4D21-8B06-A5C67835E56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94924" y="3473218"/>
              <a:ext cx="348773" cy="313574"/>
            </a:xfrm>
            <a:prstGeom prst="rect">
              <a:avLst/>
            </a:prstGeom>
          </p:spPr>
        </p:pic>
        <p:sp>
          <p:nvSpPr>
            <p:cNvPr id="58" name="Rectangle 57">
              <a:extLst>
                <a:ext uri="{FF2B5EF4-FFF2-40B4-BE49-F238E27FC236}">
                  <a16:creationId xmlns:a16="http://schemas.microsoft.com/office/drawing/2014/main" id="{D2F74458-D158-4E0F-BB0E-7C7DFBE83883}"/>
                </a:ext>
              </a:extLst>
            </p:cNvPr>
            <p:cNvSpPr/>
            <p:nvPr/>
          </p:nvSpPr>
          <p:spPr>
            <a:xfrm>
              <a:off x="9257591" y="4585542"/>
              <a:ext cx="1867473" cy="311316"/>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tx1"/>
                </a:solidFill>
              </a:endParaRPr>
            </a:p>
          </p:txBody>
        </p:sp>
        <p:pic>
          <p:nvPicPr>
            <p:cNvPr id="59" name="Graphic 58" descr="Key">
              <a:extLst>
                <a:ext uri="{FF2B5EF4-FFF2-40B4-BE49-F238E27FC236}">
                  <a16:creationId xmlns:a16="http://schemas.microsoft.com/office/drawing/2014/main" id="{B2C28B42-5DCE-4A1E-85EF-E45195E0F5A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903877" y="4482760"/>
              <a:ext cx="574901" cy="516879"/>
            </a:xfrm>
            <a:prstGeom prst="rect">
              <a:avLst/>
            </a:prstGeom>
          </p:spPr>
        </p:pic>
        <p:grpSp>
          <p:nvGrpSpPr>
            <p:cNvPr id="60" name="Group 59">
              <a:extLst>
                <a:ext uri="{FF2B5EF4-FFF2-40B4-BE49-F238E27FC236}">
                  <a16:creationId xmlns:a16="http://schemas.microsoft.com/office/drawing/2014/main" id="{D699D1EE-1C0E-4A87-8002-033DB0548CF3}"/>
                </a:ext>
              </a:extLst>
            </p:cNvPr>
            <p:cNvGrpSpPr/>
            <p:nvPr/>
          </p:nvGrpSpPr>
          <p:grpSpPr>
            <a:xfrm>
              <a:off x="10034039" y="3466583"/>
              <a:ext cx="1091025" cy="996818"/>
              <a:chOff x="1097285" y="15891516"/>
              <a:chExt cx="3243266" cy="3295850"/>
            </a:xfrm>
          </p:grpSpPr>
          <p:sp>
            <p:nvSpPr>
              <p:cNvPr id="61" name="Rectangle 60">
                <a:extLst>
                  <a:ext uri="{FF2B5EF4-FFF2-40B4-BE49-F238E27FC236}">
                    <a16:creationId xmlns:a16="http://schemas.microsoft.com/office/drawing/2014/main" id="{6D544775-F7D3-460B-AE69-366F099A8FE7}"/>
                  </a:ext>
                </a:extLst>
              </p:cNvPr>
              <p:cNvSpPr/>
              <p:nvPr/>
            </p:nvSpPr>
            <p:spPr>
              <a:xfrm>
                <a:off x="1097285" y="15891516"/>
                <a:ext cx="3243266" cy="3295850"/>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BE20F14F-A9F9-41C0-80E4-65DAFB0B79C5}"/>
                  </a:ext>
                </a:extLst>
              </p:cNvPr>
              <p:cNvSpPr txBox="1"/>
              <p:nvPr/>
            </p:nvSpPr>
            <p:spPr>
              <a:xfrm>
                <a:off x="1332462" y="18058686"/>
                <a:ext cx="2222560" cy="975306"/>
              </a:xfrm>
              <a:prstGeom prst="rect">
                <a:avLst/>
              </a:prstGeom>
              <a:noFill/>
            </p:spPr>
            <p:txBody>
              <a:bodyPr wrap="square" rtlCol="0">
                <a:spAutoFit/>
              </a:bodyPr>
              <a:lstStyle/>
              <a:p>
                <a:r>
                  <a:rPr lang="en-US" sz="1200" b="1" dirty="0"/>
                  <a:t>FPGA</a:t>
                </a:r>
              </a:p>
            </p:txBody>
          </p:sp>
        </p:grpSp>
        <p:sp>
          <p:nvSpPr>
            <p:cNvPr id="63" name="Rectangle 62">
              <a:extLst>
                <a:ext uri="{FF2B5EF4-FFF2-40B4-BE49-F238E27FC236}">
                  <a16:creationId xmlns:a16="http://schemas.microsoft.com/office/drawing/2014/main" id="{04FED3B2-2575-47B0-9BB4-146B45CB1023}"/>
                </a:ext>
              </a:extLst>
            </p:cNvPr>
            <p:cNvSpPr/>
            <p:nvPr/>
          </p:nvSpPr>
          <p:spPr>
            <a:xfrm>
              <a:off x="10121627" y="3674070"/>
              <a:ext cx="221089" cy="350018"/>
            </a:xfrm>
            <a:prstGeom prst="rect">
              <a:avLst/>
            </a:prstGeom>
            <a:solidFill>
              <a:schemeClr val="bg1"/>
            </a:solid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07AD5DD-C843-4CFD-BA5E-7CBB4C89089C}"/>
                </a:ext>
              </a:extLst>
            </p:cNvPr>
            <p:cNvSpPr/>
            <p:nvPr/>
          </p:nvSpPr>
          <p:spPr>
            <a:xfrm>
              <a:off x="10470383" y="3674070"/>
              <a:ext cx="221089" cy="350018"/>
            </a:xfrm>
            <a:prstGeom prst="rect">
              <a:avLst/>
            </a:prstGeom>
            <a:solidFill>
              <a:srgbClr val="00B050"/>
            </a:solid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2ADB962-A1F3-4736-854D-AA67EC9659BE}"/>
                </a:ext>
              </a:extLst>
            </p:cNvPr>
            <p:cNvSpPr/>
            <p:nvPr/>
          </p:nvSpPr>
          <p:spPr>
            <a:xfrm>
              <a:off x="10819138" y="3674070"/>
              <a:ext cx="221089" cy="350018"/>
            </a:xfrm>
            <a:prstGeom prst="rect">
              <a:avLst/>
            </a:prstGeom>
            <a:solidFill>
              <a:schemeClr val="bg1"/>
            </a:solid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74FF842A-E9E0-40E5-A459-934F5636785B}"/>
              </a:ext>
            </a:extLst>
          </p:cNvPr>
          <p:cNvGrpSpPr/>
          <p:nvPr/>
        </p:nvGrpSpPr>
        <p:grpSpPr>
          <a:xfrm>
            <a:off x="4454711" y="3176663"/>
            <a:ext cx="2206536" cy="1591584"/>
            <a:chOff x="4454711" y="3176663"/>
            <a:chExt cx="2206536" cy="1591584"/>
          </a:xfrm>
        </p:grpSpPr>
        <p:sp>
          <p:nvSpPr>
            <p:cNvPr id="67" name="Rectangle 66">
              <a:extLst>
                <a:ext uri="{FF2B5EF4-FFF2-40B4-BE49-F238E27FC236}">
                  <a16:creationId xmlns:a16="http://schemas.microsoft.com/office/drawing/2014/main" id="{8D9B4D3B-C974-4A98-80EF-0F4A82AC919E}"/>
                </a:ext>
              </a:extLst>
            </p:cNvPr>
            <p:cNvSpPr/>
            <p:nvPr/>
          </p:nvSpPr>
          <p:spPr>
            <a:xfrm>
              <a:off x="4454711" y="3176663"/>
              <a:ext cx="2206536" cy="157420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BD01A5D-9BED-420B-8BFB-C5BD5856738A}"/>
                </a:ext>
              </a:extLst>
            </p:cNvPr>
            <p:cNvSpPr/>
            <p:nvPr/>
          </p:nvSpPr>
          <p:spPr>
            <a:xfrm>
              <a:off x="4548660" y="4354407"/>
              <a:ext cx="2018635" cy="311316"/>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a:solidFill>
                  <a:schemeClr val="tx1"/>
                </a:solidFill>
              </a:endParaRPr>
            </a:p>
          </p:txBody>
        </p:sp>
        <p:sp>
          <p:nvSpPr>
            <p:cNvPr id="69" name="Rectangle 68">
              <a:extLst>
                <a:ext uri="{FF2B5EF4-FFF2-40B4-BE49-F238E27FC236}">
                  <a16:creationId xmlns:a16="http://schemas.microsoft.com/office/drawing/2014/main" id="{DD1757F7-724A-49BC-AFA9-5165F0494EA6}"/>
                </a:ext>
              </a:extLst>
            </p:cNvPr>
            <p:cNvSpPr/>
            <p:nvPr/>
          </p:nvSpPr>
          <p:spPr>
            <a:xfrm>
              <a:off x="4574312" y="3260204"/>
              <a:ext cx="797076" cy="340742"/>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tx1"/>
                </a:solidFill>
              </a:endParaRPr>
            </a:p>
          </p:txBody>
        </p:sp>
        <p:pic>
          <p:nvPicPr>
            <p:cNvPr id="70" name="Graphic 69" descr="Disk">
              <a:extLst>
                <a:ext uri="{FF2B5EF4-FFF2-40B4-BE49-F238E27FC236}">
                  <a16:creationId xmlns:a16="http://schemas.microsoft.com/office/drawing/2014/main" id="{1EF995B6-E523-4B14-A37B-701D211B10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19715" y="3629217"/>
              <a:ext cx="706275" cy="634994"/>
            </a:xfrm>
            <a:prstGeom prst="rect">
              <a:avLst/>
            </a:prstGeom>
          </p:spPr>
        </p:pic>
        <p:pic>
          <p:nvPicPr>
            <p:cNvPr id="71" name="Graphic 70" descr="Paper">
              <a:extLst>
                <a:ext uri="{FF2B5EF4-FFF2-40B4-BE49-F238E27FC236}">
                  <a16:creationId xmlns:a16="http://schemas.microsoft.com/office/drawing/2014/main" id="{ACB74FB3-390A-4F28-820B-3550C607DFA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13423" y="3266549"/>
              <a:ext cx="348773" cy="313574"/>
            </a:xfrm>
            <a:prstGeom prst="rect">
              <a:avLst/>
            </a:prstGeom>
          </p:spPr>
        </p:pic>
        <p:pic>
          <p:nvPicPr>
            <p:cNvPr id="72" name="Graphic 71" descr="Key">
              <a:extLst>
                <a:ext uri="{FF2B5EF4-FFF2-40B4-BE49-F238E27FC236}">
                  <a16:creationId xmlns:a16="http://schemas.microsoft.com/office/drawing/2014/main" id="{DAA40786-7157-406C-B023-3305142B0C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40909" y="4251368"/>
              <a:ext cx="574901" cy="516879"/>
            </a:xfrm>
            <a:prstGeom prst="rect">
              <a:avLst/>
            </a:prstGeom>
          </p:spPr>
        </p:pic>
        <p:grpSp>
          <p:nvGrpSpPr>
            <p:cNvPr id="88" name="Group 87">
              <a:extLst>
                <a:ext uri="{FF2B5EF4-FFF2-40B4-BE49-F238E27FC236}">
                  <a16:creationId xmlns:a16="http://schemas.microsoft.com/office/drawing/2014/main" id="{38392204-0877-4848-A8C6-57D969B7D764}"/>
                </a:ext>
              </a:extLst>
            </p:cNvPr>
            <p:cNvGrpSpPr/>
            <p:nvPr/>
          </p:nvGrpSpPr>
          <p:grpSpPr>
            <a:xfrm>
              <a:off x="5442105" y="3254550"/>
              <a:ext cx="1091025" cy="996818"/>
              <a:chOff x="5442105" y="3254550"/>
              <a:chExt cx="1091025" cy="996818"/>
            </a:xfrm>
          </p:grpSpPr>
          <p:sp>
            <p:nvSpPr>
              <p:cNvPr id="77" name="Rectangle 76">
                <a:extLst>
                  <a:ext uri="{FF2B5EF4-FFF2-40B4-BE49-F238E27FC236}">
                    <a16:creationId xmlns:a16="http://schemas.microsoft.com/office/drawing/2014/main" id="{3B0348DC-3A06-4B5E-AA69-95C83FB7FC84}"/>
                  </a:ext>
                </a:extLst>
              </p:cNvPr>
              <p:cNvSpPr/>
              <p:nvPr/>
            </p:nvSpPr>
            <p:spPr>
              <a:xfrm>
                <a:off x="5442105" y="3254550"/>
                <a:ext cx="1091025" cy="996818"/>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C27823A2-8C85-4A6E-93E6-E926555D50E2}"/>
                  </a:ext>
                </a:extLst>
              </p:cNvPr>
              <p:cNvSpPr txBox="1"/>
              <p:nvPr/>
            </p:nvSpPr>
            <p:spPr>
              <a:xfrm>
                <a:off x="5521218" y="3910003"/>
                <a:ext cx="747663" cy="294978"/>
              </a:xfrm>
              <a:prstGeom prst="rect">
                <a:avLst/>
              </a:prstGeom>
              <a:noFill/>
            </p:spPr>
            <p:txBody>
              <a:bodyPr wrap="square" rtlCol="0">
                <a:spAutoFit/>
              </a:bodyPr>
              <a:lstStyle/>
              <a:p>
                <a:r>
                  <a:rPr lang="en-US" sz="1200" b="1" dirty="0"/>
                  <a:t>FPGA</a:t>
                </a:r>
              </a:p>
            </p:txBody>
          </p:sp>
        </p:grpSp>
        <p:sp>
          <p:nvSpPr>
            <p:cNvPr id="74" name="Rectangle 73">
              <a:extLst>
                <a:ext uri="{FF2B5EF4-FFF2-40B4-BE49-F238E27FC236}">
                  <a16:creationId xmlns:a16="http://schemas.microsoft.com/office/drawing/2014/main" id="{CB4C3A30-D717-4385-ACA1-432FAD6B7DB6}"/>
                </a:ext>
              </a:extLst>
            </p:cNvPr>
            <p:cNvSpPr/>
            <p:nvPr/>
          </p:nvSpPr>
          <p:spPr>
            <a:xfrm>
              <a:off x="5524315" y="3481734"/>
              <a:ext cx="221089" cy="350018"/>
            </a:xfrm>
            <a:prstGeom prst="rect">
              <a:avLst/>
            </a:prstGeom>
            <a:solidFill>
              <a:schemeClr val="bg1"/>
            </a:solid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7FF00AB-15C8-4BB2-987D-195CEE62D9BE}"/>
                </a:ext>
              </a:extLst>
            </p:cNvPr>
            <p:cNvSpPr/>
            <p:nvPr/>
          </p:nvSpPr>
          <p:spPr>
            <a:xfrm>
              <a:off x="5873071" y="3481734"/>
              <a:ext cx="221089" cy="350018"/>
            </a:xfrm>
            <a:prstGeom prst="rect">
              <a:avLst/>
            </a:prstGeom>
            <a:solidFill>
              <a:schemeClr val="bg1"/>
            </a:solid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F336D5A2-959B-4DA4-8944-B2BF4CFFB54A}"/>
                </a:ext>
              </a:extLst>
            </p:cNvPr>
            <p:cNvSpPr/>
            <p:nvPr/>
          </p:nvSpPr>
          <p:spPr>
            <a:xfrm>
              <a:off x="6221826" y="3481734"/>
              <a:ext cx="221089" cy="350018"/>
            </a:xfrm>
            <a:prstGeom prst="rect">
              <a:avLst/>
            </a:prstGeom>
            <a:solidFill>
              <a:schemeClr val="bg1"/>
            </a:solid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9" name="Straight Connector 78">
            <a:extLst>
              <a:ext uri="{FF2B5EF4-FFF2-40B4-BE49-F238E27FC236}">
                <a16:creationId xmlns:a16="http://schemas.microsoft.com/office/drawing/2014/main" id="{15991DA3-C066-4259-8A1E-66C826D43A2C}"/>
              </a:ext>
            </a:extLst>
          </p:cNvPr>
          <p:cNvCxnSpPr>
            <a:cxnSpLocks/>
          </p:cNvCxnSpPr>
          <p:nvPr/>
        </p:nvCxnSpPr>
        <p:spPr>
          <a:xfrm flipH="1">
            <a:off x="4257196" y="1653941"/>
            <a:ext cx="43128" cy="4583563"/>
          </a:xfrm>
          <a:prstGeom prst="line">
            <a:avLst/>
          </a:prstGeom>
          <a:ln w="635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272F789-852D-41A3-8A30-B683DCF8F74A}"/>
              </a:ext>
            </a:extLst>
          </p:cNvPr>
          <p:cNvCxnSpPr>
            <a:cxnSpLocks/>
          </p:cNvCxnSpPr>
          <p:nvPr/>
        </p:nvCxnSpPr>
        <p:spPr>
          <a:xfrm flipH="1">
            <a:off x="1619030" y="1693780"/>
            <a:ext cx="43128" cy="4583563"/>
          </a:xfrm>
          <a:prstGeom prst="line">
            <a:avLst/>
          </a:prstGeom>
          <a:ln w="635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C7BA09D-5CB0-4CF2-86A5-6195BD0C9FFF}"/>
              </a:ext>
            </a:extLst>
          </p:cNvPr>
          <p:cNvCxnSpPr>
            <a:cxnSpLocks/>
          </p:cNvCxnSpPr>
          <p:nvPr/>
        </p:nvCxnSpPr>
        <p:spPr>
          <a:xfrm>
            <a:off x="1427557" y="3153539"/>
            <a:ext cx="332429" cy="194637"/>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F205123-3283-46AE-8B16-B0C0BCA775FF}"/>
              </a:ext>
            </a:extLst>
          </p:cNvPr>
          <p:cNvCxnSpPr>
            <a:cxnSpLocks/>
          </p:cNvCxnSpPr>
          <p:nvPr/>
        </p:nvCxnSpPr>
        <p:spPr>
          <a:xfrm>
            <a:off x="1471216" y="2467429"/>
            <a:ext cx="568809" cy="516399"/>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E089643-BBA6-42CF-9E86-3273C0136F8A}"/>
              </a:ext>
            </a:extLst>
          </p:cNvPr>
          <p:cNvCxnSpPr>
            <a:cxnSpLocks/>
          </p:cNvCxnSpPr>
          <p:nvPr/>
        </p:nvCxnSpPr>
        <p:spPr>
          <a:xfrm flipV="1">
            <a:off x="1457461" y="4345573"/>
            <a:ext cx="329013" cy="117829"/>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5C4F455-02BE-40DA-8B4A-37F9ACBFAE71}"/>
              </a:ext>
            </a:extLst>
          </p:cNvPr>
          <p:cNvCxnSpPr>
            <a:cxnSpLocks/>
          </p:cNvCxnSpPr>
          <p:nvPr/>
        </p:nvCxnSpPr>
        <p:spPr>
          <a:xfrm flipV="1">
            <a:off x="1552568" y="4912938"/>
            <a:ext cx="578274" cy="549996"/>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3A6140D1-99B0-447B-A218-6299853FE58E}"/>
              </a:ext>
            </a:extLst>
          </p:cNvPr>
          <p:cNvCxnSpPr>
            <a:cxnSpLocks/>
          </p:cNvCxnSpPr>
          <p:nvPr/>
        </p:nvCxnSpPr>
        <p:spPr>
          <a:xfrm flipV="1">
            <a:off x="4144253" y="3939735"/>
            <a:ext cx="310458" cy="1452"/>
          </a:xfrm>
          <a:prstGeom prst="straightConnector1">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90211FE2-E511-45F0-8F21-15015261BBB8}"/>
              </a:ext>
            </a:extLst>
          </p:cNvPr>
          <p:cNvCxnSpPr>
            <a:cxnSpLocks/>
            <a:stCxn id="67" idx="2"/>
            <a:endCxn id="15" idx="1"/>
          </p:cNvCxnSpPr>
          <p:nvPr/>
        </p:nvCxnSpPr>
        <p:spPr>
          <a:xfrm rot="16200000" flipH="1">
            <a:off x="7438218" y="2870624"/>
            <a:ext cx="637566" cy="4398045"/>
          </a:xfrm>
          <a:prstGeom prst="bentConnector2">
            <a:avLst/>
          </a:prstGeom>
          <a:ln w="63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08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8" grpId="0" animBg="1"/>
      <p:bldP spid="33" grpId="0"/>
      <p:bldP spid="34" grpId="0"/>
      <p:bldP spid="35" grpId="0"/>
      <p:bldP spid="36" grpId="0"/>
      <p:bldP spid="37" grpId="0"/>
      <p:bldP spid="38" grpId="0"/>
      <p:bldP spid="39" grpId="0"/>
      <p:bldP spid="4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61EA9-2210-479C-96DA-36E365A9A0FC}"/>
              </a:ext>
            </a:extLst>
          </p:cNvPr>
          <p:cNvSpPr>
            <a:spLocks noGrp="1"/>
          </p:cNvSpPr>
          <p:nvPr>
            <p:ph idx="1"/>
          </p:nvPr>
        </p:nvSpPr>
        <p:spPr/>
        <p:txBody>
          <a:bodyPr/>
          <a:lstStyle/>
          <a:p>
            <a:r>
              <a:rPr lang="en-US" dirty="0"/>
              <a:t>A real-world task that can benefit from user space secure hardware</a:t>
            </a:r>
          </a:p>
          <a:p>
            <a:endParaRPr lang="en-US" dirty="0"/>
          </a:p>
          <a:p>
            <a:r>
              <a:rPr lang="en-US" dirty="0"/>
              <a:t>Match a set of hashed phone numbers against a database of hashes</a:t>
            </a:r>
          </a:p>
          <a:p>
            <a:endParaRPr lang="en-US" dirty="0"/>
          </a:p>
          <a:p>
            <a:endParaRPr lang="en-US" dirty="0"/>
          </a:p>
        </p:txBody>
      </p:sp>
      <p:sp>
        <p:nvSpPr>
          <p:cNvPr id="3" name="Title 2">
            <a:extLst>
              <a:ext uri="{FF2B5EF4-FFF2-40B4-BE49-F238E27FC236}">
                <a16:creationId xmlns:a16="http://schemas.microsoft.com/office/drawing/2014/main" id="{09D445BF-7105-4F60-862E-F9E5EAD7E4F1}"/>
              </a:ext>
            </a:extLst>
          </p:cNvPr>
          <p:cNvSpPr>
            <a:spLocks noGrp="1"/>
          </p:cNvSpPr>
          <p:nvPr>
            <p:ph type="title"/>
          </p:nvPr>
        </p:nvSpPr>
        <p:spPr/>
        <p:txBody>
          <a:bodyPr/>
          <a:lstStyle/>
          <a:p>
            <a:r>
              <a:rPr lang="en-US" dirty="0"/>
              <a:t>Contact Discovery Application</a:t>
            </a:r>
          </a:p>
        </p:txBody>
      </p:sp>
      <p:sp>
        <p:nvSpPr>
          <p:cNvPr id="4" name="Slide Number Placeholder 3">
            <a:extLst>
              <a:ext uri="{FF2B5EF4-FFF2-40B4-BE49-F238E27FC236}">
                <a16:creationId xmlns:a16="http://schemas.microsoft.com/office/drawing/2014/main" id="{C24C3AD6-9417-435C-B867-A4AFF9210830}"/>
              </a:ext>
            </a:extLst>
          </p:cNvPr>
          <p:cNvSpPr>
            <a:spLocks noGrp="1"/>
          </p:cNvSpPr>
          <p:nvPr>
            <p:ph type="sldNum" sz="quarter" idx="12"/>
          </p:nvPr>
        </p:nvSpPr>
        <p:spPr/>
        <p:txBody>
          <a:bodyPr/>
          <a:lstStyle/>
          <a:p>
            <a:fld id="{75FC310F-8B6D-4753-AAE4-A928F19BE0F9}" type="slidenum">
              <a:rPr lang="en-US" smtClean="0"/>
              <a:pPr/>
              <a:t>81</a:t>
            </a:fld>
            <a:endParaRPr lang="en-US"/>
          </a:p>
        </p:txBody>
      </p:sp>
    </p:spTree>
    <p:extLst>
      <p:ext uri="{BB962C8B-B14F-4D97-AF65-F5344CB8AC3E}">
        <p14:creationId xmlns:p14="http://schemas.microsoft.com/office/powerpoint/2010/main" val="5870009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5227090-0BDE-48C5-A921-EA1A1097358F}"/>
              </a:ext>
            </a:extLst>
          </p:cNvPr>
          <p:cNvSpPr>
            <a:spLocks noGrp="1"/>
          </p:cNvSpPr>
          <p:nvPr>
            <p:ph sz="half" idx="1"/>
          </p:nvPr>
        </p:nvSpPr>
        <p:spPr>
          <a:xfrm>
            <a:off x="609600" y="1600201"/>
            <a:ext cx="4495800" cy="4525963"/>
          </a:xfrm>
        </p:spPr>
        <p:txBody>
          <a:bodyPr/>
          <a:lstStyle/>
          <a:p>
            <a:r>
              <a:rPr lang="en-US" dirty="0"/>
              <a:t>Load database into FPGA one chunk at a time</a:t>
            </a:r>
          </a:p>
          <a:p>
            <a:endParaRPr lang="en-US" dirty="0"/>
          </a:p>
          <a:p>
            <a:r>
              <a:rPr lang="en-US" dirty="0"/>
              <a:t>Perform a set intersection between the chunk and the uploaded contacts</a:t>
            </a:r>
          </a:p>
        </p:txBody>
      </p:sp>
      <p:sp>
        <p:nvSpPr>
          <p:cNvPr id="4" name="Slide Number Placeholder 3">
            <a:extLst>
              <a:ext uri="{FF2B5EF4-FFF2-40B4-BE49-F238E27FC236}">
                <a16:creationId xmlns:a16="http://schemas.microsoft.com/office/drawing/2014/main" id="{716B903C-4D07-453C-B255-123020FFBD9E}"/>
              </a:ext>
            </a:extLst>
          </p:cNvPr>
          <p:cNvSpPr>
            <a:spLocks noGrp="1"/>
          </p:cNvSpPr>
          <p:nvPr>
            <p:ph type="sldNum" sz="quarter" idx="12"/>
          </p:nvPr>
        </p:nvSpPr>
        <p:spPr/>
        <p:txBody>
          <a:bodyPr/>
          <a:lstStyle/>
          <a:p>
            <a:fld id="{75FC310F-8B6D-4753-AAE4-A928F19BE0F9}" type="slidenum">
              <a:rPr lang="en-US" smtClean="0"/>
              <a:pPr/>
              <a:t>82</a:t>
            </a:fld>
            <a:endParaRPr lang="en-US"/>
          </a:p>
        </p:txBody>
      </p:sp>
      <p:sp>
        <p:nvSpPr>
          <p:cNvPr id="3" name="Title 2">
            <a:extLst>
              <a:ext uri="{FF2B5EF4-FFF2-40B4-BE49-F238E27FC236}">
                <a16:creationId xmlns:a16="http://schemas.microsoft.com/office/drawing/2014/main" id="{F8DDEDDE-C9F6-4706-AEA3-FE3E0F3A5BF2}"/>
              </a:ext>
            </a:extLst>
          </p:cNvPr>
          <p:cNvSpPr>
            <a:spLocks noGrp="1"/>
          </p:cNvSpPr>
          <p:nvPr>
            <p:ph type="title"/>
          </p:nvPr>
        </p:nvSpPr>
        <p:spPr/>
        <p:txBody>
          <a:bodyPr/>
          <a:lstStyle/>
          <a:p>
            <a:r>
              <a:rPr lang="en-US" dirty="0"/>
              <a:t>Database Chunk-loaded Implementation</a:t>
            </a:r>
          </a:p>
        </p:txBody>
      </p:sp>
      <p:pic>
        <p:nvPicPr>
          <p:cNvPr id="7" name="Picture 6">
            <a:extLst>
              <a:ext uri="{FF2B5EF4-FFF2-40B4-BE49-F238E27FC236}">
                <a16:creationId xmlns:a16="http://schemas.microsoft.com/office/drawing/2014/main" id="{5D669C74-81D0-4B59-ABBD-5147443B951A}"/>
              </a:ext>
            </a:extLst>
          </p:cNvPr>
          <p:cNvPicPr>
            <a:picLocks noChangeAspect="1"/>
          </p:cNvPicPr>
          <p:nvPr/>
        </p:nvPicPr>
        <p:blipFill>
          <a:blip r:embed="rId3"/>
          <a:stretch>
            <a:fillRect/>
          </a:stretch>
        </p:blipFill>
        <p:spPr>
          <a:xfrm>
            <a:off x="5486400" y="1524000"/>
            <a:ext cx="6004965" cy="4497443"/>
          </a:xfrm>
          <a:prstGeom prst="rect">
            <a:avLst/>
          </a:prstGeom>
        </p:spPr>
      </p:pic>
    </p:spTree>
    <p:extLst>
      <p:ext uri="{BB962C8B-B14F-4D97-AF65-F5344CB8AC3E}">
        <p14:creationId xmlns:p14="http://schemas.microsoft.com/office/powerpoint/2010/main" val="15165595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9155093-E6FE-4C4C-8E86-FF75D390BC6D}"/>
              </a:ext>
            </a:extLst>
          </p:cNvPr>
          <p:cNvSpPr>
            <a:spLocks noGrp="1"/>
          </p:cNvSpPr>
          <p:nvPr>
            <p:ph sz="half" idx="1"/>
          </p:nvPr>
        </p:nvSpPr>
        <p:spPr>
          <a:xfrm>
            <a:off x="609600" y="1600201"/>
            <a:ext cx="4191000" cy="4525963"/>
          </a:xfrm>
        </p:spPr>
        <p:txBody>
          <a:bodyPr/>
          <a:lstStyle/>
          <a:p>
            <a:r>
              <a:rPr lang="en-US" dirty="0"/>
              <a:t>Have the database pre-loaded into the FPGA</a:t>
            </a:r>
          </a:p>
          <a:p>
            <a:endParaRPr lang="en-US" dirty="0"/>
          </a:p>
          <a:p>
            <a:r>
              <a:rPr lang="en-US" dirty="0"/>
              <a:t>Limited by available FPGA memory</a:t>
            </a:r>
          </a:p>
        </p:txBody>
      </p:sp>
      <p:sp>
        <p:nvSpPr>
          <p:cNvPr id="4" name="Slide Number Placeholder 3">
            <a:extLst>
              <a:ext uri="{FF2B5EF4-FFF2-40B4-BE49-F238E27FC236}">
                <a16:creationId xmlns:a16="http://schemas.microsoft.com/office/drawing/2014/main" id="{D6544497-D47E-46A7-81D3-580272CD54D1}"/>
              </a:ext>
            </a:extLst>
          </p:cNvPr>
          <p:cNvSpPr>
            <a:spLocks noGrp="1"/>
          </p:cNvSpPr>
          <p:nvPr>
            <p:ph type="sldNum" sz="quarter" idx="12"/>
          </p:nvPr>
        </p:nvSpPr>
        <p:spPr/>
        <p:txBody>
          <a:bodyPr/>
          <a:lstStyle/>
          <a:p>
            <a:fld id="{75FC310F-8B6D-4753-AAE4-A928F19BE0F9}" type="slidenum">
              <a:rPr lang="en-US" smtClean="0"/>
              <a:pPr/>
              <a:t>83</a:t>
            </a:fld>
            <a:endParaRPr lang="en-US"/>
          </a:p>
        </p:txBody>
      </p:sp>
      <p:sp>
        <p:nvSpPr>
          <p:cNvPr id="3" name="Title 2">
            <a:extLst>
              <a:ext uri="{FF2B5EF4-FFF2-40B4-BE49-F238E27FC236}">
                <a16:creationId xmlns:a16="http://schemas.microsoft.com/office/drawing/2014/main" id="{EB12B8A9-31C6-444A-8E85-E661BE304BB9}"/>
              </a:ext>
            </a:extLst>
          </p:cNvPr>
          <p:cNvSpPr>
            <a:spLocks noGrp="1"/>
          </p:cNvSpPr>
          <p:nvPr>
            <p:ph type="title"/>
          </p:nvPr>
        </p:nvSpPr>
        <p:spPr/>
        <p:txBody>
          <a:bodyPr/>
          <a:lstStyle/>
          <a:p>
            <a:r>
              <a:rPr lang="en-US" dirty="0"/>
              <a:t>Database Pre-loaded Implementation</a:t>
            </a:r>
          </a:p>
        </p:txBody>
      </p:sp>
      <p:pic>
        <p:nvPicPr>
          <p:cNvPr id="7" name="Picture 6">
            <a:extLst>
              <a:ext uri="{FF2B5EF4-FFF2-40B4-BE49-F238E27FC236}">
                <a16:creationId xmlns:a16="http://schemas.microsoft.com/office/drawing/2014/main" id="{7858C7AD-0AD6-49C5-A7F7-21E647DE31E7}"/>
              </a:ext>
            </a:extLst>
          </p:cNvPr>
          <p:cNvPicPr>
            <a:picLocks noChangeAspect="1"/>
          </p:cNvPicPr>
          <p:nvPr/>
        </p:nvPicPr>
        <p:blipFill>
          <a:blip r:embed="rId3"/>
          <a:stretch>
            <a:fillRect/>
          </a:stretch>
        </p:blipFill>
        <p:spPr>
          <a:xfrm>
            <a:off x="5105400" y="1447800"/>
            <a:ext cx="6220031" cy="4614862"/>
          </a:xfrm>
          <a:prstGeom prst="rect">
            <a:avLst/>
          </a:prstGeom>
        </p:spPr>
      </p:pic>
    </p:spTree>
    <p:extLst>
      <p:ext uri="{BB962C8B-B14F-4D97-AF65-F5344CB8AC3E}">
        <p14:creationId xmlns:p14="http://schemas.microsoft.com/office/powerpoint/2010/main" val="12016813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8FD2A9-BDC7-4515-BE82-A90454FAACD2}"/>
              </a:ext>
            </a:extLst>
          </p:cNvPr>
          <p:cNvSpPr>
            <a:spLocks noGrp="1"/>
          </p:cNvSpPr>
          <p:nvPr>
            <p:ph idx="1"/>
          </p:nvPr>
        </p:nvSpPr>
        <p:spPr/>
        <p:txBody>
          <a:bodyPr/>
          <a:lstStyle/>
          <a:p>
            <a:r>
              <a:rPr lang="en-US" dirty="0"/>
              <a:t>Measure throughput of loading with the ICAP</a:t>
            </a:r>
          </a:p>
          <a:p>
            <a:endParaRPr lang="en-US" dirty="0"/>
          </a:p>
          <a:p>
            <a:r>
              <a:rPr lang="en-US" dirty="0"/>
              <a:t>Determine how useable the ICAP is</a:t>
            </a:r>
          </a:p>
          <a:p>
            <a:endParaRPr lang="en-US" dirty="0"/>
          </a:p>
          <a:p>
            <a:r>
              <a:rPr lang="en-US" dirty="0"/>
              <a:t>Results: 173.4 KB/s average throughput, with 1.223 KB/s standard deviation</a:t>
            </a:r>
          </a:p>
        </p:txBody>
      </p:sp>
      <p:sp>
        <p:nvSpPr>
          <p:cNvPr id="5" name="Title 4">
            <a:extLst>
              <a:ext uri="{FF2B5EF4-FFF2-40B4-BE49-F238E27FC236}">
                <a16:creationId xmlns:a16="http://schemas.microsoft.com/office/drawing/2014/main" id="{A4D1E4B9-2B38-4111-8773-B29BBB489945}"/>
              </a:ext>
            </a:extLst>
          </p:cNvPr>
          <p:cNvSpPr>
            <a:spLocks noGrp="1"/>
          </p:cNvSpPr>
          <p:nvPr>
            <p:ph type="title"/>
          </p:nvPr>
        </p:nvSpPr>
        <p:spPr/>
        <p:txBody>
          <a:bodyPr/>
          <a:lstStyle/>
          <a:p>
            <a:r>
              <a:rPr lang="en-US" dirty="0"/>
              <a:t>ICAP Throughput</a:t>
            </a:r>
          </a:p>
        </p:txBody>
      </p:sp>
      <p:sp>
        <p:nvSpPr>
          <p:cNvPr id="4" name="Slide Number Placeholder 3">
            <a:extLst>
              <a:ext uri="{FF2B5EF4-FFF2-40B4-BE49-F238E27FC236}">
                <a16:creationId xmlns:a16="http://schemas.microsoft.com/office/drawing/2014/main" id="{8CAD2A45-7813-4B2C-A033-BD82408C96A9}"/>
              </a:ext>
            </a:extLst>
          </p:cNvPr>
          <p:cNvSpPr>
            <a:spLocks noGrp="1"/>
          </p:cNvSpPr>
          <p:nvPr>
            <p:ph type="sldNum" sz="quarter" idx="12"/>
          </p:nvPr>
        </p:nvSpPr>
        <p:spPr/>
        <p:txBody>
          <a:bodyPr/>
          <a:lstStyle/>
          <a:p>
            <a:fld id="{75FC310F-8B6D-4753-AAE4-A928F19BE0F9}" type="slidenum">
              <a:rPr lang="en-US" smtClean="0"/>
              <a:pPr/>
              <a:t>84</a:t>
            </a:fld>
            <a:endParaRPr lang="en-US"/>
          </a:p>
        </p:txBody>
      </p:sp>
    </p:spTree>
    <p:extLst>
      <p:ext uri="{BB962C8B-B14F-4D97-AF65-F5344CB8AC3E}">
        <p14:creationId xmlns:p14="http://schemas.microsoft.com/office/powerpoint/2010/main" val="38149889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9C81B1-AC3F-4DBA-9C64-15D1A122C7E6}"/>
              </a:ext>
            </a:extLst>
          </p:cNvPr>
          <p:cNvSpPr>
            <a:spLocks noGrp="1"/>
          </p:cNvSpPr>
          <p:nvPr>
            <p:ph idx="1"/>
          </p:nvPr>
        </p:nvSpPr>
        <p:spPr/>
        <p:txBody>
          <a:bodyPr/>
          <a:lstStyle/>
          <a:p>
            <a:r>
              <a:rPr lang="en-US" dirty="0"/>
              <a:t>Investigate potential power saving applications</a:t>
            </a:r>
          </a:p>
          <a:p>
            <a:endParaRPr lang="en-US" dirty="0"/>
          </a:p>
          <a:p>
            <a:r>
              <a:rPr lang="en-US" dirty="0"/>
              <a:t>Determine of intra-FPGA attacks (</a:t>
            </a:r>
            <a:r>
              <a:rPr lang="en-US" i="1" dirty="0"/>
              <a:t>e.g. </a:t>
            </a:r>
            <a:r>
              <a:rPr lang="en-US" dirty="0"/>
              <a:t>wire snooping) is practical</a:t>
            </a:r>
          </a:p>
          <a:p>
            <a:endParaRPr lang="en-US" dirty="0"/>
          </a:p>
          <a:p>
            <a:r>
              <a:rPr lang="en-US" dirty="0"/>
              <a:t>Determine the exact trade-offs for slot isolation and routing constraints versus practicality</a:t>
            </a:r>
          </a:p>
        </p:txBody>
      </p:sp>
      <p:sp>
        <p:nvSpPr>
          <p:cNvPr id="3" name="Title 2">
            <a:extLst>
              <a:ext uri="{FF2B5EF4-FFF2-40B4-BE49-F238E27FC236}">
                <a16:creationId xmlns:a16="http://schemas.microsoft.com/office/drawing/2014/main" id="{11F55C57-5D8A-4E61-8BFF-7456D65F60F4}"/>
              </a:ext>
            </a:extLst>
          </p:cNvPr>
          <p:cNvSpPr>
            <a:spLocks noGrp="1"/>
          </p:cNvSpPr>
          <p:nvPr>
            <p:ph type="title"/>
          </p:nvPr>
        </p:nvSpPr>
        <p:spPr/>
        <p:txBody>
          <a:bodyPr/>
          <a:lstStyle/>
          <a:p>
            <a:r>
              <a:rPr lang="en-US" dirty="0"/>
              <a:t>Future Research</a:t>
            </a:r>
          </a:p>
        </p:txBody>
      </p:sp>
      <p:sp>
        <p:nvSpPr>
          <p:cNvPr id="4" name="Slide Number Placeholder 3">
            <a:extLst>
              <a:ext uri="{FF2B5EF4-FFF2-40B4-BE49-F238E27FC236}">
                <a16:creationId xmlns:a16="http://schemas.microsoft.com/office/drawing/2014/main" id="{FF821F47-3430-4327-BDC2-D1A1C6D24CC5}"/>
              </a:ext>
            </a:extLst>
          </p:cNvPr>
          <p:cNvSpPr>
            <a:spLocks noGrp="1"/>
          </p:cNvSpPr>
          <p:nvPr>
            <p:ph type="sldNum" sz="quarter" idx="12"/>
          </p:nvPr>
        </p:nvSpPr>
        <p:spPr/>
        <p:txBody>
          <a:bodyPr/>
          <a:lstStyle/>
          <a:p>
            <a:fld id="{75FC310F-8B6D-4753-AAE4-A928F19BE0F9}" type="slidenum">
              <a:rPr lang="en-US" smtClean="0"/>
              <a:pPr/>
              <a:t>85</a:t>
            </a:fld>
            <a:endParaRPr lang="en-US"/>
          </a:p>
        </p:txBody>
      </p:sp>
    </p:spTree>
    <p:extLst>
      <p:ext uri="{BB962C8B-B14F-4D97-AF65-F5344CB8AC3E}">
        <p14:creationId xmlns:p14="http://schemas.microsoft.com/office/powerpoint/2010/main" val="17892355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Contributions</a:t>
            </a:r>
          </a:p>
          <a:p>
            <a:pPr lvl="1"/>
            <a:r>
              <a:rPr lang="en-US" dirty="0"/>
              <a:t>Enabled FPGAs to be shared using cloud compilation</a:t>
            </a:r>
          </a:p>
          <a:p>
            <a:pPr lvl="1"/>
            <a:r>
              <a:rPr lang="en-US" dirty="0"/>
              <a:t>Decoupled functional and process trust to enable FPGA secure hardware</a:t>
            </a:r>
          </a:p>
          <a:p>
            <a:pPr lvl="1"/>
            <a:r>
              <a:rPr lang="en-US" dirty="0"/>
              <a:t>Enabled sharing of secure hardware using internal reconfiguration</a:t>
            </a:r>
          </a:p>
          <a:p>
            <a:endParaRPr lang="en-US" dirty="0"/>
          </a:p>
          <a:p>
            <a:r>
              <a:rPr lang="en-US" dirty="0"/>
              <a:t>User Space Secure Hardware combines these solutions</a:t>
            </a:r>
          </a:p>
          <a:p>
            <a:pPr lvl="1"/>
            <a:endParaRPr lang="en-US" dirty="0"/>
          </a:p>
          <a:p>
            <a:endParaRPr lang="en-US" dirty="0"/>
          </a:p>
          <a:p>
            <a:endParaRPr lang="en-US" dirty="0"/>
          </a:p>
        </p:txBody>
      </p:sp>
      <p:sp>
        <p:nvSpPr>
          <p:cNvPr id="3" name="Title 2"/>
          <p:cNvSpPr>
            <a:spLocks noGrp="1"/>
          </p:cNvSpPr>
          <p:nvPr>
            <p:ph type="title"/>
          </p:nvPr>
        </p:nvSpPr>
        <p:spPr/>
        <p:txBody>
          <a:bodyPr/>
          <a:lstStyle/>
          <a:p>
            <a:r>
              <a:rPr lang="en-US" dirty="0"/>
              <a:t>Conclusion</a:t>
            </a:r>
          </a:p>
        </p:txBody>
      </p:sp>
      <p:sp>
        <p:nvSpPr>
          <p:cNvPr id="4" name="Slide Number Placeholder 3"/>
          <p:cNvSpPr>
            <a:spLocks noGrp="1"/>
          </p:cNvSpPr>
          <p:nvPr>
            <p:ph type="sldNum" sz="quarter" idx="12"/>
          </p:nvPr>
        </p:nvSpPr>
        <p:spPr/>
        <p:txBody>
          <a:bodyPr/>
          <a:lstStyle/>
          <a:p>
            <a:fld id="{75FC310F-8B6D-4753-AAE4-A928F19BE0F9}" type="slidenum">
              <a:rPr lang="en-US" smtClean="0"/>
              <a:pPr/>
              <a:t>86</a:t>
            </a:fld>
            <a:endParaRPr lang="en-US"/>
          </a:p>
        </p:txBody>
      </p:sp>
    </p:spTree>
    <p:extLst>
      <p:ext uri="{BB962C8B-B14F-4D97-AF65-F5344CB8AC3E}">
        <p14:creationId xmlns:p14="http://schemas.microsoft.com/office/powerpoint/2010/main" val="27823488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Slide Number Placeholder 3"/>
          <p:cNvSpPr>
            <a:spLocks noGrp="1"/>
          </p:cNvSpPr>
          <p:nvPr>
            <p:ph type="sldNum" sz="quarter" idx="12"/>
          </p:nvPr>
        </p:nvSpPr>
        <p:spPr/>
        <p:txBody>
          <a:bodyPr/>
          <a:lstStyle/>
          <a:p>
            <a:fld id="{75FC310F-8B6D-4753-AAE4-A928F19BE0F9}" type="slidenum">
              <a:rPr lang="en-US" smtClean="0"/>
              <a:pPr/>
              <a:t>87</a:t>
            </a:fld>
            <a:endParaRPr lang="en-US"/>
          </a:p>
        </p:txBody>
      </p:sp>
    </p:spTree>
    <p:extLst>
      <p:ext uri="{BB962C8B-B14F-4D97-AF65-F5344CB8AC3E}">
        <p14:creationId xmlns:p14="http://schemas.microsoft.com/office/powerpoint/2010/main" val="42472737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Cloud RTR</a:t>
            </a:r>
          </a:p>
          <a:p>
            <a:pPr lvl="1"/>
            <a:r>
              <a:rPr lang="en-US" dirty="0"/>
              <a:t>Power Savings</a:t>
            </a:r>
          </a:p>
          <a:p>
            <a:pPr lvl="1"/>
            <a:r>
              <a:rPr lang="en-US" dirty="0"/>
              <a:t>Alternate FPGA platforms</a:t>
            </a:r>
          </a:p>
          <a:p>
            <a:r>
              <a:rPr lang="en-US" dirty="0"/>
              <a:t>SDSHW</a:t>
            </a:r>
          </a:p>
          <a:p>
            <a:pPr lvl="1"/>
            <a:r>
              <a:rPr lang="en-US" dirty="0"/>
              <a:t>Additional feature implementations</a:t>
            </a:r>
          </a:p>
          <a:p>
            <a:pPr lvl="1"/>
            <a:r>
              <a:rPr lang="en-US" dirty="0"/>
              <a:t>Changes to FPGA fixed hardware</a:t>
            </a:r>
          </a:p>
          <a:p>
            <a:r>
              <a:rPr lang="en-US" dirty="0"/>
              <a:t>Possibility of internal FPGA attacks</a:t>
            </a:r>
          </a:p>
          <a:p>
            <a:r>
              <a:rPr lang="en-US" dirty="0"/>
              <a:t>Improved HW-SW communication performance</a:t>
            </a:r>
          </a:p>
        </p:txBody>
      </p:sp>
      <p:sp>
        <p:nvSpPr>
          <p:cNvPr id="3" name="Title 2"/>
          <p:cNvSpPr>
            <a:spLocks noGrp="1"/>
          </p:cNvSpPr>
          <p:nvPr>
            <p:ph type="title"/>
          </p:nvPr>
        </p:nvSpPr>
        <p:spPr/>
        <p:txBody>
          <a:bodyPr/>
          <a:lstStyle/>
          <a:p>
            <a:r>
              <a:rPr lang="en-US" dirty="0"/>
              <a:t>Future Work</a:t>
            </a:r>
          </a:p>
        </p:txBody>
      </p:sp>
      <p:sp>
        <p:nvSpPr>
          <p:cNvPr id="4" name="Slide Number Placeholder 3"/>
          <p:cNvSpPr>
            <a:spLocks noGrp="1"/>
          </p:cNvSpPr>
          <p:nvPr>
            <p:ph type="sldNum" sz="quarter" idx="12"/>
          </p:nvPr>
        </p:nvSpPr>
        <p:spPr/>
        <p:txBody>
          <a:bodyPr/>
          <a:lstStyle/>
          <a:p>
            <a:fld id="{75FC310F-8B6D-4753-AAE4-A928F19BE0F9}" type="slidenum">
              <a:rPr lang="en-US" smtClean="0"/>
              <a:pPr/>
              <a:t>88</a:t>
            </a:fld>
            <a:endParaRPr lang="en-US"/>
          </a:p>
        </p:txBody>
      </p:sp>
    </p:spTree>
    <p:extLst>
      <p:ext uri="{BB962C8B-B14F-4D97-AF65-F5344CB8AC3E}">
        <p14:creationId xmlns:p14="http://schemas.microsoft.com/office/powerpoint/2010/main" val="340814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198CE8-96DB-4FEE-8730-A296A850A73B}"/>
              </a:ext>
            </a:extLst>
          </p:cNvPr>
          <p:cNvSpPr>
            <a:spLocks noGrp="1"/>
          </p:cNvSpPr>
          <p:nvPr>
            <p:ph idx="1"/>
          </p:nvPr>
        </p:nvSpPr>
        <p:spPr/>
        <p:txBody>
          <a:bodyPr/>
          <a:lstStyle/>
          <a:p>
            <a:r>
              <a:rPr lang="en-US" dirty="0"/>
              <a:t>CPU operates in a ‘secure’ mode and a regular mode</a:t>
            </a:r>
          </a:p>
          <a:p>
            <a:endParaRPr lang="en-US" dirty="0"/>
          </a:p>
          <a:p>
            <a:r>
              <a:rPr lang="en-US" dirty="0"/>
              <a:t>Secure mode has access to all peripherals</a:t>
            </a:r>
          </a:p>
          <a:p>
            <a:endParaRPr lang="en-US" dirty="0"/>
          </a:p>
          <a:p>
            <a:r>
              <a:rPr lang="en-US" dirty="0"/>
              <a:t>Regular mode only can access whitelisted peripherals</a:t>
            </a:r>
          </a:p>
          <a:p>
            <a:endParaRPr lang="en-US" dirty="0"/>
          </a:p>
          <a:p>
            <a:r>
              <a:rPr lang="en-US" dirty="0"/>
              <a:t>Communication occurs through specific CPU instructions</a:t>
            </a:r>
          </a:p>
        </p:txBody>
      </p:sp>
      <p:sp>
        <p:nvSpPr>
          <p:cNvPr id="3" name="Title 2">
            <a:extLst>
              <a:ext uri="{FF2B5EF4-FFF2-40B4-BE49-F238E27FC236}">
                <a16:creationId xmlns:a16="http://schemas.microsoft.com/office/drawing/2014/main" id="{8E5EA835-2A49-41C7-BF98-86EE53C4C723}"/>
              </a:ext>
            </a:extLst>
          </p:cNvPr>
          <p:cNvSpPr>
            <a:spLocks noGrp="1"/>
          </p:cNvSpPr>
          <p:nvPr>
            <p:ph type="title"/>
          </p:nvPr>
        </p:nvSpPr>
        <p:spPr/>
        <p:txBody>
          <a:bodyPr/>
          <a:lstStyle/>
          <a:p>
            <a:r>
              <a:rPr lang="en-US" dirty="0"/>
              <a:t>ARM </a:t>
            </a:r>
            <a:r>
              <a:rPr lang="en-US" dirty="0" err="1"/>
              <a:t>TrustZone</a:t>
            </a:r>
            <a:endParaRPr lang="en-US" dirty="0"/>
          </a:p>
        </p:txBody>
      </p:sp>
      <p:sp>
        <p:nvSpPr>
          <p:cNvPr id="4" name="Slide Number Placeholder 3">
            <a:extLst>
              <a:ext uri="{FF2B5EF4-FFF2-40B4-BE49-F238E27FC236}">
                <a16:creationId xmlns:a16="http://schemas.microsoft.com/office/drawing/2014/main" id="{FBE90849-C70D-480F-A39C-0B3FBE462A15}"/>
              </a:ext>
            </a:extLst>
          </p:cNvPr>
          <p:cNvSpPr>
            <a:spLocks noGrp="1"/>
          </p:cNvSpPr>
          <p:nvPr>
            <p:ph type="sldNum" sz="quarter" idx="12"/>
          </p:nvPr>
        </p:nvSpPr>
        <p:spPr/>
        <p:txBody>
          <a:bodyPr/>
          <a:lstStyle/>
          <a:p>
            <a:fld id="{75FC310F-8B6D-4753-AAE4-A928F19BE0F9}" type="slidenum">
              <a:rPr lang="en-US" smtClean="0"/>
              <a:pPr/>
              <a:t>89</a:t>
            </a:fld>
            <a:endParaRPr lang="en-US"/>
          </a:p>
        </p:txBody>
      </p:sp>
    </p:spTree>
    <p:extLst>
      <p:ext uri="{BB962C8B-B14F-4D97-AF65-F5344CB8AC3E}">
        <p14:creationId xmlns:p14="http://schemas.microsoft.com/office/powerpoint/2010/main" val="68542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0DF371-78D7-44B9-8BC0-06A59BA98BD1}"/>
              </a:ext>
            </a:extLst>
          </p:cNvPr>
          <p:cNvSpPr>
            <a:spLocks noGrp="1"/>
          </p:cNvSpPr>
          <p:nvPr>
            <p:ph idx="1"/>
          </p:nvPr>
        </p:nvSpPr>
        <p:spPr>
          <a:xfrm>
            <a:off x="609600" y="1600201"/>
            <a:ext cx="8077200" cy="4525963"/>
          </a:xfrm>
        </p:spPr>
        <p:txBody>
          <a:bodyPr/>
          <a:lstStyle/>
          <a:p>
            <a:r>
              <a:rPr lang="en-US" dirty="0"/>
              <a:t>Leverage reprogrammability of FPGAs to provide reconfigurable secure hardware</a:t>
            </a:r>
          </a:p>
          <a:p>
            <a:pPr marL="0" indent="0">
              <a:buNone/>
            </a:pPr>
            <a:endParaRPr lang="en-US" dirty="0"/>
          </a:p>
          <a:p>
            <a:r>
              <a:rPr lang="en-US" dirty="0"/>
              <a:t>Expose reprogrammability to applications</a:t>
            </a:r>
          </a:p>
          <a:p>
            <a:pPr marL="0" indent="0">
              <a:buNone/>
            </a:pPr>
            <a:endParaRPr lang="en-US" dirty="0"/>
          </a:p>
        </p:txBody>
      </p:sp>
      <p:sp>
        <p:nvSpPr>
          <p:cNvPr id="3" name="Title 2">
            <a:extLst>
              <a:ext uri="{FF2B5EF4-FFF2-40B4-BE49-F238E27FC236}">
                <a16:creationId xmlns:a16="http://schemas.microsoft.com/office/drawing/2014/main" id="{33790D9A-665A-42EC-A83E-14BE8BE55F29}"/>
              </a:ext>
            </a:extLst>
          </p:cNvPr>
          <p:cNvSpPr>
            <a:spLocks noGrp="1"/>
          </p:cNvSpPr>
          <p:nvPr>
            <p:ph type="title"/>
          </p:nvPr>
        </p:nvSpPr>
        <p:spPr/>
        <p:txBody>
          <a:bodyPr/>
          <a:lstStyle/>
          <a:p>
            <a:r>
              <a:rPr lang="en-US" dirty="0"/>
              <a:t>How to Realize the Vision - FPGAs</a:t>
            </a:r>
          </a:p>
        </p:txBody>
      </p:sp>
      <p:sp>
        <p:nvSpPr>
          <p:cNvPr id="4" name="Slide Number Placeholder 3">
            <a:extLst>
              <a:ext uri="{FF2B5EF4-FFF2-40B4-BE49-F238E27FC236}">
                <a16:creationId xmlns:a16="http://schemas.microsoft.com/office/drawing/2014/main" id="{F30A7E2F-EC6B-4F9D-8AB9-67A7A5C75342}"/>
              </a:ext>
            </a:extLst>
          </p:cNvPr>
          <p:cNvSpPr>
            <a:spLocks noGrp="1"/>
          </p:cNvSpPr>
          <p:nvPr>
            <p:ph type="sldNum" sz="quarter" idx="12"/>
          </p:nvPr>
        </p:nvSpPr>
        <p:spPr/>
        <p:txBody>
          <a:bodyPr/>
          <a:lstStyle/>
          <a:p>
            <a:fld id="{75FC310F-8B6D-4753-AAE4-A928F19BE0F9}" type="slidenum">
              <a:rPr lang="en-US" smtClean="0"/>
              <a:pPr/>
              <a:t>9</a:t>
            </a:fld>
            <a:endParaRPr lang="en-US"/>
          </a:p>
        </p:txBody>
      </p:sp>
      <p:pic>
        <p:nvPicPr>
          <p:cNvPr id="1026" name="Picture 2" descr="Image result for xilinx ultrasc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0" y="1447800"/>
            <a:ext cx="4044950" cy="3033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7976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389026-BBFE-429D-98A5-1541F7D5ECFA}"/>
              </a:ext>
            </a:extLst>
          </p:cNvPr>
          <p:cNvSpPr>
            <a:spLocks noGrp="1"/>
          </p:cNvSpPr>
          <p:nvPr>
            <p:ph idx="1"/>
          </p:nvPr>
        </p:nvSpPr>
        <p:spPr/>
        <p:txBody>
          <a:bodyPr/>
          <a:lstStyle/>
          <a:p>
            <a:r>
              <a:rPr lang="en-US" dirty="0"/>
              <a:t>A process creates an encrypted region of memory (an enclave)</a:t>
            </a:r>
          </a:p>
          <a:p>
            <a:endParaRPr lang="en-US" dirty="0"/>
          </a:p>
          <a:p>
            <a:r>
              <a:rPr lang="en-US" dirty="0"/>
              <a:t>CPU only lets the process access this memory</a:t>
            </a:r>
          </a:p>
          <a:p>
            <a:pPr lvl="1"/>
            <a:r>
              <a:rPr lang="en-US" dirty="0"/>
              <a:t>Memory encrypted by the CPU</a:t>
            </a:r>
          </a:p>
          <a:p>
            <a:pPr lvl="1"/>
            <a:endParaRPr lang="en-US" dirty="0"/>
          </a:p>
          <a:p>
            <a:r>
              <a:rPr lang="en-US" dirty="0"/>
              <a:t>CPU also provides a system to prove what code is running</a:t>
            </a:r>
          </a:p>
          <a:p>
            <a:pPr lvl="1"/>
            <a:r>
              <a:rPr lang="en-US" dirty="0"/>
              <a:t>SGX remote attestation</a:t>
            </a:r>
          </a:p>
          <a:p>
            <a:pPr lvl="1"/>
            <a:r>
              <a:rPr lang="en-US" dirty="0"/>
              <a:t>Makes use of a burned-in key per CPU and Intel Attestation Services</a:t>
            </a:r>
          </a:p>
        </p:txBody>
      </p:sp>
      <p:sp>
        <p:nvSpPr>
          <p:cNvPr id="3" name="Title 2">
            <a:extLst>
              <a:ext uri="{FF2B5EF4-FFF2-40B4-BE49-F238E27FC236}">
                <a16:creationId xmlns:a16="http://schemas.microsoft.com/office/drawing/2014/main" id="{CDED244A-5DBE-40BE-81D0-739656C05879}"/>
              </a:ext>
            </a:extLst>
          </p:cNvPr>
          <p:cNvSpPr>
            <a:spLocks noGrp="1"/>
          </p:cNvSpPr>
          <p:nvPr>
            <p:ph type="title"/>
          </p:nvPr>
        </p:nvSpPr>
        <p:spPr/>
        <p:txBody>
          <a:bodyPr/>
          <a:lstStyle/>
          <a:p>
            <a:r>
              <a:rPr lang="en-US" dirty="0"/>
              <a:t>Intel SGX</a:t>
            </a:r>
          </a:p>
        </p:txBody>
      </p:sp>
      <p:sp>
        <p:nvSpPr>
          <p:cNvPr id="4" name="Slide Number Placeholder 3">
            <a:extLst>
              <a:ext uri="{FF2B5EF4-FFF2-40B4-BE49-F238E27FC236}">
                <a16:creationId xmlns:a16="http://schemas.microsoft.com/office/drawing/2014/main" id="{263F2337-C303-4D31-9F9F-C6B0246858BD}"/>
              </a:ext>
            </a:extLst>
          </p:cNvPr>
          <p:cNvSpPr>
            <a:spLocks noGrp="1"/>
          </p:cNvSpPr>
          <p:nvPr>
            <p:ph type="sldNum" sz="quarter" idx="12"/>
          </p:nvPr>
        </p:nvSpPr>
        <p:spPr/>
        <p:txBody>
          <a:bodyPr/>
          <a:lstStyle/>
          <a:p>
            <a:fld id="{75FC310F-8B6D-4753-AAE4-A928F19BE0F9}" type="slidenum">
              <a:rPr lang="en-US" smtClean="0"/>
              <a:pPr/>
              <a:t>90</a:t>
            </a:fld>
            <a:endParaRPr lang="en-US"/>
          </a:p>
        </p:txBody>
      </p:sp>
    </p:spTree>
    <p:extLst>
      <p:ext uri="{BB962C8B-B14F-4D97-AF65-F5344CB8AC3E}">
        <p14:creationId xmlns:p14="http://schemas.microsoft.com/office/powerpoint/2010/main" val="178653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224798-5E45-479E-AF17-EC9F26DC5C35}"/>
              </a:ext>
            </a:extLst>
          </p:cNvPr>
          <p:cNvSpPr>
            <a:spLocks noGrp="1"/>
          </p:cNvSpPr>
          <p:nvPr>
            <p:ph sz="half" idx="1"/>
          </p:nvPr>
        </p:nvSpPr>
        <p:spPr/>
        <p:txBody>
          <a:bodyPr>
            <a:normAutofit/>
          </a:bodyPr>
          <a:lstStyle/>
          <a:p>
            <a:r>
              <a:rPr lang="en-US" dirty="0"/>
              <a:t>Multiple standards (1.2, 2.0)</a:t>
            </a:r>
          </a:p>
          <a:p>
            <a:endParaRPr lang="en-US" dirty="0"/>
          </a:p>
          <a:p>
            <a:r>
              <a:rPr lang="en-US" dirty="0"/>
              <a:t>Many years of design and adoption</a:t>
            </a:r>
          </a:p>
          <a:p>
            <a:endParaRPr lang="en-US" dirty="0"/>
          </a:p>
          <a:p>
            <a:r>
              <a:rPr lang="en-US" dirty="0"/>
              <a:t>Developers forced to implement workarounds</a:t>
            </a:r>
          </a:p>
        </p:txBody>
      </p:sp>
      <p:sp>
        <p:nvSpPr>
          <p:cNvPr id="4" name="Slide Number Placeholder 3">
            <a:extLst>
              <a:ext uri="{FF2B5EF4-FFF2-40B4-BE49-F238E27FC236}">
                <a16:creationId xmlns:a16="http://schemas.microsoft.com/office/drawing/2014/main" id="{379987B5-F673-47F8-9322-91CCC96962DC}"/>
              </a:ext>
            </a:extLst>
          </p:cNvPr>
          <p:cNvSpPr>
            <a:spLocks noGrp="1"/>
          </p:cNvSpPr>
          <p:nvPr>
            <p:ph type="sldNum" sz="quarter" idx="12"/>
          </p:nvPr>
        </p:nvSpPr>
        <p:spPr/>
        <p:txBody>
          <a:bodyPr/>
          <a:lstStyle/>
          <a:p>
            <a:fld id="{75FC310F-8B6D-4753-AAE4-A928F19BE0F9}" type="slidenum">
              <a:rPr lang="en-US" smtClean="0"/>
              <a:pPr/>
              <a:t>91</a:t>
            </a:fld>
            <a:endParaRPr lang="en-US"/>
          </a:p>
        </p:txBody>
      </p:sp>
      <p:sp>
        <p:nvSpPr>
          <p:cNvPr id="3" name="Title 2">
            <a:extLst>
              <a:ext uri="{FF2B5EF4-FFF2-40B4-BE49-F238E27FC236}">
                <a16:creationId xmlns:a16="http://schemas.microsoft.com/office/drawing/2014/main" id="{C0C34350-B7F9-48AA-A238-44FFD0550BD7}"/>
              </a:ext>
            </a:extLst>
          </p:cNvPr>
          <p:cNvSpPr>
            <a:spLocks noGrp="1"/>
          </p:cNvSpPr>
          <p:nvPr>
            <p:ph type="title"/>
          </p:nvPr>
        </p:nvSpPr>
        <p:spPr/>
        <p:txBody>
          <a:bodyPr/>
          <a:lstStyle/>
          <a:p>
            <a:r>
              <a:rPr lang="en-US" dirty="0"/>
              <a:t>TPMs</a:t>
            </a:r>
          </a:p>
        </p:txBody>
      </p:sp>
      <p:pic>
        <p:nvPicPr>
          <p:cNvPr id="5" name="Picture 4">
            <a:extLst>
              <a:ext uri="{FF2B5EF4-FFF2-40B4-BE49-F238E27FC236}">
                <a16:creationId xmlns:a16="http://schemas.microsoft.com/office/drawing/2014/main" id="{3F3799BC-075F-4CD9-924A-2271C8C98761}"/>
              </a:ext>
            </a:extLst>
          </p:cNvPr>
          <p:cNvPicPr>
            <a:picLocks noChangeAspect="1"/>
          </p:cNvPicPr>
          <p:nvPr/>
        </p:nvPicPr>
        <p:blipFill>
          <a:blip r:embed="rId3"/>
          <a:stretch>
            <a:fillRect/>
          </a:stretch>
        </p:blipFill>
        <p:spPr>
          <a:xfrm>
            <a:off x="6197602" y="2141538"/>
            <a:ext cx="4932827" cy="3443287"/>
          </a:xfrm>
          <a:prstGeom prst="rect">
            <a:avLst/>
          </a:prstGeom>
        </p:spPr>
      </p:pic>
    </p:spTree>
    <p:extLst>
      <p:ext uri="{BB962C8B-B14F-4D97-AF65-F5344CB8AC3E}">
        <p14:creationId xmlns:p14="http://schemas.microsoft.com/office/powerpoint/2010/main" val="11174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203567-EE9B-4100-969E-2EFDDC829B9E}"/>
              </a:ext>
            </a:extLst>
          </p:cNvPr>
          <p:cNvSpPr>
            <a:spLocks noGrp="1"/>
          </p:cNvSpPr>
          <p:nvPr>
            <p:ph idx="1"/>
          </p:nvPr>
        </p:nvSpPr>
        <p:spPr>
          <a:xfrm>
            <a:off x="609600" y="1600201"/>
            <a:ext cx="6193221" cy="4525963"/>
          </a:xfrm>
        </p:spPr>
        <p:txBody>
          <a:bodyPr>
            <a:normAutofit/>
          </a:bodyPr>
          <a:lstStyle/>
          <a:p>
            <a:r>
              <a:rPr lang="en-US" dirty="0"/>
              <a:t>Susceptible to external compromise</a:t>
            </a:r>
          </a:p>
          <a:p>
            <a:pPr lvl="1"/>
            <a:endParaRPr lang="en-US" dirty="0"/>
          </a:p>
          <a:p>
            <a:r>
              <a:rPr lang="en-US" dirty="0"/>
              <a:t>Only protects boot software</a:t>
            </a:r>
          </a:p>
          <a:p>
            <a:endParaRPr lang="en-US" dirty="0"/>
          </a:p>
          <a:p>
            <a:r>
              <a:rPr lang="en-US" dirty="0"/>
              <a:t>Often locks device to a specific vendor</a:t>
            </a:r>
          </a:p>
        </p:txBody>
      </p:sp>
      <p:sp>
        <p:nvSpPr>
          <p:cNvPr id="3" name="Title 2">
            <a:extLst>
              <a:ext uri="{FF2B5EF4-FFF2-40B4-BE49-F238E27FC236}">
                <a16:creationId xmlns:a16="http://schemas.microsoft.com/office/drawing/2014/main" id="{D236A08B-D54F-4825-A6B7-8095B1DB786E}"/>
              </a:ext>
            </a:extLst>
          </p:cNvPr>
          <p:cNvSpPr>
            <a:spLocks noGrp="1"/>
          </p:cNvSpPr>
          <p:nvPr>
            <p:ph type="title"/>
          </p:nvPr>
        </p:nvSpPr>
        <p:spPr/>
        <p:txBody>
          <a:bodyPr/>
          <a:lstStyle/>
          <a:p>
            <a:r>
              <a:rPr lang="en-US" dirty="0"/>
              <a:t>Secure Boot</a:t>
            </a:r>
          </a:p>
        </p:txBody>
      </p:sp>
      <p:sp>
        <p:nvSpPr>
          <p:cNvPr id="4" name="Slide Number Placeholder 3">
            <a:extLst>
              <a:ext uri="{FF2B5EF4-FFF2-40B4-BE49-F238E27FC236}">
                <a16:creationId xmlns:a16="http://schemas.microsoft.com/office/drawing/2014/main" id="{BF5F2B3D-1C34-47C8-A52D-2B936193A817}"/>
              </a:ext>
            </a:extLst>
          </p:cNvPr>
          <p:cNvSpPr>
            <a:spLocks noGrp="1"/>
          </p:cNvSpPr>
          <p:nvPr>
            <p:ph type="sldNum" sz="quarter" idx="12"/>
          </p:nvPr>
        </p:nvSpPr>
        <p:spPr/>
        <p:txBody>
          <a:bodyPr/>
          <a:lstStyle/>
          <a:p>
            <a:fld id="{75FC310F-8B6D-4753-AAE4-A928F19BE0F9}" type="slidenum">
              <a:rPr lang="en-US" smtClean="0"/>
              <a:pPr/>
              <a:t>92</a:t>
            </a:fld>
            <a:endParaRPr lang="en-US"/>
          </a:p>
        </p:txBody>
      </p:sp>
      <p:pic>
        <p:nvPicPr>
          <p:cNvPr id="5" name="Picture 4">
            <a:extLst>
              <a:ext uri="{FF2B5EF4-FFF2-40B4-BE49-F238E27FC236}">
                <a16:creationId xmlns:a16="http://schemas.microsoft.com/office/drawing/2014/main" id="{D2F20AF7-E46F-48A6-876D-DF9576FC06A1}"/>
              </a:ext>
            </a:extLst>
          </p:cNvPr>
          <p:cNvPicPr>
            <a:picLocks noChangeAspect="1"/>
          </p:cNvPicPr>
          <p:nvPr/>
        </p:nvPicPr>
        <p:blipFill rotWithShape="1">
          <a:blip r:embed="rId3">
            <a:extLst>
              <a:ext uri="{28A0092B-C50C-407E-A947-70E740481C1C}">
                <a14:useLocalDpi xmlns:a14="http://schemas.microsoft.com/office/drawing/2010/main" val="0"/>
              </a:ext>
            </a:extLst>
          </a:blip>
          <a:srcRect b="47338"/>
          <a:stretch/>
        </p:blipFill>
        <p:spPr>
          <a:xfrm>
            <a:off x="6642538" y="1985197"/>
            <a:ext cx="5200249" cy="3611562"/>
          </a:xfrm>
          <a:prstGeom prst="rect">
            <a:avLst/>
          </a:prstGeom>
        </p:spPr>
      </p:pic>
    </p:spTree>
    <p:extLst>
      <p:ext uri="{BB962C8B-B14F-4D97-AF65-F5344CB8AC3E}">
        <p14:creationId xmlns:p14="http://schemas.microsoft.com/office/powerpoint/2010/main" val="255464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7F9E76-BD7D-4301-A88B-4D781656EFF7}"/>
              </a:ext>
            </a:extLst>
          </p:cNvPr>
          <p:cNvSpPr>
            <a:spLocks noGrp="1"/>
          </p:cNvSpPr>
          <p:nvPr>
            <p:ph idx="1"/>
          </p:nvPr>
        </p:nvSpPr>
        <p:spPr>
          <a:xfrm>
            <a:off x="609600" y="1604989"/>
            <a:ext cx="5657152" cy="4525963"/>
          </a:xfrm>
        </p:spPr>
        <p:txBody>
          <a:bodyPr>
            <a:normAutofit lnSpcReduction="10000"/>
          </a:bodyPr>
          <a:lstStyle/>
          <a:p>
            <a:r>
              <a:rPr lang="en-US" dirty="0"/>
              <a:t>Requires secure boot</a:t>
            </a:r>
          </a:p>
          <a:p>
            <a:endParaRPr lang="en-US" dirty="0"/>
          </a:p>
          <a:p>
            <a:r>
              <a:rPr lang="en-US" dirty="0"/>
              <a:t>Peripherals must support ACLs</a:t>
            </a:r>
          </a:p>
          <a:p>
            <a:endParaRPr lang="en-US" dirty="0"/>
          </a:p>
          <a:p>
            <a:r>
              <a:rPr lang="en-US" dirty="0"/>
              <a:t>Large TCB for secure world OS</a:t>
            </a:r>
          </a:p>
          <a:p>
            <a:endParaRPr lang="en-US" dirty="0"/>
          </a:p>
          <a:p>
            <a:r>
              <a:rPr lang="en-US" dirty="0"/>
              <a:t>Many side-channels in shared peripherals</a:t>
            </a:r>
          </a:p>
        </p:txBody>
      </p:sp>
      <p:sp>
        <p:nvSpPr>
          <p:cNvPr id="3" name="Title 2">
            <a:extLst>
              <a:ext uri="{FF2B5EF4-FFF2-40B4-BE49-F238E27FC236}">
                <a16:creationId xmlns:a16="http://schemas.microsoft.com/office/drawing/2014/main" id="{2D7065D3-F5B3-40B5-ADD4-20B8C71B3870}"/>
              </a:ext>
            </a:extLst>
          </p:cNvPr>
          <p:cNvSpPr>
            <a:spLocks noGrp="1"/>
          </p:cNvSpPr>
          <p:nvPr>
            <p:ph type="title"/>
          </p:nvPr>
        </p:nvSpPr>
        <p:spPr/>
        <p:txBody>
          <a:bodyPr/>
          <a:lstStyle/>
          <a:p>
            <a:r>
              <a:rPr lang="en-US" dirty="0" err="1"/>
              <a:t>TrustZone</a:t>
            </a:r>
            <a:endParaRPr lang="en-US" dirty="0"/>
          </a:p>
        </p:txBody>
      </p:sp>
      <p:sp>
        <p:nvSpPr>
          <p:cNvPr id="4" name="Slide Number Placeholder 3">
            <a:extLst>
              <a:ext uri="{FF2B5EF4-FFF2-40B4-BE49-F238E27FC236}">
                <a16:creationId xmlns:a16="http://schemas.microsoft.com/office/drawing/2014/main" id="{F1AA4B71-3A1D-4897-8565-5A3CF1ED62A1}"/>
              </a:ext>
            </a:extLst>
          </p:cNvPr>
          <p:cNvSpPr>
            <a:spLocks noGrp="1"/>
          </p:cNvSpPr>
          <p:nvPr>
            <p:ph type="sldNum" sz="quarter" idx="12"/>
          </p:nvPr>
        </p:nvSpPr>
        <p:spPr/>
        <p:txBody>
          <a:bodyPr/>
          <a:lstStyle/>
          <a:p>
            <a:fld id="{75FC310F-8B6D-4753-AAE4-A928F19BE0F9}" type="slidenum">
              <a:rPr lang="en-US" smtClean="0"/>
              <a:pPr/>
              <a:t>93</a:t>
            </a:fld>
            <a:endParaRPr lang="en-US"/>
          </a:p>
        </p:txBody>
      </p:sp>
      <p:pic>
        <p:nvPicPr>
          <p:cNvPr id="5" name="Picture 4">
            <a:extLst>
              <a:ext uri="{FF2B5EF4-FFF2-40B4-BE49-F238E27FC236}">
                <a16:creationId xmlns:a16="http://schemas.microsoft.com/office/drawing/2014/main" id="{6529D173-ABA0-4786-A409-B76BC8E2E5C5}"/>
              </a:ext>
            </a:extLst>
          </p:cNvPr>
          <p:cNvPicPr>
            <a:picLocks noChangeAspect="1"/>
          </p:cNvPicPr>
          <p:nvPr/>
        </p:nvPicPr>
        <p:blipFill>
          <a:blip r:embed="rId3"/>
          <a:stretch>
            <a:fillRect/>
          </a:stretch>
        </p:blipFill>
        <p:spPr>
          <a:xfrm>
            <a:off x="8149299" y="1354844"/>
            <a:ext cx="3797594" cy="4633065"/>
          </a:xfrm>
          <a:prstGeom prst="rect">
            <a:avLst/>
          </a:prstGeom>
        </p:spPr>
      </p:pic>
      <p:pic>
        <p:nvPicPr>
          <p:cNvPr id="6" name="Picture 5">
            <a:extLst>
              <a:ext uri="{FF2B5EF4-FFF2-40B4-BE49-F238E27FC236}">
                <a16:creationId xmlns:a16="http://schemas.microsoft.com/office/drawing/2014/main" id="{1C707C8B-EE5A-43DA-B526-32DF71E20A10}"/>
              </a:ext>
            </a:extLst>
          </p:cNvPr>
          <p:cNvPicPr>
            <a:picLocks noChangeAspect="1"/>
          </p:cNvPicPr>
          <p:nvPr/>
        </p:nvPicPr>
        <p:blipFill>
          <a:blip r:embed="rId4"/>
          <a:stretch>
            <a:fillRect/>
          </a:stretch>
        </p:blipFill>
        <p:spPr>
          <a:xfrm>
            <a:off x="7073016" y="4481039"/>
            <a:ext cx="3836051" cy="1905124"/>
          </a:xfrm>
          <a:prstGeom prst="rect">
            <a:avLst/>
          </a:prstGeom>
        </p:spPr>
      </p:pic>
      <p:pic>
        <p:nvPicPr>
          <p:cNvPr id="7" name="Picture 6">
            <a:extLst>
              <a:ext uri="{FF2B5EF4-FFF2-40B4-BE49-F238E27FC236}">
                <a16:creationId xmlns:a16="http://schemas.microsoft.com/office/drawing/2014/main" id="{CF5BC415-0D6D-4C4D-9F52-7BC03B7B1095}"/>
              </a:ext>
            </a:extLst>
          </p:cNvPr>
          <p:cNvPicPr>
            <a:picLocks noChangeAspect="1"/>
          </p:cNvPicPr>
          <p:nvPr/>
        </p:nvPicPr>
        <p:blipFill>
          <a:blip r:embed="rId5"/>
          <a:stretch>
            <a:fillRect/>
          </a:stretch>
        </p:blipFill>
        <p:spPr>
          <a:xfrm>
            <a:off x="6662887" y="1354844"/>
            <a:ext cx="3783946" cy="2228850"/>
          </a:xfrm>
          <a:prstGeom prst="rect">
            <a:avLst/>
          </a:prstGeom>
        </p:spPr>
      </p:pic>
    </p:spTree>
    <p:extLst>
      <p:ext uri="{BB962C8B-B14F-4D97-AF65-F5344CB8AC3E}">
        <p14:creationId xmlns:p14="http://schemas.microsoft.com/office/powerpoint/2010/main" val="73988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75631F-51CA-493C-A228-3B9DE9CF2849}"/>
              </a:ext>
            </a:extLst>
          </p:cNvPr>
          <p:cNvSpPr>
            <a:spLocks noGrp="1"/>
          </p:cNvSpPr>
          <p:nvPr>
            <p:ph idx="1"/>
          </p:nvPr>
        </p:nvSpPr>
        <p:spPr/>
        <p:txBody>
          <a:bodyPr/>
          <a:lstStyle/>
          <a:p>
            <a:r>
              <a:rPr lang="en-US" dirty="0"/>
              <a:t>Many side-channels</a:t>
            </a:r>
          </a:p>
          <a:p>
            <a:endParaRPr lang="en-US" dirty="0"/>
          </a:p>
          <a:p>
            <a:r>
              <a:rPr lang="en-US" dirty="0"/>
              <a:t>Intel Attestation Services</a:t>
            </a:r>
          </a:p>
          <a:p>
            <a:endParaRPr lang="en-US" dirty="0"/>
          </a:p>
          <a:p>
            <a:r>
              <a:rPr lang="en-US" dirty="0"/>
              <a:t>Lack of secure I/O</a:t>
            </a:r>
          </a:p>
        </p:txBody>
      </p:sp>
      <p:sp>
        <p:nvSpPr>
          <p:cNvPr id="3" name="Title 2">
            <a:extLst>
              <a:ext uri="{FF2B5EF4-FFF2-40B4-BE49-F238E27FC236}">
                <a16:creationId xmlns:a16="http://schemas.microsoft.com/office/drawing/2014/main" id="{45ADF2DA-885E-4DDA-A250-ABDB7A12F834}"/>
              </a:ext>
            </a:extLst>
          </p:cNvPr>
          <p:cNvSpPr>
            <a:spLocks noGrp="1"/>
          </p:cNvSpPr>
          <p:nvPr>
            <p:ph type="title"/>
          </p:nvPr>
        </p:nvSpPr>
        <p:spPr/>
        <p:txBody>
          <a:bodyPr/>
          <a:lstStyle/>
          <a:p>
            <a:r>
              <a:rPr lang="en-US" dirty="0"/>
              <a:t>SGX</a:t>
            </a:r>
          </a:p>
        </p:txBody>
      </p:sp>
      <p:sp>
        <p:nvSpPr>
          <p:cNvPr id="4" name="Slide Number Placeholder 3">
            <a:extLst>
              <a:ext uri="{FF2B5EF4-FFF2-40B4-BE49-F238E27FC236}">
                <a16:creationId xmlns:a16="http://schemas.microsoft.com/office/drawing/2014/main" id="{8202B35C-D9AD-4B35-A910-A8DD95B8EE01}"/>
              </a:ext>
            </a:extLst>
          </p:cNvPr>
          <p:cNvSpPr>
            <a:spLocks noGrp="1"/>
          </p:cNvSpPr>
          <p:nvPr>
            <p:ph type="sldNum" sz="quarter" idx="12"/>
          </p:nvPr>
        </p:nvSpPr>
        <p:spPr/>
        <p:txBody>
          <a:bodyPr/>
          <a:lstStyle/>
          <a:p>
            <a:fld id="{75FC310F-8B6D-4753-AAE4-A928F19BE0F9}" type="slidenum">
              <a:rPr lang="en-US" smtClean="0"/>
              <a:pPr/>
              <a:t>94</a:t>
            </a:fld>
            <a:endParaRPr lang="en-US"/>
          </a:p>
        </p:txBody>
      </p:sp>
      <p:pic>
        <p:nvPicPr>
          <p:cNvPr id="5" name="Picture 4">
            <a:extLst>
              <a:ext uri="{FF2B5EF4-FFF2-40B4-BE49-F238E27FC236}">
                <a16:creationId xmlns:a16="http://schemas.microsoft.com/office/drawing/2014/main" id="{08FA1D03-B099-4B2E-BDA1-C2700DC66E1C}"/>
              </a:ext>
            </a:extLst>
          </p:cNvPr>
          <p:cNvPicPr>
            <a:picLocks noChangeAspect="1"/>
          </p:cNvPicPr>
          <p:nvPr/>
        </p:nvPicPr>
        <p:blipFill>
          <a:blip r:embed="rId3"/>
          <a:stretch>
            <a:fillRect/>
          </a:stretch>
        </p:blipFill>
        <p:spPr>
          <a:xfrm>
            <a:off x="6781400" y="4001805"/>
            <a:ext cx="5130348" cy="2173985"/>
          </a:xfrm>
          <a:prstGeom prst="rect">
            <a:avLst/>
          </a:prstGeom>
        </p:spPr>
      </p:pic>
      <p:pic>
        <p:nvPicPr>
          <p:cNvPr id="6" name="Picture 5">
            <a:extLst>
              <a:ext uri="{FF2B5EF4-FFF2-40B4-BE49-F238E27FC236}">
                <a16:creationId xmlns:a16="http://schemas.microsoft.com/office/drawing/2014/main" id="{FC061299-0D04-44C3-8BB3-1768E160F188}"/>
              </a:ext>
            </a:extLst>
          </p:cNvPr>
          <p:cNvPicPr>
            <a:picLocks noChangeAspect="1"/>
          </p:cNvPicPr>
          <p:nvPr/>
        </p:nvPicPr>
        <p:blipFill>
          <a:blip r:embed="rId4"/>
          <a:stretch>
            <a:fillRect/>
          </a:stretch>
        </p:blipFill>
        <p:spPr>
          <a:xfrm>
            <a:off x="7130578" y="2794423"/>
            <a:ext cx="4451822" cy="1347962"/>
          </a:xfrm>
          <a:prstGeom prst="rect">
            <a:avLst/>
          </a:prstGeom>
        </p:spPr>
      </p:pic>
      <p:pic>
        <p:nvPicPr>
          <p:cNvPr id="7" name="Picture 6">
            <a:extLst>
              <a:ext uri="{FF2B5EF4-FFF2-40B4-BE49-F238E27FC236}">
                <a16:creationId xmlns:a16="http://schemas.microsoft.com/office/drawing/2014/main" id="{14452ADA-C762-4458-81B7-F12689957F63}"/>
              </a:ext>
            </a:extLst>
          </p:cNvPr>
          <p:cNvPicPr>
            <a:picLocks noChangeAspect="1"/>
          </p:cNvPicPr>
          <p:nvPr/>
        </p:nvPicPr>
        <p:blipFill>
          <a:blip r:embed="rId5"/>
          <a:stretch>
            <a:fillRect/>
          </a:stretch>
        </p:blipFill>
        <p:spPr>
          <a:xfrm>
            <a:off x="6781400" y="1233489"/>
            <a:ext cx="4270342" cy="1699669"/>
          </a:xfrm>
          <a:prstGeom prst="rect">
            <a:avLst/>
          </a:prstGeom>
        </p:spPr>
      </p:pic>
      <p:pic>
        <p:nvPicPr>
          <p:cNvPr id="8" name="Picture 7">
            <a:extLst>
              <a:ext uri="{FF2B5EF4-FFF2-40B4-BE49-F238E27FC236}">
                <a16:creationId xmlns:a16="http://schemas.microsoft.com/office/drawing/2014/main" id="{F2EBCA0A-5712-44F8-9C4A-D8AE7CCF6FC4}"/>
              </a:ext>
            </a:extLst>
          </p:cNvPr>
          <p:cNvPicPr>
            <a:picLocks noChangeAspect="1"/>
          </p:cNvPicPr>
          <p:nvPr/>
        </p:nvPicPr>
        <p:blipFill>
          <a:blip r:embed="rId6"/>
          <a:stretch>
            <a:fillRect/>
          </a:stretch>
        </p:blipFill>
        <p:spPr>
          <a:xfrm>
            <a:off x="5375964" y="3466559"/>
            <a:ext cx="4097329" cy="1429025"/>
          </a:xfrm>
          <a:prstGeom prst="rect">
            <a:avLst/>
          </a:prstGeom>
        </p:spPr>
      </p:pic>
      <p:pic>
        <p:nvPicPr>
          <p:cNvPr id="9" name="Picture 8">
            <a:extLst>
              <a:ext uri="{FF2B5EF4-FFF2-40B4-BE49-F238E27FC236}">
                <a16:creationId xmlns:a16="http://schemas.microsoft.com/office/drawing/2014/main" id="{C5A04983-E70F-4C73-B123-883CF2F5AF09}"/>
              </a:ext>
            </a:extLst>
          </p:cNvPr>
          <p:cNvPicPr>
            <a:picLocks noChangeAspect="1"/>
          </p:cNvPicPr>
          <p:nvPr/>
        </p:nvPicPr>
        <p:blipFill>
          <a:blip r:embed="rId7"/>
          <a:stretch>
            <a:fillRect/>
          </a:stretch>
        </p:blipFill>
        <p:spPr>
          <a:xfrm>
            <a:off x="1517218" y="4740995"/>
            <a:ext cx="4883582" cy="1646789"/>
          </a:xfrm>
          <a:prstGeom prst="rect">
            <a:avLst/>
          </a:prstGeom>
        </p:spPr>
      </p:pic>
      <p:pic>
        <p:nvPicPr>
          <p:cNvPr id="10" name="Picture 9">
            <a:extLst>
              <a:ext uri="{FF2B5EF4-FFF2-40B4-BE49-F238E27FC236}">
                <a16:creationId xmlns:a16="http://schemas.microsoft.com/office/drawing/2014/main" id="{533A987C-6DAA-475F-85C5-A40D0EA301BD}"/>
              </a:ext>
            </a:extLst>
          </p:cNvPr>
          <p:cNvPicPr>
            <a:picLocks noChangeAspect="1"/>
          </p:cNvPicPr>
          <p:nvPr/>
        </p:nvPicPr>
        <p:blipFill>
          <a:blip r:embed="rId8"/>
          <a:stretch>
            <a:fillRect/>
          </a:stretch>
        </p:blipFill>
        <p:spPr>
          <a:xfrm>
            <a:off x="5375964" y="2499533"/>
            <a:ext cx="4535016" cy="2097831"/>
          </a:xfrm>
          <a:prstGeom prst="rect">
            <a:avLst/>
          </a:prstGeom>
        </p:spPr>
      </p:pic>
    </p:spTree>
    <p:extLst>
      <p:ext uri="{BB962C8B-B14F-4D97-AF65-F5344CB8AC3E}">
        <p14:creationId xmlns:p14="http://schemas.microsoft.com/office/powerpoint/2010/main" val="14034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58FE22-F7D8-4192-B7F8-398782F7F4AF}"/>
              </a:ext>
            </a:extLst>
          </p:cNvPr>
          <p:cNvSpPr>
            <a:spLocks noGrp="1"/>
          </p:cNvSpPr>
          <p:nvPr>
            <p:ph type="title"/>
          </p:nvPr>
        </p:nvSpPr>
        <p:spPr/>
        <p:txBody>
          <a:bodyPr/>
          <a:lstStyle/>
          <a:p>
            <a:r>
              <a:rPr lang="en-US" dirty="0"/>
              <a:t>Trust Relationships</a:t>
            </a:r>
          </a:p>
        </p:txBody>
      </p:sp>
      <p:sp>
        <p:nvSpPr>
          <p:cNvPr id="4" name="Slide Number Placeholder 3">
            <a:extLst>
              <a:ext uri="{FF2B5EF4-FFF2-40B4-BE49-F238E27FC236}">
                <a16:creationId xmlns:a16="http://schemas.microsoft.com/office/drawing/2014/main" id="{F6DEE970-0F80-4791-A3F4-5C98E7BE485C}"/>
              </a:ext>
            </a:extLst>
          </p:cNvPr>
          <p:cNvSpPr>
            <a:spLocks noGrp="1"/>
          </p:cNvSpPr>
          <p:nvPr>
            <p:ph type="sldNum" sz="quarter" idx="12"/>
          </p:nvPr>
        </p:nvSpPr>
        <p:spPr/>
        <p:txBody>
          <a:bodyPr/>
          <a:lstStyle/>
          <a:p>
            <a:fld id="{75FC310F-8B6D-4753-AAE4-A928F19BE0F9}" type="slidenum">
              <a:rPr lang="en-US" smtClean="0"/>
              <a:pPr/>
              <a:t>95</a:t>
            </a:fld>
            <a:endParaRPr lang="en-US"/>
          </a:p>
        </p:txBody>
      </p:sp>
      <p:cxnSp>
        <p:nvCxnSpPr>
          <p:cNvPr id="5" name="Straight Arrow Connector 4">
            <a:extLst>
              <a:ext uri="{FF2B5EF4-FFF2-40B4-BE49-F238E27FC236}">
                <a16:creationId xmlns:a16="http://schemas.microsoft.com/office/drawing/2014/main" id="{0FCE9396-D63F-4EDA-ACF3-C3C711E1B663}"/>
              </a:ext>
            </a:extLst>
          </p:cNvPr>
          <p:cNvCxnSpPr>
            <a:cxnSpLocks/>
          </p:cNvCxnSpPr>
          <p:nvPr/>
        </p:nvCxnSpPr>
        <p:spPr>
          <a:xfrm>
            <a:off x="3518650" y="2065049"/>
            <a:ext cx="0" cy="26362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333DEF5-CD97-4D71-9113-A477CEC90B43}"/>
              </a:ext>
            </a:extLst>
          </p:cNvPr>
          <p:cNvCxnSpPr>
            <a:cxnSpLocks/>
          </p:cNvCxnSpPr>
          <p:nvPr/>
        </p:nvCxnSpPr>
        <p:spPr>
          <a:xfrm>
            <a:off x="3518650" y="2897768"/>
            <a:ext cx="0" cy="26362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59F66B3-CF6E-4708-B00B-C9E50888F774}"/>
              </a:ext>
            </a:extLst>
          </p:cNvPr>
          <p:cNvCxnSpPr>
            <a:cxnSpLocks/>
          </p:cNvCxnSpPr>
          <p:nvPr/>
        </p:nvCxnSpPr>
        <p:spPr>
          <a:xfrm>
            <a:off x="3518650" y="3752013"/>
            <a:ext cx="0" cy="26362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FE8DF6-8922-4054-86E1-2AECB8A2EEB0}"/>
              </a:ext>
            </a:extLst>
          </p:cNvPr>
          <p:cNvCxnSpPr>
            <a:cxnSpLocks/>
          </p:cNvCxnSpPr>
          <p:nvPr/>
        </p:nvCxnSpPr>
        <p:spPr>
          <a:xfrm>
            <a:off x="3518650" y="4573445"/>
            <a:ext cx="0" cy="26362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045818-7C01-421C-B87C-E868220A49A7}"/>
              </a:ext>
            </a:extLst>
          </p:cNvPr>
          <p:cNvCxnSpPr>
            <a:cxnSpLocks/>
          </p:cNvCxnSpPr>
          <p:nvPr/>
        </p:nvCxnSpPr>
        <p:spPr>
          <a:xfrm>
            <a:off x="3518650" y="5426648"/>
            <a:ext cx="0" cy="26362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8F3B1C3E-A5F7-4777-8783-ADC511E6AD76}"/>
              </a:ext>
            </a:extLst>
          </p:cNvPr>
          <p:cNvSpPr/>
          <p:nvPr/>
        </p:nvSpPr>
        <p:spPr>
          <a:xfrm>
            <a:off x="1828800" y="2044565"/>
            <a:ext cx="173633" cy="2823236"/>
          </a:xfrm>
          <a:custGeom>
            <a:avLst/>
            <a:gdLst>
              <a:gd name="connsiteX0" fmla="*/ 953872 w 953872"/>
              <a:gd name="connsiteY0" fmla="*/ 0 h 4091776"/>
              <a:gd name="connsiteX1" fmla="*/ 1 w 953872"/>
              <a:gd name="connsiteY1" fmla="*/ 2006417 h 4091776"/>
              <a:gd name="connsiteX2" fmla="*/ 947293 w 953872"/>
              <a:gd name="connsiteY2" fmla="*/ 4091776 h 4091776"/>
            </a:gdLst>
            <a:ahLst/>
            <a:cxnLst>
              <a:cxn ang="0">
                <a:pos x="connsiteX0" y="connsiteY0"/>
              </a:cxn>
              <a:cxn ang="0">
                <a:pos x="connsiteX1" y="connsiteY1"/>
              </a:cxn>
              <a:cxn ang="0">
                <a:pos x="connsiteX2" y="connsiteY2"/>
              </a:cxn>
            </a:cxnLst>
            <a:rect l="l" t="t" r="r" b="b"/>
            <a:pathLst>
              <a:path w="953872" h="4091776">
                <a:moveTo>
                  <a:pt x="953872" y="0"/>
                </a:moveTo>
                <a:cubicBezTo>
                  <a:pt x="477484" y="662227"/>
                  <a:pt x="1097" y="1324454"/>
                  <a:pt x="1" y="2006417"/>
                </a:cubicBezTo>
                <a:cubicBezTo>
                  <a:pt x="-1095" y="2688380"/>
                  <a:pt x="473099" y="3390078"/>
                  <a:pt x="947293" y="4091776"/>
                </a:cubicBezTo>
              </a:path>
            </a:pathLst>
          </a:custGeom>
          <a:noFill/>
          <a:ln w="76200">
            <a:solidFill>
              <a:schemeClr val="accent3">
                <a:lumMod val="75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Freeform: Shape 10">
            <a:extLst>
              <a:ext uri="{FF2B5EF4-FFF2-40B4-BE49-F238E27FC236}">
                <a16:creationId xmlns:a16="http://schemas.microsoft.com/office/drawing/2014/main" id="{67F9AA40-1D61-4393-9B0F-1B6531C31B19}"/>
              </a:ext>
            </a:extLst>
          </p:cNvPr>
          <p:cNvSpPr/>
          <p:nvPr/>
        </p:nvSpPr>
        <p:spPr>
          <a:xfrm>
            <a:off x="5013933" y="2013838"/>
            <a:ext cx="353379" cy="3716499"/>
          </a:xfrm>
          <a:custGeom>
            <a:avLst/>
            <a:gdLst>
              <a:gd name="connsiteX0" fmla="*/ 0 w 815724"/>
              <a:gd name="connsiteY0" fmla="*/ 5229842 h 5229842"/>
              <a:gd name="connsiteX1" fmla="*/ 815724 w 815724"/>
              <a:gd name="connsiteY1" fmla="*/ 2203770 h 5229842"/>
              <a:gd name="connsiteX2" fmla="*/ 0 w 815724"/>
              <a:gd name="connsiteY2" fmla="*/ 0 h 5229842"/>
            </a:gdLst>
            <a:ahLst/>
            <a:cxnLst>
              <a:cxn ang="0">
                <a:pos x="connsiteX0" y="connsiteY0"/>
              </a:cxn>
              <a:cxn ang="0">
                <a:pos x="connsiteX1" y="connsiteY1"/>
              </a:cxn>
              <a:cxn ang="0">
                <a:pos x="connsiteX2" y="connsiteY2"/>
              </a:cxn>
            </a:cxnLst>
            <a:rect l="l" t="t" r="r" b="b"/>
            <a:pathLst>
              <a:path w="815724" h="5229842">
                <a:moveTo>
                  <a:pt x="0" y="5229842"/>
                </a:moveTo>
                <a:cubicBezTo>
                  <a:pt x="407862" y="4152626"/>
                  <a:pt x="815724" y="3075410"/>
                  <a:pt x="815724" y="2203770"/>
                </a:cubicBezTo>
                <a:cubicBezTo>
                  <a:pt x="815724" y="1332130"/>
                  <a:pt x="141436" y="362909"/>
                  <a:pt x="0" y="0"/>
                </a:cubicBezTo>
              </a:path>
            </a:pathLst>
          </a:custGeom>
          <a:noFill/>
          <a:ln w="76200">
            <a:solidFill>
              <a:schemeClr val="accent3">
                <a:lumMod val="7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Rounded Corners 12">
            <a:extLst>
              <a:ext uri="{FF2B5EF4-FFF2-40B4-BE49-F238E27FC236}">
                <a16:creationId xmlns:a16="http://schemas.microsoft.com/office/drawing/2014/main" id="{E6D41192-0EA9-4967-90A8-9B41F4BD6FA8}"/>
              </a:ext>
            </a:extLst>
          </p:cNvPr>
          <p:cNvSpPr/>
          <p:nvPr/>
        </p:nvSpPr>
        <p:spPr>
          <a:xfrm>
            <a:off x="2104048" y="1295400"/>
            <a:ext cx="2829205" cy="769649"/>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Silicon Manufacturer</a:t>
            </a:r>
          </a:p>
          <a:p>
            <a:pPr algn="ctr"/>
            <a:r>
              <a:rPr lang="en-US" sz="2000" dirty="0">
                <a:solidFill>
                  <a:srgbClr val="FF0000"/>
                </a:solidFill>
              </a:rPr>
              <a:t>(provides secure HW)</a:t>
            </a:r>
          </a:p>
        </p:txBody>
      </p:sp>
      <p:sp>
        <p:nvSpPr>
          <p:cNvPr id="14" name="Rectangle: Rounded Corners 13">
            <a:extLst>
              <a:ext uri="{FF2B5EF4-FFF2-40B4-BE49-F238E27FC236}">
                <a16:creationId xmlns:a16="http://schemas.microsoft.com/office/drawing/2014/main" id="{47B8B272-2B42-4EB2-9062-226EE2592642}"/>
              </a:ext>
            </a:extLst>
          </p:cNvPr>
          <p:cNvSpPr/>
          <p:nvPr/>
        </p:nvSpPr>
        <p:spPr>
          <a:xfrm>
            <a:off x="2104048" y="2318434"/>
            <a:ext cx="2829205" cy="58957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Hardware Assembler</a:t>
            </a:r>
          </a:p>
        </p:txBody>
      </p:sp>
      <p:sp>
        <p:nvSpPr>
          <p:cNvPr id="15" name="Rectangle: Rounded Corners 14">
            <a:extLst>
              <a:ext uri="{FF2B5EF4-FFF2-40B4-BE49-F238E27FC236}">
                <a16:creationId xmlns:a16="http://schemas.microsoft.com/office/drawing/2014/main" id="{31A4C902-C8E3-4D52-B82B-BFE060040F89}"/>
              </a:ext>
            </a:extLst>
          </p:cNvPr>
          <p:cNvSpPr/>
          <p:nvPr/>
        </p:nvSpPr>
        <p:spPr>
          <a:xfrm>
            <a:off x="2104049" y="3161395"/>
            <a:ext cx="2829204" cy="58957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System Provisioner</a:t>
            </a:r>
          </a:p>
        </p:txBody>
      </p:sp>
      <p:sp>
        <p:nvSpPr>
          <p:cNvPr id="16" name="Rectangle: Rounded Corners 15">
            <a:extLst>
              <a:ext uri="{FF2B5EF4-FFF2-40B4-BE49-F238E27FC236}">
                <a16:creationId xmlns:a16="http://schemas.microsoft.com/office/drawing/2014/main" id="{373C51B1-3FD7-4FFD-B71F-9384201AF337}"/>
              </a:ext>
            </a:extLst>
          </p:cNvPr>
          <p:cNvSpPr/>
          <p:nvPr/>
        </p:nvSpPr>
        <p:spPr>
          <a:xfrm>
            <a:off x="2104049" y="4004356"/>
            <a:ext cx="2829203" cy="58957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Application Distributor</a:t>
            </a:r>
          </a:p>
        </p:txBody>
      </p:sp>
      <p:sp>
        <p:nvSpPr>
          <p:cNvPr id="17" name="Rectangle: Rounded Corners 16">
            <a:extLst>
              <a:ext uri="{FF2B5EF4-FFF2-40B4-BE49-F238E27FC236}">
                <a16:creationId xmlns:a16="http://schemas.microsoft.com/office/drawing/2014/main" id="{13840FD5-C3B9-467E-BE40-96E99FE282B5}"/>
              </a:ext>
            </a:extLst>
          </p:cNvPr>
          <p:cNvSpPr/>
          <p:nvPr/>
        </p:nvSpPr>
        <p:spPr>
          <a:xfrm>
            <a:off x="2104049" y="4847317"/>
            <a:ext cx="2829203" cy="58957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Application Developer</a:t>
            </a:r>
          </a:p>
        </p:txBody>
      </p:sp>
      <p:sp>
        <p:nvSpPr>
          <p:cNvPr id="18" name="Rectangle: Rounded Corners 17">
            <a:extLst>
              <a:ext uri="{FF2B5EF4-FFF2-40B4-BE49-F238E27FC236}">
                <a16:creationId xmlns:a16="http://schemas.microsoft.com/office/drawing/2014/main" id="{16ED75D5-B1F0-44A5-8350-AB53259B238B}"/>
              </a:ext>
            </a:extLst>
          </p:cNvPr>
          <p:cNvSpPr/>
          <p:nvPr/>
        </p:nvSpPr>
        <p:spPr>
          <a:xfrm>
            <a:off x="2104049" y="5690276"/>
            <a:ext cx="2829203" cy="58957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End User</a:t>
            </a:r>
          </a:p>
        </p:txBody>
      </p:sp>
      <p:sp>
        <p:nvSpPr>
          <p:cNvPr id="19" name="Freeform: Shape 18">
            <a:extLst>
              <a:ext uri="{FF2B5EF4-FFF2-40B4-BE49-F238E27FC236}">
                <a16:creationId xmlns:a16="http://schemas.microsoft.com/office/drawing/2014/main" id="{C017DD64-1A8D-4F3B-91E9-F7F8ECF015E6}"/>
              </a:ext>
            </a:extLst>
          </p:cNvPr>
          <p:cNvSpPr/>
          <p:nvPr/>
        </p:nvSpPr>
        <p:spPr>
          <a:xfrm>
            <a:off x="7203383" y="3310173"/>
            <a:ext cx="197995" cy="2506470"/>
          </a:xfrm>
          <a:custGeom>
            <a:avLst/>
            <a:gdLst>
              <a:gd name="connsiteX0" fmla="*/ 510544 w 518164"/>
              <a:gd name="connsiteY0" fmla="*/ 3154680 h 3154680"/>
              <a:gd name="connsiteX1" fmla="*/ 4 w 518164"/>
              <a:gd name="connsiteY1" fmla="*/ 1120140 h 3154680"/>
              <a:gd name="connsiteX2" fmla="*/ 518164 w 518164"/>
              <a:gd name="connsiteY2" fmla="*/ 0 h 3154680"/>
            </a:gdLst>
            <a:ahLst/>
            <a:cxnLst>
              <a:cxn ang="0">
                <a:pos x="connsiteX0" y="connsiteY0"/>
              </a:cxn>
              <a:cxn ang="0">
                <a:pos x="connsiteX1" y="connsiteY1"/>
              </a:cxn>
              <a:cxn ang="0">
                <a:pos x="connsiteX2" y="connsiteY2"/>
              </a:cxn>
            </a:cxnLst>
            <a:rect l="l" t="t" r="r" b="b"/>
            <a:pathLst>
              <a:path w="518164" h="3154680">
                <a:moveTo>
                  <a:pt x="510544" y="3154680"/>
                </a:moveTo>
                <a:cubicBezTo>
                  <a:pt x="254639" y="2400300"/>
                  <a:pt x="-1266" y="1645920"/>
                  <a:pt x="4" y="1120140"/>
                </a:cubicBezTo>
                <a:cubicBezTo>
                  <a:pt x="1274" y="594360"/>
                  <a:pt x="458474" y="142240"/>
                  <a:pt x="518164" y="0"/>
                </a:cubicBezTo>
              </a:path>
            </a:pathLst>
          </a:custGeom>
          <a:noFill/>
          <a:ln w="76200">
            <a:solidFill>
              <a:srgbClr val="FF000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 name="Freeform: Shape 19">
            <a:extLst>
              <a:ext uri="{FF2B5EF4-FFF2-40B4-BE49-F238E27FC236}">
                <a16:creationId xmlns:a16="http://schemas.microsoft.com/office/drawing/2014/main" id="{A07138A2-D37A-4372-AAF8-99B26BCB5474}"/>
              </a:ext>
            </a:extLst>
          </p:cNvPr>
          <p:cNvSpPr/>
          <p:nvPr/>
        </p:nvSpPr>
        <p:spPr>
          <a:xfrm>
            <a:off x="10312634" y="5816643"/>
            <a:ext cx="395949" cy="507957"/>
          </a:xfrm>
          <a:custGeom>
            <a:avLst/>
            <a:gdLst>
              <a:gd name="connsiteX0" fmla="*/ 0 w 879817"/>
              <a:gd name="connsiteY0" fmla="*/ 92712 h 620511"/>
              <a:gd name="connsiteX1" fmla="*/ 830580 w 879817"/>
              <a:gd name="connsiteY1" fmla="*/ 39372 h 620511"/>
              <a:gd name="connsiteX2" fmla="*/ 701040 w 879817"/>
              <a:gd name="connsiteY2" fmla="*/ 603252 h 620511"/>
              <a:gd name="connsiteX3" fmla="*/ 15240 w 879817"/>
              <a:gd name="connsiteY3" fmla="*/ 420372 h 620511"/>
            </a:gdLst>
            <a:ahLst/>
            <a:cxnLst>
              <a:cxn ang="0">
                <a:pos x="connsiteX0" y="connsiteY0"/>
              </a:cxn>
              <a:cxn ang="0">
                <a:pos x="connsiteX1" y="connsiteY1"/>
              </a:cxn>
              <a:cxn ang="0">
                <a:pos x="connsiteX2" y="connsiteY2"/>
              </a:cxn>
              <a:cxn ang="0">
                <a:pos x="connsiteX3" y="connsiteY3"/>
              </a:cxn>
            </a:cxnLst>
            <a:rect l="l" t="t" r="r" b="b"/>
            <a:pathLst>
              <a:path w="879817" h="620511">
                <a:moveTo>
                  <a:pt x="0" y="92712"/>
                </a:moveTo>
                <a:cubicBezTo>
                  <a:pt x="356870" y="23497"/>
                  <a:pt x="713740" y="-45718"/>
                  <a:pt x="830580" y="39372"/>
                </a:cubicBezTo>
                <a:cubicBezTo>
                  <a:pt x="947420" y="124462"/>
                  <a:pt x="836930" y="539752"/>
                  <a:pt x="701040" y="603252"/>
                </a:cubicBezTo>
                <a:cubicBezTo>
                  <a:pt x="565150" y="666752"/>
                  <a:pt x="290195" y="543562"/>
                  <a:pt x="15240" y="420372"/>
                </a:cubicBezTo>
              </a:path>
            </a:pathLst>
          </a:custGeom>
          <a:noFill/>
          <a:ln w="76200">
            <a:solidFill>
              <a:schemeClr val="accent3">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1" name="Straight Arrow Connector 20">
            <a:extLst>
              <a:ext uri="{FF2B5EF4-FFF2-40B4-BE49-F238E27FC236}">
                <a16:creationId xmlns:a16="http://schemas.microsoft.com/office/drawing/2014/main" id="{CB1D9AEF-F6AD-4629-B538-2A97452967DA}"/>
              </a:ext>
            </a:extLst>
          </p:cNvPr>
          <p:cNvCxnSpPr/>
          <p:nvPr/>
        </p:nvCxnSpPr>
        <p:spPr>
          <a:xfrm>
            <a:off x="8857005" y="1840811"/>
            <a:ext cx="0" cy="2633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7F5D3BA-FF99-4F1B-A9A6-1C8D00B423FB}"/>
              </a:ext>
            </a:extLst>
          </p:cNvPr>
          <p:cNvCxnSpPr/>
          <p:nvPr/>
        </p:nvCxnSpPr>
        <p:spPr>
          <a:xfrm>
            <a:off x="8857005" y="2675925"/>
            <a:ext cx="0" cy="2633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8D0CA67-ECE3-4EBB-8E15-E33C677989EE}"/>
              </a:ext>
            </a:extLst>
          </p:cNvPr>
          <p:cNvCxnSpPr/>
          <p:nvPr/>
        </p:nvCxnSpPr>
        <p:spPr>
          <a:xfrm>
            <a:off x="8857005" y="3519893"/>
            <a:ext cx="0" cy="2633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15C77D1-B9D6-4F04-AB01-657FCCFCADF7}"/>
              </a:ext>
            </a:extLst>
          </p:cNvPr>
          <p:cNvCxnSpPr/>
          <p:nvPr/>
        </p:nvCxnSpPr>
        <p:spPr>
          <a:xfrm>
            <a:off x="8857005" y="4363862"/>
            <a:ext cx="0" cy="2633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09DC64C-4417-4276-831A-AC0C453DCB87}"/>
              </a:ext>
            </a:extLst>
          </p:cNvPr>
          <p:cNvCxnSpPr/>
          <p:nvPr/>
        </p:nvCxnSpPr>
        <p:spPr>
          <a:xfrm>
            <a:off x="8857005" y="5421561"/>
            <a:ext cx="0" cy="26330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EE35D1AB-C5EF-46D5-918E-3BA9EC463250}"/>
              </a:ext>
            </a:extLst>
          </p:cNvPr>
          <p:cNvSpPr/>
          <p:nvPr/>
        </p:nvSpPr>
        <p:spPr>
          <a:xfrm>
            <a:off x="7525846" y="4618980"/>
            <a:ext cx="2662319" cy="810765"/>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Application Developer</a:t>
            </a:r>
          </a:p>
          <a:p>
            <a:pPr algn="ctr"/>
            <a:r>
              <a:rPr lang="en-US" sz="2000" dirty="0">
                <a:solidFill>
                  <a:srgbClr val="FF0000"/>
                </a:solidFill>
              </a:rPr>
              <a:t>(provides secure HW)</a:t>
            </a:r>
          </a:p>
        </p:txBody>
      </p:sp>
      <p:sp>
        <p:nvSpPr>
          <p:cNvPr id="27" name="Rectangle: Rounded Corners 26">
            <a:extLst>
              <a:ext uri="{FF2B5EF4-FFF2-40B4-BE49-F238E27FC236}">
                <a16:creationId xmlns:a16="http://schemas.microsoft.com/office/drawing/2014/main" id="{54F6BC81-7204-4EBD-B09D-ADC329EE87D2}"/>
              </a:ext>
            </a:extLst>
          </p:cNvPr>
          <p:cNvSpPr/>
          <p:nvPr/>
        </p:nvSpPr>
        <p:spPr>
          <a:xfrm>
            <a:off x="7517427" y="1295400"/>
            <a:ext cx="2679156" cy="53655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Silicon Manufacturer</a:t>
            </a:r>
          </a:p>
        </p:txBody>
      </p:sp>
      <p:sp>
        <p:nvSpPr>
          <p:cNvPr id="28" name="Rectangle: Rounded Corners 27">
            <a:extLst>
              <a:ext uri="{FF2B5EF4-FFF2-40B4-BE49-F238E27FC236}">
                <a16:creationId xmlns:a16="http://schemas.microsoft.com/office/drawing/2014/main" id="{D276E98F-A559-428E-98B8-C14ABAC7D48F}"/>
              </a:ext>
            </a:extLst>
          </p:cNvPr>
          <p:cNvSpPr/>
          <p:nvPr/>
        </p:nvSpPr>
        <p:spPr>
          <a:xfrm>
            <a:off x="7517427" y="2087075"/>
            <a:ext cx="2679156" cy="58885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Hardware Assembler</a:t>
            </a:r>
          </a:p>
        </p:txBody>
      </p:sp>
      <p:sp>
        <p:nvSpPr>
          <p:cNvPr id="29" name="Rectangle: Rounded Corners 28">
            <a:extLst>
              <a:ext uri="{FF2B5EF4-FFF2-40B4-BE49-F238E27FC236}">
                <a16:creationId xmlns:a16="http://schemas.microsoft.com/office/drawing/2014/main" id="{7795979B-C0CC-4E19-A36C-34661F6256F5}"/>
              </a:ext>
            </a:extLst>
          </p:cNvPr>
          <p:cNvSpPr/>
          <p:nvPr/>
        </p:nvSpPr>
        <p:spPr>
          <a:xfrm>
            <a:off x="7517428" y="2931043"/>
            <a:ext cx="2679156" cy="58885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System Provisioner</a:t>
            </a:r>
          </a:p>
        </p:txBody>
      </p:sp>
      <p:sp>
        <p:nvSpPr>
          <p:cNvPr id="30" name="Rectangle: Rounded Corners 29">
            <a:extLst>
              <a:ext uri="{FF2B5EF4-FFF2-40B4-BE49-F238E27FC236}">
                <a16:creationId xmlns:a16="http://schemas.microsoft.com/office/drawing/2014/main" id="{90125FA8-83E5-472F-B5BD-176E93FAB3BC}"/>
              </a:ext>
            </a:extLst>
          </p:cNvPr>
          <p:cNvSpPr/>
          <p:nvPr/>
        </p:nvSpPr>
        <p:spPr>
          <a:xfrm>
            <a:off x="7517428" y="3775012"/>
            <a:ext cx="2679155" cy="58885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Application Distributor</a:t>
            </a:r>
          </a:p>
        </p:txBody>
      </p:sp>
      <p:sp>
        <p:nvSpPr>
          <p:cNvPr id="31" name="Rectangle: Rounded Corners 30">
            <a:extLst>
              <a:ext uri="{FF2B5EF4-FFF2-40B4-BE49-F238E27FC236}">
                <a16:creationId xmlns:a16="http://schemas.microsoft.com/office/drawing/2014/main" id="{81FFAB29-BB4A-4162-B9E1-01B5B5C3013E}"/>
              </a:ext>
            </a:extLst>
          </p:cNvPr>
          <p:cNvSpPr/>
          <p:nvPr/>
        </p:nvSpPr>
        <p:spPr>
          <a:xfrm>
            <a:off x="7517428" y="5684864"/>
            <a:ext cx="2679155" cy="588850"/>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End User</a:t>
            </a:r>
          </a:p>
        </p:txBody>
      </p:sp>
    </p:spTree>
    <p:extLst>
      <p:ext uri="{BB962C8B-B14F-4D97-AF65-F5344CB8AC3E}">
        <p14:creationId xmlns:p14="http://schemas.microsoft.com/office/powerpoint/2010/main" val="29504218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Physical access is commonly omitted from threat models</a:t>
            </a:r>
          </a:p>
          <a:p>
            <a:endParaRPr lang="en-US" dirty="0"/>
          </a:p>
          <a:p>
            <a:r>
              <a:rPr lang="en-US" dirty="0"/>
              <a:t>However, cloud computing increases this threat</a:t>
            </a:r>
          </a:p>
          <a:p>
            <a:endParaRPr lang="en-US" dirty="0"/>
          </a:p>
          <a:p>
            <a:r>
              <a:rPr lang="en-US" dirty="0"/>
              <a:t>State level actors can also compel access</a:t>
            </a:r>
          </a:p>
        </p:txBody>
      </p:sp>
      <p:sp>
        <p:nvSpPr>
          <p:cNvPr id="4" name="Slide Number Placeholder 3"/>
          <p:cNvSpPr>
            <a:spLocks noGrp="1"/>
          </p:cNvSpPr>
          <p:nvPr>
            <p:ph type="sldNum" sz="quarter" idx="12"/>
          </p:nvPr>
        </p:nvSpPr>
        <p:spPr/>
        <p:txBody>
          <a:bodyPr/>
          <a:lstStyle/>
          <a:p>
            <a:fld id="{75FC310F-8B6D-4753-AAE4-A928F19BE0F9}" type="slidenum">
              <a:rPr lang="en-US" smtClean="0"/>
              <a:pPr/>
              <a:t>96</a:t>
            </a:fld>
            <a:endParaRPr lang="en-US"/>
          </a:p>
        </p:txBody>
      </p:sp>
      <p:sp>
        <p:nvSpPr>
          <p:cNvPr id="3" name="Title 2"/>
          <p:cNvSpPr>
            <a:spLocks noGrp="1"/>
          </p:cNvSpPr>
          <p:nvPr>
            <p:ph type="title"/>
          </p:nvPr>
        </p:nvSpPr>
        <p:spPr/>
        <p:txBody>
          <a:bodyPr/>
          <a:lstStyle/>
          <a:p>
            <a:r>
              <a:rPr lang="en-US" dirty="0"/>
              <a:t>State-level Threats</a:t>
            </a:r>
          </a:p>
        </p:txBody>
      </p:sp>
      <p:pic>
        <p:nvPicPr>
          <p:cNvPr id="6" name="Picture 5"/>
          <p:cNvPicPr>
            <a:picLocks noChangeAspect="1"/>
          </p:cNvPicPr>
          <p:nvPr/>
        </p:nvPicPr>
        <p:blipFill>
          <a:blip r:embed="rId3"/>
          <a:stretch>
            <a:fillRect/>
          </a:stretch>
        </p:blipFill>
        <p:spPr>
          <a:xfrm>
            <a:off x="5867400" y="1371600"/>
            <a:ext cx="3429000" cy="2792415"/>
          </a:xfrm>
          <a:prstGeom prst="rect">
            <a:avLst/>
          </a:prstGeom>
        </p:spPr>
      </p:pic>
      <p:pic>
        <p:nvPicPr>
          <p:cNvPr id="7" name="Picture 6"/>
          <p:cNvPicPr>
            <a:picLocks noChangeAspect="1"/>
          </p:cNvPicPr>
          <p:nvPr/>
        </p:nvPicPr>
        <p:blipFill>
          <a:blip r:embed="rId4"/>
          <a:stretch>
            <a:fillRect/>
          </a:stretch>
        </p:blipFill>
        <p:spPr>
          <a:xfrm>
            <a:off x="8382000" y="2209800"/>
            <a:ext cx="3398688" cy="2119313"/>
          </a:xfrm>
          <a:prstGeom prst="rect">
            <a:avLst/>
          </a:prstGeom>
        </p:spPr>
      </p:pic>
      <p:pic>
        <p:nvPicPr>
          <p:cNvPr id="8" name="Picture 7"/>
          <p:cNvPicPr>
            <a:picLocks noChangeAspect="1"/>
          </p:cNvPicPr>
          <p:nvPr/>
        </p:nvPicPr>
        <p:blipFill>
          <a:blip r:embed="rId5"/>
          <a:stretch>
            <a:fillRect/>
          </a:stretch>
        </p:blipFill>
        <p:spPr>
          <a:xfrm>
            <a:off x="6324600" y="3505200"/>
            <a:ext cx="3407833" cy="3048000"/>
          </a:xfrm>
          <a:prstGeom prst="rect">
            <a:avLst/>
          </a:prstGeom>
        </p:spPr>
      </p:pic>
    </p:spTree>
    <p:extLst>
      <p:ext uri="{BB962C8B-B14F-4D97-AF65-F5344CB8AC3E}">
        <p14:creationId xmlns:p14="http://schemas.microsoft.com/office/powerpoint/2010/main" val="416588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Shape 67"/>
          <p:cNvSpPr txBox="1">
            <a:spLocks noGrp="1"/>
          </p:cNvSpPr>
          <p:nvPr>
            <p:ph sz="half" idx="1"/>
          </p:nvPr>
        </p:nvSpPr>
        <p:spPr/>
        <p:txBody>
          <a:bodyPr/>
          <a:lstStyle/>
          <a:p>
            <a:r>
              <a:rPr lang="en" dirty="0"/>
              <a:t>Authorizes later boot stages</a:t>
            </a:r>
          </a:p>
          <a:p>
            <a:endParaRPr lang="en" dirty="0"/>
          </a:p>
          <a:p>
            <a:r>
              <a:rPr lang="en" dirty="0"/>
              <a:t>Implemented in hardware to guarantee authorization occurs</a:t>
            </a:r>
          </a:p>
          <a:p>
            <a:endParaRPr lang="en" dirty="0"/>
          </a:p>
          <a:p>
            <a:r>
              <a:rPr lang="en" dirty="0"/>
              <a:t>In general, a root-of-trust provides protection against physical access</a:t>
            </a:r>
          </a:p>
        </p:txBody>
      </p:sp>
      <p:sp>
        <p:nvSpPr>
          <p:cNvPr id="2" name="Slide Number Placeholder 1"/>
          <p:cNvSpPr>
            <a:spLocks noGrp="1"/>
          </p:cNvSpPr>
          <p:nvPr>
            <p:ph type="sldNum" sz="quarter" idx="12"/>
          </p:nvPr>
        </p:nvSpPr>
        <p:spPr/>
        <p:txBody>
          <a:bodyPr/>
          <a:lstStyle/>
          <a:p>
            <a:fld id="{75FC310F-8B6D-4753-AAE4-A928F19BE0F9}" type="slidenum">
              <a:rPr lang="en-US" smtClean="0"/>
              <a:pPr/>
              <a:t>97</a:t>
            </a:fld>
            <a:endParaRPr lang="en-US"/>
          </a:p>
        </p:txBody>
      </p:sp>
      <p:sp>
        <p:nvSpPr>
          <p:cNvPr id="66" name="Shape 66"/>
          <p:cNvSpPr txBox="1">
            <a:spLocks noGrp="1"/>
          </p:cNvSpPr>
          <p:nvPr>
            <p:ph type="title"/>
          </p:nvPr>
        </p:nvSpPr>
        <p:spPr/>
        <p:txBody>
          <a:bodyPr/>
          <a:lstStyle/>
          <a:p>
            <a:r>
              <a:rPr lang="en"/>
              <a:t>Root-of-Trust</a:t>
            </a:r>
            <a:endParaRPr lang="en" dirty="0"/>
          </a:p>
        </p:txBody>
      </p:sp>
      <p:sp>
        <p:nvSpPr>
          <p:cNvPr id="13" name="Rectangle 12"/>
          <p:cNvSpPr/>
          <p:nvPr/>
        </p:nvSpPr>
        <p:spPr>
          <a:xfrm>
            <a:off x="8229600" y="4114800"/>
            <a:ext cx="1524000" cy="76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Bootloader</a:t>
            </a:r>
          </a:p>
        </p:txBody>
      </p:sp>
      <p:sp>
        <p:nvSpPr>
          <p:cNvPr id="17" name="Rectangle 16"/>
          <p:cNvSpPr/>
          <p:nvPr/>
        </p:nvSpPr>
        <p:spPr>
          <a:xfrm>
            <a:off x="8077200" y="5562600"/>
            <a:ext cx="1905000" cy="838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Operating System</a:t>
            </a:r>
          </a:p>
        </p:txBody>
      </p:sp>
      <p:cxnSp>
        <p:nvCxnSpPr>
          <p:cNvPr id="21" name="Straight Arrow Connector 20"/>
          <p:cNvCxnSpPr/>
          <p:nvPr/>
        </p:nvCxnSpPr>
        <p:spPr>
          <a:xfrm>
            <a:off x="9007839" y="4953000"/>
            <a:ext cx="0" cy="533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943600" y="1600201"/>
            <a:ext cx="1981200" cy="914400"/>
            <a:chOff x="5943600" y="1600201"/>
            <a:chExt cx="1981200" cy="914400"/>
          </a:xfrm>
        </p:grpSpPr>
        <p:sp>
          <p:nvSpPr>
            <p:cNvPr id="12" name="Rectangle 11"/>
            <p:cNvSpPr/>
            <p:nvPr/>
          </p:nvSpPr>
          <p:spPr>
            <a:xfrm>
              <a:off x="5943600" y="1600201"/>
              <a:ext cx="1981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lt;strong&gt;Key&lt;/strong&gt; - vector &lt;strong&gt;Clip Art&lt;/strong&g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9400" y="2087868"/>
              <a:ext cx="775800" cy="321957"/>
            </a:xfrm>
            <a:prstGeom prst="rect">
              <a:avLst/>
            </a:prstGeom>
          </p:spPr>
        </p:pic>
        <p:sp>
          <p:nvSpPr>
            <p:cNvPr id="22" name="TextBox 21"/>
            <p:cNvSpPr txBox="1"/>
            <p:nvPr/>
          </p:nvSpPr>
          <p:spPr>
            <a:xfrm>
              <a:off x="6000750" y="1609727"/>
              <a:ext cx="1371600" cy="380999"/>
            </a:xfrm>
            <a:prstGeom prst="rect">
              <a:avLst/>
            </a:prstGeom>
            <a:noFill/>
          </p:spPr>
          <p:txBody>
            <a:bodyPr wrap="square" rtlCol="0">
              <a:spAutoFit/>
            </a:bodyPr>
            <a:lstStyle/>
            <a:p>
              <a:r>
                <a:rPr lang="en-US" dirty="0">
                  <a:solidFill>
                    <a:schemeClr val="bg1"/>
                  </a:solidFill>
                </a:rPr>
                <a:t>Secure Boot</a:t>
              </a:r>
            </a:p>
          </p:txBody>
        </p:sp>
      </p:grpSp>
      <p:grpSp>
        <p:nvGrpSpPr>
          <p:cNvPr id="4" name="Group 3"/>
          <p:cNvGrpSpPr/>
          <p:nvPr/>
        </p:nvGrpSpPr>
        <p:grpSpPr>
          <a:xfrm>
            <a:off x="9982200" y="1609727"/>
            <a:ext cx="1600200" cy="981073"/>
            <a:chOff x="9982200" y="1609727"/>
            <a:chExt cx="1600200" cy="981073"/>
          </a:xfrm>
        </p:grpSpPr>
        <p:sp>
          <p:nvSpPr>
            <p:cNvPr id="24" name="Rectangle 23"/>
            <p:cNvSpPr/>
            <p:nvPr/>
          </p:nvSpPr>
          <p:spPr>
            <a:xfrm>
              <a:off x="9982200" y="1609727"/>
              <a:ext cx="1600200" cy="981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0039349" y="1635627"/>
              <a:ext cx="1447800" cy="369332"/>
            </a:xfrm>
            <a:prstGeom prst="rect">
              <a:avLst/>
            </a:prstGeom>
            <a:noFill/>
          </p:spPr>
          <p:txBody>
            <a:bodyPr wrap="square" rtlCol="0">
              <a:spAutoFit/>
            </a:bodyPr>
            <a:lstStyle/>
            <a:p>
              <a:r>
                <a:rPr lang="en-US" dirty="0">
                  <a:solidFill>
                    <a:schemeClr val="bg1"/>
                  </a:solidFill>
                </a:rPr>
                <a:t>Trusted Party</a:t>
              </a:r>
            </a:p>
          </p:txBody>
        </p:sp>
        <p:pic>
          <p:nvPicPr>
            <p:cNvPr id="23" name="Picture 22" descr="&lt;strong&gt;Key&lt;/strong&gt; Gold - vector &lt;strong&gt;Clip Art&lt;/strong&g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030858"/>
              <a:ext cx="990600" cy="483743"/>
            </a:xfrm>
            <a:prstGeom prst="rect">
              <a:avLst/>
            </a:prstGeom>
          </p:spPr>
        </p:pic>
      </p:grpSp>
      <p:grpSp>
        <p:nvGrpSpPr>
          <p:cNvPr id="6" name="Group 5"/>
          <p:cNvGrpSpPr/>
          <p:nvPr/>
        </p:nvGrpSpPr>
        <p:grpSpPr>
          <a:xfrm>
            <a:off x="6693734" y="2590800"/>
            <a:ext cx="1752600" cy="1371600"/>
            <a:chOff x="6693734" y="2590800"/>
            <a:chExt cx="1752600" cy="1371600"/>
          </a:xfrm>
        </p:grpSpPr>
        <p:cxnSp>
          <p:nvCxnSpPr>
            <p:cNvPr id="16" name="Straight Arrow Connector 15"/>
            <p:cNvCxnSpPr/>
            <p:nvPr/>
          </p:nvCxnSpPr>
          <p:spPr>
            <a:xfrm>
              <a:off x="6934200" y="2590800"/>
              <a:ext cx="1219200" cy="1371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693734" y="3093731"/>
              <a:ext cx="1752600" cy="369332"/>
            </a:xfrm>
            <a:prstGeom prst="rect">
              <a:avLst/>
            </a:prstGeom>
            <a:solidFill>
              <a:schemeClr val="bg1"/>
            </a:solidFill>
          </p:spPr>
          <p:txBody>
            <a:bodyPr wrap="square" rtlCol="0">
              <a:spAutoFit/>
            </a:bodyPr>
            <a:lstStyle/>
            <a:p>
              <a:r>
                <a:rPr lang="en-US" dirty="0"/>
                <a:t>Verify Signature</a:t>
              </a:r>
            </a:p>
          </p:txBody>
        </p:sp>
      </p:grpSp>
      <p:grpSp>
        <p:nvGrpSpPr>
          <p:cNvPr id="5" name="Group 4"/>
          <p:cNvGrpSpPr/>
          <p:nvPr/>
        </p:nvGrpSpPr>
        <p:grpSpPr>
          <a:xfrm>
            <a:off x="7981952" y="1668148"/>
            <a:ext cx="1924048" cy="646331"/>
            <a:chOff x="7981952" y="1668148"/>
            <a:chExt cx="1924048" cy="646331"/>
          </a:xfrm>
        </p:grpSpPr>
        <p:cxnSp>
          <p:nvCxnSpPr>
            <p:cNvPr id="28" name="Straight Arrow Connector 27"/>
            <p:cNvCxnSpPr/>
            <p:nvPr/>
          </p:nvCxnSpPr>
          <p:spPr>
            <a:xfrm flipH="1">
              <a:off x="7981952" y="2087868"/>
              <a:ext cx="19240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8329222" y="1668148"/>
              <a:ext cx="1295400" cy="646331"/>
            </a:xfrm>
            <a:prstGeom prst="rect">
              <a:avLst/>
            </a:prstGeom>
            <a:solidFill>
              <a:schemeClr val="bg1"/>
            </a:solidFill>
          </p:spPr>
          <p:txBody>
            <a:bodyPr wrap="square" rtlCol="0">
              <a:spAutoFit/>
            </a:bodyPr>
            <a:lstStyle/>
            <a:p>
              <a:pPr algn="ctr"/>
              <a:r>
                <a:rPr lang="en-US" dirty="0"/>
                <a:t>Sign Bootloader</a:t>
              </a:r>
            </a:p>
          </p:txBody>
        </p:sp>
      </p:grpSp>
    </p:spTree>
    <p:extLst>
      <p:ext uri="{BB962C8B-B14F-4D97-AF65-F5344CB8AC3E}">
        <p14:creationId xmlns:p14="http://schemas.microsoft.com/office/powerpoint/2010/main" val="224653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Shape 73"/>
          <p:cNvSpPr txBox="1">
            <a:spLocks noGrp="1"/>
          </p:cNvSpPr>
          <p:nvPr>
            <p:ph idx="1"/>
          </p:nvPr>
        </p:nvSpPr>
        <p:spPr/>
        <p:txBody>
          <a:bodyPr/>
          <a:lstStyle/>
          <a:p>
            <a:r>
              <a:rPr lang="en" dirty="0"/>
              <a:t>Secure Boot</a:t>
            </a:r>
          </a:p>
          <a:p>
            <a:pPr lvl="1"/>
            <a:r>
              <a:rPr lang="en" dirty="0"/>
              <a:t>UEFI</a:t>
            </a:r>
          </a:p>
          <a:p>
            <a:pPr lvl="1"/>
            <a:r>
              <a:rPr lang="en" dirty="0"/>
              <a:t>Android/Chrome OS</a:t>
            </a:r>
          </a:p>
          <a:p>
            <a:pPr lvl="1"/>
            <a:r>
              <a:rPr lang="en" dirty="0"/>
              <a:t>iOS</a:t>
            </a:r>
          </a:p>
          <a:p>
            <a:r>
              <a:rPr lang="en" dirty="0"/>
              <a:t>Intel SGX</a:t>
            </a:r>
          </a:p>
          <a:p>
            <a:r>
              <a:rPr lang="en" dirty="0"/>
              <a:t>Trusted Platform Modules</a:t>
            </a:r>
          </a:p>
        </p:txBody>
      </p:sp>
      <p:sp>
        <p:nvSpPr>
          <p:cNvPr id="72" name="Shape 72"/>
          <p:cNvSpPr txBox="1">
            <a:spLocks noGrp="1"/>
          </p:cNvSpPr>
          <p:nvPr>
            <p:ph type="title"/>
          </p:nvPr>
        </p:nvSpPr>
        <p:spPr/>
        <p:txBody>
          <a:bodyPr/>
          <a:lstStyle/>
          <a:p>
            <a:r>
              <a:rPr lang="en"/>
              <a:t>Root-of-Trust Examples</a:t>
            </a:r>
          </a:p>
        </p:txBody>
      </p:sp>
      <p:sp>
        <p:nvSpPr>
          <p:cNvPr id="2" name="Slide Number Placeholder 1"/>
          <p:cNvSpPr>
            <a:spLocks noGrp="1"/>
          </p:cNvSpPr>
          <p:nvPr>
            <p:ph type="sldNum" sz="quarter" idx="12"/>
          </p:nvPr>
        </p:nvSpPr>
        <p:spPr/>
        <p:txBody>
          <a:bodyPr/>
          <a:lstStyle/>
          <a:p>
            <a:fld id="{75FC310F-8B6D-4753-AAE4-A928F19BE0F9}" type="slidenum">
              <a:rPr lang="en-US" smtClean="0"/>
              <a:pPr/>
              <a:t>98</a:t>
            </a:fld>
            <a:endParaRPr lang="en-US"/>
          </a:p>
        </p:txBody>
      </p:sp>
    </p:spTree>
    <p:extLst>
      <p:ext uri="{BB962C8B-B14F-4D97-AF65-F5344CB8AC3E}">
        <p14:creationId xmlns:p14="http://schemas.microsoft.com/office/powerpoint/2010/main" val="370705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7800" b="40000"/>
          <a:stretch/>
        </p:blipFill>
        <p:spPr>
          <a:xfrm>
            <a:off x="6634831" y="2743200"/>
            <a:ext cx="5557170" cy="4114800"/>
          </a:xfrm>
          <a:prstGeom prst="rect">
            <a:avLst/>
          </a:prstGeom>
          <a:ln>
            <a:solidFill>
              <a:schemeClr val="tx1"/>
            </a:solidFill>
          </a:ln>
        </p:spPr>
      </p:pic>
      <p:sp>
        <p:nvSpPr>
          <p:cNvPr id="79" name="Shape 79"/>
          <p:cNvSpPr txBox="1">
            <a:spLocks noGrp="1"/>
          </p:cNvSpPr>
          <p:nvPr>
            <p:ph idx="1"/>
          </p:nvPr>
        </p:nvSpPr>
        <p:spPr/>
        <p:txBody>
          <a:bodyPr/>
          <a:lstStyle/>
          <a:p>
            <a:r>
              <a:rPr lang="en" dirty="0"/>
              <a:t>Immutability can be a problem</a:t>
            </a:r>
          </a:p>
          <a:p>
            <a:pPr lvl="1"/>
            <a:r>
              <a:rPr lang="en" dirty="0"/>
              <a:t>Flaws cannot be updated after manufacture</a:t>
            </a:r>
          </a:p>
        </p:txBody>
      </p:sp>
      <p:sp>
        <p:nvSpPr>
          <p:cNvPr id="78" name="Shape 78"/>
          <p:cNvSpPr txBox="1">
            <a:spLocks noGrp="1"/>
          </p:cNvSpPr>
          <p:nvPr>
            <p:ph type="title"/>
          </p:nvPr>
        </p:nvSpPr>
        <p:spPr/>
        <p:txBody>
          <a:bodyPr/>
          <a:lstStyle/>
          <a:p>
            <a:r>
              <a:rPr lang="en" dirty="0"/>
              <a:t>Root-of-Trust Problems - Immutability</a:t>
            </a:r>
          </a:p>
        </p:txBody>
      </p:sp>
      <p:sp>
        <p:nvSpPr>
          <p:cNvPr id="2" name="Slide Number Placeholder 1"/>
          <p:cNvSpPr>
            <a:spLocks noGrp="1"/>
          </p:cNvSpPr>
          <p:nvPr>
            <p:ph type="sldNum" sz="quarter" idx="12"/>
          </p:nvPr>
        </p:nvSpPr>
        <p:spPr/>
        <p:txBody>
          <a:bodyPr/>
          <a:lstStyle/>
          <a:p>
            <a:fld id="{75FC310F-8B6D-4753-AAE4-A928F19BE0F9}" type="slidenum">
              <a:rPr lang="en-US" smtClean="0"/>
              <a:pPr/>
              <a:t>99</a:t>
            </a:fld>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43333"/>
          <a:stretch/>
        </p:blipFill>
        <p:spPr>
          <a:xfrm>
            <a:off x="1254664" y="2971800"/>
            <a:ext cx="5100766" cy="3886200"/>
          </a:xfrm>
          <a:prstGeom prst="rect">
            <a:avLst/>
          </a:prstGeom>
          <a:ln>
            <a:solidFill>
              <a:schemeClr val="tx1"/>
            </a:solidFill>
          </a:ln>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b="53333"/>
          <a:stretch/>
        </p:blipFill>
        <p:spPr>
          <a:xfrm>
            <a:off x="3124200" y="3657600"/>
            <a:ext cx="4912106" cy="3200400"/>
          </a:xfrm>
          <a:prstGeom prst="rect">
            <a:avLst/>
          </a:prstGeom>
          <a:ln>
            <a:solidFill>
              <a:schemeClr val="tx1"/>
            </a:solidFill>
          </a:ln>
        </p:spPr>
      </p:pic>
    </p:spTree>
    <p:extLst>
      <p:ext uri="{BB962C8B-B14F-4D97-AF65-F5344CB8AC3E}">
        <p14:creationId xmlns:p14="http://schemas.microsoft.com/office/powerpoint/2010/main" val="193912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43095</TotalTime>
  <Words>12825</Words>
  <Application>Microsoft Office PowerPoint</Application>
  <PresentationFormat>Widescreen</PresentationFormat>
  <Paragraphs>2075</Paragraphs>
  <Slides>156</Slides>
  <Notes>149</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156</vt:i4>
      </vt:variant>
    </vt:vector>
  </HeadingPairs>
  <TitlesOfParts>
    <vt:vector size="161" baseType="lpstr">
      <vt:lpstr>Arial</vt:lpstr>
      <vt:lpstr>Calibri</vt:lpstr>
      <vt:lpstr>CMBX10</vt:lpstr>
      <vt:lpstr>Wingdings</vt:lpstr>
      <vt:lpstr>Office Theme</vt:lpstr>
      <vt:lpstr>Enabling User Space Secure Hardware</vt:lpstr>
      <vt:lpstr>What is secure hardware?</vt:lpstr>
      <vt:lpstr>Trusted Platform Modules</vt:lpstr>
      <vt:lpstr>Secure Boot</vt:lpstr>
      <vt:lpstr>Trusted Execution Environments</vt:lpstr>
      <vt:lpstr>Problem: Only Manufacturers Make Decisions</vt:lpstr>
      <vt:lpstr>PowerPoint Presentation</vt:lpstr>
      <vt:lpstr>Introducing User Space Secure Hardware</vt:lpstr>
      <vt:lpstr>How to Realize the Vision - FPGAs</vt:lpstr>
      <vt:lpstr>FPGAs Everywhere</vt:lpstr>
      <vt:lpstr>FPGA Challenges: Sharing</vt:lpstr>
      <vt:lpstr>Solution: Cloud RTR</vt:lpstr>
      <vt:lpstr>FPGA Challenges: Reprogrammability</vt:lpstr>
      <vt:lpstr>Existing Threat Model</vt:lpstr>
      <vt:lpstr>Existing Threat Model</vt:lpstr>
      <vt:lpstr>Existing Threat Model</vt:lpstr>
      <vt:lpstr>Existing Threat Model</vt:lpstr>
      <vt:lpstr>Existing Threat Model</vt:lpstr>
      <vt:lpstr>Existing Threat Model</vt:lpstr>
      <vt:lpstr>Silicon Security Properties</vt:lpstr>
      <vt:lpstr>Threat Model Limitations</vt:lpstr>
      <vt:lpstr>Solution: Software Defined Secure Hardware</vt:lpstr>
      <vt:lpstr>Decouple Functionality and Process Trust</vt:lpstr>
      <vt:lpstr>Overcoming FPGA Challenges</vt:lpstr>
      <vt:lpstr>Cloud RTR</vt:lpstr>
      <vt:lpstr>PowerPoint Presentation</vt:lpstr>
      <vt:lpstr>What we can already do</vt:lpstr>
      <vt:lpstr>What we can already do</vt:lpstr>
      <vt:lpstr>What we can’t do</vt:lpstr>
      <vt:lpstr>What we can’t do</vt:lpstr>
      <vt:lpstr>Why hasn’t this been solved before?</vt:lpstr>
      <vt:lpstr>Approach 1: Run-time Place/Route</vt:lpstr>
      <vt:lpstr>Approach 1: Run-time Place/Route</vt:lpstr>
      <vt:lpstr>Approach 2: Slot-Based Reconfiguration</vt:lpstr>
      <vt:lpstr>Approach 2: Slot-Based Reconfiguration</vt:lpstr>
      <vt:lpstr>Introducing Cloud RTR</vt:lpstr>
      <vt:lpstr>The App Deployment Model</vt:lpstr>
      <vt:lpstr>Cloud RTR</vt:lpstr>
      <vt:lpstr>Manufacturer</vt:lpstr>
      <vt:lpstr>Developer</vt:lpstr>
      <vt:lpstr>App Store (Cloud Compiler)</vt:lpstr>
      <vt:lpstr>User (Operating System)</vt:lpstr>
      <vt:lpstr>Software Defined Secure Hardware</vt:lpstr>
      <vt:lpstr>PowerPoint Presentation</vt:lpstr>
      <vt:lpstr>Leverage FPGA Flexibility</vt:lpstr>
      <vt:lpstr>Challenge: Reprogrammability</vt:lpstr>
      <vt:lpstr>Traditional FPGAs</vt:lpstr>
      <vt:lpstr>Traditional FPGAs</vt:lpstr>
      <vt:lpstr>Traditional FPGAs</vt:lpstr>
      <vt:lpstr>FPGAs with IP Protection</vt:lpstr>
      <vt:lpstr>FPGAs with IP Protection</vt:lpstr>
      <vt:lpstr>FPGAs with IP Protection</vt:lpstr>
      <vt:lpstr>Process Trust in FPGAs</vt:lpstr>
      <vt:lpstr>Introducing Software Defined Secure Hardware</vt:lpstr>
      <vt:lpstr>Software Defined Secure Hardware Platform</vt:lpstr>
      <vt:lpstr>Self-provisioning</vt:lpstr>
      <vt:lpstr>Secure Updates</vt:lpstr>
      <vt:lpstr>Secure Storage</vt:lpstr>
      <vt:lpstr>Implementation</vt:lpstr>
      <vt:lpstr>Xilinx Secure Boot</vt:lpstr>
      <vt:lpstr>Replay-resistant Storage</vt:lpstr>
      <vt:lpstr>Updates using Xilinx Tools</vt:lpstr>
      <vt:lpstr>Example: Secure Filesystem</vt:lpstr>
      <vt:lpstr>Example: Trusted Execution Environment</vt:lpstr>
      <vt:lpstr>Hardware Implementation</vt:lpstr>
      <vt:lpstr>SDK</vt:lpstr>
      <vt:lpstr>Remote Attestation</vt:lpstr>
      <vt:lpstr>Applications</vt:lpstr>
      <vt:lpstr>Evaluation</vt:lpstr>
      <vt:lpstr>Secure Filesystem Throughput</vt:lpstr>
      <vt:lpstr>Enclave Execution Benchmarks</vt:lpstr>
      <vt:lpstr>Remote Attestation Performance</vt:lpstr>
      <vt:lpstr>User Space Secure Hardware</vt:lpstr>
      <vt:lpstr>Combining Solutions</vt:lpstr>
      <vt:lpstr>Challenges</vt:lpstr>
      <vt:lpstr>Solutions</vt:lpstr>
      <vt:lpstr>Internal Reconfiguration</vt:lpstr>
      <vt:lpstr>Slot Isolation</vt:lpstr>
      <vt:lpstr>Secure Storage Access</vt:lpstr>
      <vt:lpstr>Combined Solution</vt:lpstr>
      <vt:lpstr>Contact Discovery Application</vt:lpstr>
      <vt:lpstr>Database Chunk-loaded Implementation</vt:lpstr>
      <vt:lpstr>Database Pre-loaded Implementation</vt:lpstr>
      <vt:lpstr>ICAP Throughput</vt:lpstr>
      <vt:lpstr>Future Research</vt:lpstr>
      <vt:lpstr>Conclusion</vt:lpstr>
      <vt:lpstr>Questions?</vt:lpstr>
      <vt:lpstr>Future Work</vt:lpstr>
      <vt:lpstr>ARM TrustZone</vt:lpstr>
      <vt:lpstr>Intel SGX</vt:lpstr>
      <vt:lpstr>TPMs</vt:lpstr>
      <vt:lpstr>Secure Boot</vt:lpstr>
      <vt:lpstr>TrustZone</vt:lpstr>
      <vt:lpstr>SGX</vt:lpstr>
      <vt:lpstr>Trust Relationships</vt:lpstr>
      <vt:lpstr>State-level Threats</vt:lpstr>
      <vt:lpstr>Root-of-Trust</vt:lpstr>
      <vt:lpstr>Root-of-Trust Examples</vt:lpstr>
      <vt:lpstr>Root-of-Trust Problems - Immutability</vt:lpstr>
      <vt:lpstr>Problems with Immutability</vt:lpstr>
      <vt:lpstr>Root-of-Trust Problems – External Trust</vt:lpstr>
      <vt:lpstr>Problems with External Trust</vt:lpstr>
      <vt:lpstr>Manufacturer Solutions</vt:lpstr>
      <vt:lpstr>Solution: Reprogrammable Hardware</vt:lpstr>
      <vt:lpstr>Challenges</vt:lpstr>
      <vt:lpstr>Goals</vt:lpstr>
      <vt:lpstr>Outline</vt:lpstr>
      <vt:lpstr>Previous Research</vt:lpstr>
      <vt:lpstr>Implementation Case Study: Orbot</vt:lpstr>
      <vt:lpstr>Implementation Case Study: Orbot</vt:lpstr>
      <vt:lpstr>Evaluation</vt:lpstr>
      <vt:lpstr>Micro benchmark 1: QAM demodulator</vt:lpstr>
      <vt:lpstr>Micro benchmark 2: AES</vt:lpstr>
      <vt:lpstr>Micro benchmark 3: Memory Scanner</vt:lpstr>
      <vt:lpstr>Brute-force compilation</vt:lpstr>
      <vt:lpstr>Brute-force compilation</vt:lpstr>
      <vt:lpstr>Brute-force compilation</vt:lpstr>
      <vt:lpstr>Reducing the numbers even more</vt:lpstr>
      <vt:lpstr>Vendor Supported Partial Reconfiguration</vt:lpstr>
      <vt:lpstr>Examples of Libraries</vt:lpstr>
      <vt:lpstr>Example hardware definition</vt:lpstr>
      <vt:lpstr>More complicated hardware definition</vt:lpstr>
      <vt:lpstr>The problem</vt:lpstr>
      <vt:lpstr>The problem</vt:lpstr>
      <vt:lpstr>The problem</vt:lpstr>
      <vt:lpstr>The problem</vt:lpstr>
      <vt:lpstr>Secure loading system</vt:lpstr>
      <vt:lpstr>Our solution</vt:lpstr>
      <vt:lpstr>Mobile Devices</vt:lpstr>
      <vt:lpstr>Vision: Smart Phone with an FPGA</vt:lpstr>
      <vt:lpstr>Software-defined Radio</vt:lpstr>
      <vt:lpstr>High-performance Computing</vt:lpstr>
      <vt:lpstr>Architectural Enhancements</vt:lpstr>
      <vt:lpstr>Why is now the right time?</vt:lpstr>
      <vt:lpstr>FPGA Root-of-Trust</vt:lpstr>
      <vt:lpstr>Trusted Hardware</vt:lpstr>
      <vt:lpstr>Comparison to Secure Boot</vt:lpstr>
      <vt:lpstr>Authorization of Updates</vt:lpstr>
      <vt:lpstr>Provisioning</vt:lpstr>
      <vt:lpstr>Challenge: Secure Storage</vt:lpstr>
      <vt:lpstr>Solution: Replay-resistant Storage</vt:lpstr>
      <vt:lpstr>Prototype</vt:lpstr>
      <vt:lpstr>Evaluation</vt:lpstr>
      <vt:lpstr>Secure Slots</vt:lpstr>
      <vt:lpstr>Securing Slots with Root-of-Trust</vt:lpstr>
      <vt:lpstr>Enclave Execution Microbenchmarks</vt:lpstr>
      <vt:lpstr>Enclave Loading Throughput</vt:lpstr>
      <vt:lpstr>Password Manager Performance</vt:lpstr>
      <vt:lpstr>Slot Preemption</vt:lpstr>
      <vt:lpstr>Root-of-Trust with Secure Slots</vt:lpstr>
      <vt:lpstr>Loading Secure Slot Hardware</vt:lpstr>
      <vt:lpstr>Secure loading system</vt:lpstr>
      <vt:lpstr>Secure loading system</vt:lpstr>
      <vt:lpstr>Secure loading system</vt:lpstr>
      <vt:lpstr>Secure loading system</vt:lpstr>
      <vt:lpstr>Secure loading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Defined: The Power of Centralized Control</dc:title>
  <dc:creator>Eric Keller</dc:creator>
  <cp:lastModifiedBy>Aimee Coughlin</cp:lastModifiedBy>
  <cp:revision>2564</cp:revision>
  <dcterms:created xsi:type="dcterms:W3CDTF">2012-10-09T19:46:27Z</dcterms:created>
  <dcterms:modified xsi:type="dcterms:W3CDTF">2018-04-09T19:37:12Z</dcterms:modified>
</cp:coreProperties>
</file>